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2" r:id="rId3"/>
    <p:sldId id="276" r:id="rId4"/>
    <p:sldId id="278" r:id="rId5"/>
    <p:sldId id="262" r:id="rId6"/>
    <p:sldId id="279" r:id="rId7"/>
    <p:sldId id="257" r:id="rId8"/>
    <p:sldId id="273" r:id="rId9"/>
    <p:sldId id="269" r:id="rId10"/>
    <p:sldId id="268" r:id="rId11"/>
    <p:sldId id="270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0"/>
    <p:restoredTop sz="94801"/>
  </p:normalViewPr>
  <p:slideViewPr>
    <p:cSldViewPr snapToGrid="0">
      <p:cViewPr varScale="1">
        <p:scale>
          <a:sx n="115" d="100"/>
          <a:sy n="115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F1A62-C1C4-4D10-B80E-185FCA4B74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C082AD9-FE62-4583-892B-0C047701C4E6}">
      <dgm:prSet/>
      <dgm:spPr/>
      <dgm:t>
        <a:bodyPr/>
        <a:lstStyle/>
        <a:p>
          <a:pPr>
            <a:defRPr cap="all"/>
          </a:pPr>
          <a:r>
            <a:rPr lang="en-US" dirty="0"/>
            <a:t>Renter’s user cost: Rent</a:t>
          </a:r>
        </a:p>
      </dgm:t>
    </dgm:pt>
    <dgm:pt modelId="{FEECE5A5-079D-4F65-A4CF-F36F76A287D1}" type="parTrans" cxnId="{98F46FEC-ADB9-46A9-8652-531DD75F7B33}">
      <dgm:prSet/>
      <dgm:spPr/>
      <dgm:t>
        <a:bodyPr/>
        <a:lstStyle/>
        <a:p>
          <a:endParaRPr lang="en-US"/>
        </a:p>
      </dgm:t>
    </dgm:pt>
    <dgm:pt modelId="{E765E81E-8DAC-4231-81E2-E6A1F91EF021}" type="sibTrans" cxnId="{98F46FEC-ADB9-46A9-8652-531DD75F7B33}">
      <dgm:prSet/>
      <dgm:spPr/>
      <dgm:t>
        <a:bodyPr/>
        <a:lstStyle/>
        <a:p>
          <a:endParaRPr lang="en-US"/>
        </a:p>
      </dgm:t>
    </dgm:pt>
    <dgm:pt modelId="{DDD0552E-EB68-4E83-9C74-944DB1DDD5EA}">
      <dgm:prSet/>
      <dgm:spPr/>
      <dgm:t>
        <a:bodyPr/>
        <a:lstStyle/>
        <a:p>
          <a:pPr>
            <a:defRPr cap="all"/>
          </a:pPr>
          <a:r>
            <a:rPr lang="en-US" dirty="0"/>
            <a:t>Owner’s user cost: mortgage (Imputed rent) + downpayment</a:t>
          </a:r>
        </a:p>
      </dgm:t>
    </dgm:pt>
    <dgm:pt modelId="{48A2D4E9-1AE2-443B-9A2C-231E942C2F57}" type="parTrans" cxnId="{6B66D295-7FC1-4F31-A9AC-D62EBA2DE072}">
      <dgm:prSet/>
      <dgm:spPr/>
      <dgm:t>
        <a:bodyPr/>
        <a:lstStyle/>
        <a:p>
          <a:endParaRPr lang="en-US"/>
        </a:p>
      </dgm:t>
    </dgm:pt>
    <dgm:pt modelId="{F61D43EE-7C91-4B9F-A19A-A3CB1EC23ED9}" type="sibTrans" cxnId="{6B66D295-7FC1-4F31-A9AC-D62EBA2DE072}">
      <dgm:prSet/>
      <dgm:spPr/>
      <dgm:t>
        <a:bodyPr/>
        <a:lstStyle/>
        <a:p>
          <a:endParaRPr lang="en-US"/>
        </a:p>
      </dgm:t>
    </dgm:pt>
    <dgm:pt modelId="{F686C741-62AE-4949-821D-7A6CA7C9683E}" type="pres">
      <dgm:prSet presAssocID="{43AF1A62-C1C4-4D10-B80E-185FCA4B74D2}" presName="root" presStyleCnt="0">
        <dgm:presLayoutVars>
          <dgm:dir/>
          <dgm:resizeHandles val="exact"/>
        </dgm:presLayoutVars>
      </dgm:prSet>
      <dgm:spPr/>
    </dgm:pt>
    <dgm:pt modelId="{3DB703F8-F8BB-4915-919E-209407057609}" type="pres">
      <dgm:prSet presAssocID="{3C082AD9-FE62-4583-892B-0C047701C4E6}" presName="compNode" presStyleCnt="0"/>
      <dgm:spPr/>
    </dgm:pt>
    <dgm:pt modelId="{BA988060-99E8-42BE-806D-D0628FE39D0A}" type="pres">
      <dgm:prSet presAssocID="{3C082AD9-FE62-4583-892B-0C047701C4E6}" presName="iconBgRect" presStyleLbl="bgShp" presStyleIdx="0" presStyleCnt="2"/>
      <dgm:spPr/>
    </dgm:pt>
    <dgm:pt modelId="{9F6820AA-217B-4EBA-BD87-8A30662F22EF}" type="pres">
      <dgm:prSet presAssocID="{3C082AD9-FE62-4583-892B-0C047701C4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00132D1-5E6D-4055-9508-7495A1D43693}" type="pres">
      <dgm:prSet presAssocID="{3C082AD9-FE62-4583-892B-0C047701C4E6}" presName="spaceRect" presStyleCnt="0"/>
      <dgm:spPr/>
    </dgm:pt>
    <dgm:pt modelId="{58F3C3E9-0A58-4A5C-8ACC-04A6729E1562}" type="pres">
      <dgm:prSet presAssocID="{3C082AD9-FE62-4583-892B-0C047701C4E6}" presName="textRect" presStyleLbl="revTx" presStyleIdx="0" presStyleCnt="2">
        <dgm:presLayoutVars>
          <dgm:chMax val="1"/>
          <dgm:chPref val="1"/>
        </dgm:presLayoutVars>
      </dgm:prSet>
      <dgm:spPr/>
    </dgm:pt>
    <dgm:pt modelId="{33025161-A7FD-404D-9FA3-F5348C7E041C}" type="pres">
      <dgm:prSet presAssocID="{E765E81E-8DAC-4231-81E2-E6A1F91EF021}" presName="sibTrans" presStyleCnt="0"/>
      <dgm:spPr/>
    </dgm:pt>
    <dgm:pt modelId="{7F62A0AD-5C67-43D1-A0D2-A5E9943B2F26}" type="pres">
      <dgm:prSet presAssocID="{DDD0552E-EB68-4E83-9C74-944DB1DDD5EA}" presName="compNode" presStyleCnt="0"/>
      <dgm:spPr/>
    </dgm:pt>
    <dgm:pt modelId="{42C73D7F-8E45-484A-BE3B-B5121ABE12F5}" type="pres">
      <dgm:prSet presAssocID="{DDD0552E-EB68-4E83-9C74-944DB1DDD5EA}" presName="iconBgRect" presStyleLbl="bgShp" presStyleIdx="1" presStyleCnt="2"/>
      <dgm:spPr/>
    </dgm:pt>
    <dgm:pt modelId="{0E910C9D-3A02-4154-ADD0-ED8F2857210F}" type="pres">
      <dgm:prSet presAssocID="{DDD0552E-EB68-4E83-9C74-944DB1DDD5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AFFAE4B-B755-489F-BED8-0F77D644BE6D}" type="pres">
      <dgm:prSet presAssocID="{DDD0552E-EB68-4E83-9C74-944DB1DDD5EA}" presName="spaceRect" presStyleCnt="0"/>
      <dgm:spPr/>
    </dgm:pt>
    <dgm:pt modelId="{EB65194F-D0BF-48CA-87E8-E41A7F9738E9}" type="pres">
      <dgm:prSet presAssocID="{DDD0552E-EB68-4E83-9C74-944DB1DDD5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DC6231-3137-8248-8BB0-58FC1930B199}" type="presOf" srcId="{43AF1A62-C1C4-4D10-B80E-185FCA4B74D2}" destId="{F686C741-62AE-4949-821D-7A6CA7C9683E}" srcOrd="0" destOrd="0" presId="urn:microsoft.com/office/officeart/2018/5/layout/IconCircleLabelList"/>
    <dgm:cxn modelId="{851E6C6A-BE63-5643-ACA1-06B35DC1714B}" type="presOf" srcId="{3C082AD9-FE62-4583-892B-0C047701C4E6}" destId="{58F3C3E9-0A58-4A5C-8ACC-04A6729E1562}" srcOrd="0" destOrd="0" presId="urn:microsoft.com/office/officeart/2018/5/layout/IconCircleLabelList"/>
    <dgm:cxn modelId="{6B66D295-7FC1-4F31-A9AC-D62EBA2DE072}" srcId="{43AF1A62-C1C4-4D10-B80E-185FCA4B74D2}" destId="{DDD0552E-EB68-4E83-9C74-944DB1DDD5EA}" srcOrd="1" destOrd="0" parTransId="{48A2D4E9-1AE2-443B-9A2C-231E942C2F57}" sibTransId="{F61D43EE-7C91-4B9F-A19A-A3CB1EC23ED9}"/>
    <dgm:cxn modelId="{A894CFB4-4109-9A41-9093-90AB9AD38301}" type="presOf" srcId="{DDD0552E-EB68-4E83-9C74-944DB1DDD5EA}" destId="{EB65194F-D0BF-48CA-87E8-E41A7F9738E9}" srcOrd="0" destOrd="0" presId="urn:microsoft.com/office/officeart/2018/5/layout/IconCircleLabelList"/>
    <dgm:cxn modelId="{98F46FEC-ADB9-46A9-8652-531DD75F7B33}" srcId="{43AF1A62-C1C4-4D10-B80E-185FCA4B74D2}" destId="{3C082AD9-FE62-4583-892B-0C047701C4E6}" srcOrd="0" destOrd="0" parTransId="{FEECE5A5-079D-4F65-A4CF-F36F76A287D1}" sibTransId="{E765E81E-8DAC-4231-81E2-E6A1F91EF021}"/>
    <dgm:cxn modelId="{BFDA9208-2C42-2043-A5BE-FBC674FFDF00}" type="presParOf" srcId="{F686C741-62AE-4949-821D-7A6CA7C9683E}" destId="{3DB703F8-F8BB-4915-919E-209407057609}" srcOrd="0" destOrd="0" presId="urn:microsoft.com/office/officeart/2018/5/layout/IconCircleLabelList"/>
    <dgm:cxn modelId="{58D5F685-619C-2E40-9E9F-E63D3FFBDD2C}" type="presParOf" srcId="{3DB703F8-F8BB-4915-919E-209407057609}" destId="{BA988060-99E8-42BE-806D-D0628FE39D0A}" srcOrd="0" destOrd="0" presId="urn:microsoft.com/office/officeart/2018/5/layout/IconCircleLabelList"/>
    <dgm:cxn modelId="{7E22D8B6-C866-BA4C-ABAA-ABE66667EAF4}" type="presParOf" srcId="{3DB703F8-F8BB-4915-919E-209407057609}" destId="{9F6820AA-217B-4EBA-BD87-8A30662F22EF}" srcOrd="1" destOrd="0" presId="urn:microsoft.com/office/officeart/2018/5/layout/IconCircleLabelList"/>
    <dgm:cxn modelId="{23826C64-94C4-5947-9E48-F27CC68B6424}" type="presParOf" srcId="{3DB703F8-F8BB-4915-919E-209407057609}" destId="{300132D1-5E6D-4055-9508-7495A1D43693}" srcOrd="2" destOrd="0" presId="urn:microsoft.com/office/officeart/2018/5/layout/IconCircleLabelList"/>
    <dgm:cxn modelId="{070DFE9E-CF77-CA48-B8DB-B4622097C056}" type="presParOf" srcId="{3DB703F8-F8BB-4915-919E-209407057609}" destId="{58F3C3E9-0A58-4A5C-8ACC-04A6729E1562}" srcOrd="3" destOrd="0" presId="urn:microsoft.com/office/officeart/2018/5/layout/IconCircleLabelList"/>
    <dgm:cxn modelId="{7C0DDCC3-EAEC-344D-8A27-059FE936B2C2}" type="presParOf" srcId="{F686C741-62AE-4949-821D-7A6CA7C9683E}" destId="{33025161-A7FD-404D-9FA3-F5348C7E041C}" srcOrd="1" destOrd="0" presId="urn:microsoft.com/office/officeart/2018/5/layout/IconCircleLabelList"/>
    <dgm:cxn modelId="{8724311D-3587-634D-8C50-E4CC180123D9}" type="presParOf" srcId="{F686C741-62AE-4949-821D-7A6CA7C9683E}" destId="{7F62A0AD-5C67-43D1-A0D2-A5E9943B2F26}" srcOrd="2" destOrd="0" presId="urn:microsoft.com/office/officeart/2018/5/layout/IconCircleLabelList"/>
    <dgm:cxn modelId="{5D21D9AB-4186-C642-82E5-264781467C99}" type="presParOf" srcId="{7F62A0AD-5C67-43D1-A0D2-A5E9943B2F26}" destId="{42C73D7F-8E45-484A-BE3B-B5121ABE12F5}" srcOrd="0" destOrd="0" presId="urn:microsoft.com/office/officeart/2018/5/layout/IconCircleLabelList"/>
    <dgm:cxn modelId="{6B01AB76-A72A-2F42-B4E7-FD4E84BABE2D}" type="presParOf" srcId="{7F62A0AD-5C67-43D1-A0D2-A5E9943B2F26}" destId="{0E910C9D-3A02-4154-ADD0-ED8F2857210F}" srcOrd="1" destOrd="0" presId="urn:microsoft.com/office/officeart/2018/5/layout/IconCircleLabelList"/>
    <dgm:cxn modelId="{F81C0703-F100-FE43-930A-D7A2394ABA16}" type="presParOf" srcId="{7F62A0AD-5C67-43D1-A0D2-A5E9943B2F26}" destId="{AAFFAE4B-B755-489F-BED8-0F77D644BE6D}" srcOrd="2" destOrd="0" presId="urn:microsoft.com/office/officeart/2018/5/layout/IconCircleLabelList"/>
    <dgm:cxn modelId="{4BFA0054-7CAA-AC43-82F3-B235D29B17BA}" type="presParOf" srcId="{7F62A0AD-5C67-43D1-A0D2-A5E9943B2F26}" destId="{EB65194F-D0BF-48CA-87E8-E41A7F9738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CCE1F-6C1F-4260-B1D9-A5215806F3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96F8D-9BD0-4F97-AD6F-1CE4F5BEB4DF}">
      <dgm:prSet/>
      <dgm:spPr/>
      <dgm:t>
        <a:bodyPr/>
        <a:lstStyle/>
        <a:p>
          <a:r>
            <a:rPr lang="en-US" dirty="0"/>
            <a:t>IPUMS data United States</a:t>
          </a:r>
        </a:p>
      </dgm:t>
    </dgm:pt>
    <dgm:pt modelId="{1B476EAC-A447-4241-AB23-56BEAD75BADD}" type="parTrans" cxnId="{0E63523C-58AA-4797-A82B-53071D615007}">
      <dgm:prSet/>
      <dgm:spPr/>
      <dgm:t>
        <a:bodyPr/>
        <a:lstStyle/>
        <a:p>
          <a:endParaRPr lang="en-US"/>
        </a:p>
      </dgm:t>
    </dgm:pt>
    <dgm:pt modelId="{614DDC03-975D-4BDD-BA41-2F0DBF987BB9}" type="sibTrans" cxnId="{0E63523C-58AA-4797-A82B-53071D615007}">
      <dgm:prSet/>
      <dgm:spPr/>
      <dgm:t>
        <a:bodyPr/>
        <a:lstStyle/>
        <a:p>
          <a:endParaRPr lang="en-US"/>
        </a:p>
      </dgm:t>
    </dgm:pt>
    <dgm:pt modelId="{AC17F604-C361-46E2-A0F0-A82A3D88D1BD}">
      <dgm:prSet/>
      <dgm:spPr/>
      <dgm:t>
        <a:bodyPr/>
        <a:lstStyle/>
        <a:p>
          <a:r>
            <a:rPr lang="en-US"/>
            <a:t>Individual household characteristics</a:t>
          </a:r>
        </a:p>
      </dgm:t>
    </dgm:pt>
    <dgm:pt modelId="{D0B5C5CC-D82E-4FC8-8B4B-33CAFDA3B28B}" type="parTrans" cxnId="{93A3F41E-2C0C-4AD7-843E-BB47A7730530}">
      <dgm:prSet/>
      <dgm:spPr/>
      <dgm:t>
        <a:bodyPr/>
        <a:lstStyle/>
        <a:p>
          <a:endParaRPr lang="en-US"/>
        </a:p>
      </dgm:t>
    </dgm:pt>
    <dgm:pt modelId="{F175B548-B118-4594-88C5-94A04A01DC92}" type="sibTrans" cxnId="{93A3F41E-2C0C-4AD7-843E-BB47A7730530}">
      <dgm:prSet/>
      <dgm:spPr/>
      <dgm:t>
        <a:bodyPr/>
        <a:lstStyle/>
        <a:p>
          <a:endParaRPr lang="en-US"/>
        </a:p>
      </dgm:t>
    </dgm:pt>
    <dgm:pt modelId="{FC21C6A1-AE5A-4C92-A498-39AFB2EE205B}">
      <dgm:prSet/>
      <dgm:spPr/>
      <dgm:t>
        <a:bodyPr/>
        <a:lstStyle/>
        <a:p>
          <a:r>
            <a:rPr lang="en-US"/>
            <a:t>2022</a:t>
          </a:r>
        </a:p>
      </dgm:t>
    </dgm:pt>
    <dgm:pt modelId="{B473192C-7407-41B6-9110-8BCD19E5EB26}" type="parTrans" cxnId="{D60BAEBB-464E-4F8F-9F7D-DA4E4F1C2A85}">
      <dgm:prSet/>
      <dgm:spPr/>
      <dgm:t>
        <a:bodyPr/>
        <a:lstStyle/>
        <a:p>
          <a:endParaRPr lang="en-US"/>
        </a:p>
      </dgm:t>
    </dgm:pt>
    <dgm:pt modelId="{A4F3491A-7F77-4BC4-98BA-42D73C9CE331}" type="sibTrans" cxnId="{D60BAEBB-464E-4F8F-9F7D-DA4E4F1C2A85}">
      <dgm:prSet/>
      <dgm:spPr/>
      <dgm:t>
        <a:bodyPr/>
        <a:lstStyle/>
        <a:p>
          <a:endParaRPr lang="en-US"/>
        </a:p>
      </dgm:t>
    </dgm:pt>
    <dgm:pt modelId="{D4D18963-327F-49A6-8638-0472E67376CE}">
      <dgm:prSet/>
      <dgm:spPr/>
      <dgm:t>
        <a:bodyPr/>
        <a:lstStyle/>
        <a:p>
          <a:r>
            <a:rPr lang="en-US" dirty="0"/>
            <a:t>16880 Observations</a:t>
          </a:r>
        </a:p>
      </dgm:t>
    </dgm:pt>
    <dgm:pt modelId="{55F50088-491E-4568-9461-71CF9548B079}" type="parTrans" cxnId="{34AFB2FF-3590-43A8-9578-1B27AB5263EC}">
      <dgm:prSet/>
      <dgm:spPr/>
      <dgm:t>
        <a:bodyPr/>
        <a:lstStyle/>
        <a:p>
          <a:endParaRPr lang="en-US"/>
        </a:p>
      </dgm:t>
    </dgm:pt>
    <dgm:pt modelId="{37EBACAA-4856-4FA4-82BC-DF69C317C42D}" type="sibTrans" cxnId="{34AFB2FF-3590-43A8-9578-1B27AB5263EC}">
      <dgm:prSet/>
      <dgm:spPr/>
      <dgm:t>
        <a:bodyPr/>
        <a:lstStyle/>
        <a:p>
          <a:endParaRPr lang="en-US"/>
        </a:p>
      </dgm:t>
    </dgm:pt>
    <dgm:pt modelId="{D14AF39E-3A04-CD42-BCE5-DBB834B16859}" type="pres">
      <dgm:prSet presAssocID="{2D0CCE1F-6C1F-4260-B1D9-A5215806F3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D0BD18-37A8-E34E-9FD7-AFD44AEC73D9}" type="pres">
      <dgm:prSet presAssocID="{CD196F8D-9BD0-4F97-AD6F-1CE4F5BEB4DF}" presName="hierRoot1" presStyleCnt="0"/>
      <dgm:spPr/>
    </dgm:pt>
    <dgm:pt modelId="{EBC11EB6-4692-DC47-B785-87194055864C}" type="pres">
      <dgm:prSet presAssocID="{CD196F8D-9BD0-4F97-AD6F-1CE4F5BEB4DF}" presName="composite" presStyleCnt="0"/>
      <dgm:spPr/>
    </dgm:pt>
    <dgm:pt modelId="{B6A2804C-B76D-6A46-B9F3-F6B588AA33EF}" type="pres">
      <dgm:prSet presAssocID="{CD196F8D-9BD0-4F97-AD6F-1CE4F5BEB4DF}" presName="background" presStyleLbl="node0" presStyleIdx="0" presStyleCnt="4"/>
      <dgm:spPr/>
    </dgm:pt>
    <dgm:pt modelId="{95C1CB46-6318-1A48-A54A-ACB9E84757E8}" type="pres">
      <dgm:prSet presAssocID="{CD196F8D-9BD0-4F97-AD6F-1CE4F5BEB4DF}" presName="text" presStyleLbl="fgAcc0" presStyleIdx="0" presStyleCnt="4">
        <dgm:presLayoutVars>
          <dgm:chPref val="3"/>
        </dgm:presLayoutVars>
      </dgm:prSet>
      <dgm:spPr/>
    </dgm:pt>
    <dgm:pt modelId="{9C4098C4-0527-474A-838E-3D1474CE006B}" type="pres">
      <dgm:prSet presAssocID="{CD196F8D-9BD0-4F97-AD6F-1CE4F5BEB4DF}" presName="hierChild2" presStyleCnt="0"/>
      <dgm:spPr/>
    </dgm:pt>
    <dgm:pt modelId="{5D6FC4B0-A61E-074C-A691-91961B74CE2D}" type="pres">
      <dgm:prSet presAssocID="{AC17F604-C361-46E2-A0F0-A82A3D88D1BD}" presName="hierRoot1" presStyleCnt="0"/>
      <dgm:spPr/>
    </dgm:pt>
    <dgm:pt modelId="{EC94FBA5-84D3-3644-9516-8691BF02BE2F}" type="pres">
      <dgm:prSet presAssocID="{AC17F604-C361-46E2-A0F0-A82A3D88D1BD}" presName="composite" presStyleCnt="0"/>
      <dgm:spPr/>
    </dgm:pt>
    <dgm:pt modelId="{60EB8F51-AC53-1347-AFFE-69D5809F30A7}" type="pres">
      <dgm:prSet presAssocID="{AC17F604-C361-46E2-A0F0-A82A3D88D1BD}" presName="background" presStyleLbl="node0" presStyleIdx="1" presStyleCnt="4"/>
      <dgm:spPr/>
    </dgm:pt>
    <dgm:pt modelId="{A0C44E5C-3599-D04A-8D59-D6ABBC152638}" type="pres">
      <dgm:prSet presAssocID="{AC17F604-C361-46E2-A0F0-A82A3D88D1BD}" presName="text" presStyleLbl="fgAcc0" presStyleIdx="1" presStyleCnt="4">
        <dgm:presLayoutVars>
          <dgm:chPref val="3"/>
        </dgm:presLayoutVars>
      </dgm:prSet>
      <dgm:spPr/>
    </dgm:pt>
    <dgm:pt modelId="{57DAECCF-C577-E14A-A0F8-4918741EE187}" type="pres">
      <dgm:prSet presAssocID="{AC17F604-C361-46E2-A0F0-A82A3D88D1BD}" presName="hierChild2" presStyleCnt="0"/>
      <dgm:spPr/>
    </dgm:pt>
    <dgm:pt modelId="{FE39E248-64B7-BE4D-A984-84E330730F2A}" type="pres">
      <dgm:prSet presAssocID="{FC21C6A1-AE5A-4C92-A498-39AFB2EE205B}" presName="hierRoot1" presStyleCnt="0"/>
      <dgm:spPr/>
    </dgm:pt>
    <dgm:pt modelId="{98B86B9A-CF62-6B4C-955B-07A53105C158}" type="pres">
      <dgm:prSet presAssocID="{FC21C6A1-AE5A-4C92-A498-39AFB2EE205B}" presName="composite" presStyleCnt="0"/>
      <dgm:spPr/>
    </dgm:pt>
    <dgm:pt modelId="{3D810297-C65D-234E-A582-5E3B6E55C831}" type="pres">
      <dgm:prSet presAssocID="{FC21C6A1-AE5A-4C92-A498-39AFB2EE205B}" presName="background" presStyleLbl="node0" presStyleIdx="2" presStyleCnt="4"/>
      <dgm:spPr/>
    </dgm:pt>
    <dgm:pt modelId="{102317ED-88D0-624B-AD54-05895AA77254}" type="pres">
      <dgm:prSet presAssocID="{FC21C6A1-AE5A-4C92-A498-39AFB2EE205B}" presName="text" presStyleLbl="fgAcc0" presStyleIdx="2" presStyleCnt="4">
        <dgm:presLayoutVars>
          <dgm:chPref val="3"/>
        </dgm:presLayoutVars>
      </dgm:prSet>
      <dgm:spPr/>
    </dgm:pt>
    <dgm:pt modelId="{FF318B1E-67F2-1A43-96BE-52B3BBDD884C}" type="pres">
      <dgm:prSet presAssocID="{FC21C6A1-AE5A-4C92-A498-39AFB2EE205B}" presName="hierChild2" presStyleCnt="0"/>
      <dgm:spPr/>
    </dgm:pt>
    <dgm:pt modelId="{4950B710-5213-824B-9917-477035C3563E}" type="pres">
      <dgm:prSet presAssocID="{D4D18963-327F-49A6-8638-0472E67376CE}" presName="hierRoot1" presStyleCnt="0"/>
      <dgm:spPr/>
    </dgm:pt>
    <dgm:pt modelId="{F9F06CA8-F0FF-2B4E-9A71-0DA752C7F0F6}" type="pres">
      <dgm:prSet presAssocID="{D4D18963-327F-49A6-8638-0472E67376CE}" presName="composite" presStyleCnt="0"/>
      <dgm:spPr/>
    </dgm:pt>
    <dgm:pt modelId="{C7B15BE4-3461-7346-A671-039211E3F07B}" type="pres">
      <dgm:prSet presAssocID="{D4D18963-327F-49A6-8638-0472E67376CE}" presName="background" presStyleLbl="node0" presStyleIdx="3" presStyleCnt="4"/>
      <dgm:spPr/>
    </dgm:pt>
    <dgm:pt modelId="{E0DD5137-8DED-7140-AF24-DE5C71CBDE4A}" type="pres">
      <dgm:prSet presAssocID="{D4D18963-327F-49A6-8638-0472E67376CE}" presName="text" presStyleLbl="fgAcc0" presStyleIdx="3" presStyleCnt="4">
        <dgm:presLayoutVars>
          <dgm:chPref val="3"/>
        </dgm:presLayoutVars>
      </dgm:prSet>
      <dgm:spPr/>
    </dgm:pt>
    <dgm:pt modelId="{44AEBA28-BC35-5B42-9139-A121A176A3C2}" type="pres">
      <dgm:prSet presAssocID="{D4D18963-327F-49A6-8638-0472E67376CE}" presName="hierChild2" presStyleCnt="0"/>
      <dgm:spPr/>
    </dgm:pt>
  </dgm:ptLst>
  <dgm:cxnLst>
    <dgm:cxn modelId="{93A3F41E-2C0C-4AD7-843E-BB47A7730530}" srcId="{2D0CCE1F-6C1F-4260-B1D9-A5215806F3DA}" destId="{AC17F604-C361-46E2-A0F0-A82A3D88D1BD}" srcOrd="1" destOrd="0" parTransId="{D0B5C5CC-D82E-4FC8-8B4B-33CAFDA3B28B}" sibTransId="{F175B548-B118-4594-88C5-94A04A01DC92}"/>
    <dgm:cxn modelId="{B67A152B-D2BE-D64E-BFAA-8B321DE4F624}" type="presOf" srcId="{2D0CCE1F-6C1F-4260-B1D9-A5215806F3DA}" destId="{D14AF39E-3A04-CD42-BCE5-DBB834B16859}" srcOrd="0" destOrd="0" presId="urn:microsoft.com/office/officeart/2005/8/layout/hierarchy1"/>
    <dgm:cxn modelId="{0E63523C-58AA-4797-A82B-53071D615007}" srcId="{2D0CCE1F-6C1F-4260-B1D9-A5215806F3DA}" destId="{CD196F8D-9BD0-4F97-AD6F-1CE4F5BEB4DF}" srcOrd="0" destOrd="0" parTransId="{1B476EAC-A447-4241-AB23-56BEAD75BADD}" sibTransId="{614DDC03-975D-4BDD-BA41-2F0DBF987BB9}"/>
    <dgm:cxn modelId="{A3781945-5E7E-EB44-AAFE-67183AF05B40}" type="presOf" srcId="{D4D18963-327F-49A6-8638-0472E67376CE}" destId="{E0DD5137-8DED-7140-AF24-DE5C71CBDE4A}" srcOrd="0" destOrd="0" presId="urn:microsoft.com/office/officeart/2005/8/layout/hierarchy1"/>
    <dgm:cxn modelId="{5DBD9658-D2DB-5843-BAA9-05F05FA2C5F1}" type="presOf" srcId="{CD196F8D-9BD0-4F97-AD6F-1CE4F5BEB4DF}" destId="{95C1CB46-6318-1A48-A54A-ACB9E84757E8}" srcOrd="0" destOrd="0" presId="urn:microsoft.com/office/officeart/2005/8/layout/hierarchy1"/>
    <dgm:cxn modelId="{A9117C7E-4E61-FA40-A2EE-4D15BB440A25}" type="presOf" srcId="{FC21C6A1-AE5A-4C92-A498-39AFB2EE205B}" destId="{102317ED-88D0-624B-AD54-05895AA77254}" srcOrd="0" destOrd="0" presId="urn:microsoft.com/office/officeart/2005/8/layout/hierarchy1"/>
    <dgm:cxn modelId="{305E0FA8-7D39-834B-A837-E462232C1822}" type="presOf" srcId="{AC17F604-C361-46E2-A0F0-A82A3D88D1BD}" destId="{A0C44E5C-3599-D04A-8D59-D6ABBC152638}" srcOrd="0" destOrd="0" presId="urn:microsoft.com/office/officeart/2005/8/layout/hierarchy1"/>
    <dgm:cxn modelId="{D60BAEBB-464E-4F8F-9F7D-DA4E4F1C2A85}" srcId="{2D0CCE1F-6C1F-4260-B1D9-A5215806F3DA}" destId="{FC21C6A1-AE5A-4C92-A498-39AFB2EE205B}" srcOrd="2" destOrd="0" parTransId="{B473192C-7407-41B6-9110-8BCD19E5EB26}" sibTransId="{A4F3491A-7F77-4BC4-98BA-42D73C9CE331}"/>
    <dgm:cxn modelId="{34AFB2FF-3590-43A8-9578-1B27AB5263EC}" srcId="{2D0CCE1F-6C1F-4260-B1D9-A5215806F3DA}" destId="{D4D18963-327F-49A6-8638-0472E67376CE}" srcOrd="3" destOrd="0" parTransId="{55F50088-491E-4568-9461-71CF9548B079}" sibTransId="{37EBACAA-4856-4FA4-82BC-DF69C317C42D}"/>
    <dgm:cxn modelId="{F10293E6-15C7-434C-9C72-F3AB615A7EB4}" type="presParOf" srcId="{D14AF39E-3A04-CD42-BCE5-DBB834B16859}" destId="{9ED0BD18-37A8-E34E-9FD7-AFD44AEC73D9}" srcOrd="0" destOrd="0" presId="urn:microsoft.com/office/officeart/2005/8/layout/hierarchy1"/>
    <dgm:cxn modelId="{C8049956-C9EC-1944-9D30-D0408B6C08A1}" type="presParOf" srcId="{9ED0BD18-37A8-E34E-9FD7-AFD44AEC73D9}" destId="{EBC11EB6-4692-DC47-B785-87194055864C}" srcOrd="0" destOrd="0" presId="urn:microsoft.com/office/officeart/2005/8/layout/hierarchy1"/>
    <dgm:cxn modelId="{F89C90F8-BD7C-3440-AC12-7D44E7E3D48E}" type="presParOf" srcId="{EBC11EB6-4692-DC47-B785-87194055864C}" destId="{B6A2804C-B76D-6A46-B9F3-F6B588AA33EF}" srcOrd="0" destOrd="0" presId="urn:microsoft.com/office/officeart/2005/8/layout/hierarchy1"/>
    <dgm:cxn modelId="{E6C693B2-7546-AB4D-AC0A-80728310D4B2}" type="presParOf" srcId="{EBC11EB6-4692-DC47-B785-87194055864C}" destId="{95C1CB46-6318-1A48-A54A-ACB9E84757E8}" srcOrd="1" destOrd="0" presId="urn:microsoft.com/office/officeart/2005/8/layout/hierarchy1"/>
    <dgm:cxn modelId="{639D64B5-E816-3D46-B364-88542C680A0C}" type="presParOf" srcId="{9ED0BD18-37A8-E34E-9FD7-AFD44AEC73D9}" destId="{9C4098C4-0527-474A-838E-3D1474CE006B}" srcOrd="1" destOrd="0" presId="urn:microsoft.com/office/officeart/2005/8/layout/hierarchy1"/>
    <dgm:cxn modelId="{337967FD-CEB8-2843-BDD5-8B5B783A8AE6}" type="presParOf" srcId="{D14AF39E-3A04-CD42-BCE5-DBB834B16859}" destId="{5D6FC4B0-A61E-074C-A691-91961B74CE2D}" srcOrd="1" destOrd="0" presId="urn:microsoft.com/office/officeart/2005/8/layout/hierarchy1"/>
    <dgm:cxn modelId="{545861A2-C254-A443-8CD2-6341DB739DE9}" type="presParOf" srcId="{5D6FC4B0-A61E-074C-A691-91961B74CE2D}" destId="{EC94FBA5-84D3-3644-9516-8691BF02BE2F}" srcOrd="0" destOrd="0" presId="urn:microsoft.com/office/officeart/2005/8/layout/hierarchy1"/>
    <dgm:cxn modelId="{4D6339AC-13E1-1648-9FE5-BAA0F612E202}" type="presParOf" srcId="{EC94FBA5-84D3-3644-9516-8691BF02BE2F}" destId="{60EB8F51-AC53-1347-AFFE-69D5809F30A7}" srcOrd="0" destOrd="0" presId="urn:microsoft.com/office/officeart/2005/8/layout/hierarchy1"/>
    <dgm:cxn modelId="{27A8785A-61C0-374B-8CD8-6E08CA6C508B}" type="presParOf" srcId="{EC94FBA5-84D3-3644-9516-8691BF02BE2F}" destId="{A0C44E5C-3599-D04A-8D59-D6ABBC152638}" srcOrd="1" destOrd="0" presId="urn:microsoft.com/office/officeart/2005/8/layout/hierarchy1"/>
    <dgm:cxn modelId="{F1EFAEA1-BDDA-3547-A784-9F98F5CE6E14}" type="presParOf" srcId="{5D6FC4B0-A61E-074C-A691-91961B74CE2D}" destId="{57DAECCF-C577-E14A-A0F8-4918741EE187}" srcOrd="1" destOrd="0" presId="urn:microsoft.com/office/officeart/2005/8/layout/hierarchy1"/>
    <dgm:cxn modelId="{92486F4B-DD07-E840-8DD5-110BC1FEF5F8}" type="presParOf" srcId="{D14AF39E-3A04-CD42-BCE5-DBB834B16859}" destId="{FE39E248-64B7-BE4D-A984-84E330730F2A}" srcOrd="2" destOrd="0" presId="urn:microsoft.com/office/officeart/2005/8/layout/hierarchy1"/>
    <dgm:cxn modelId="{745847DD-A764-E340-8194-F0650EF840FA}" type="presParOf" srcId="{FE39E248-64B7-BE4D-A984-84E330730F2A}" destId="{98B86B9A-CF62-6B4C-955B-07A53105C158}" srcOrd="0" destOrd="0" presId="urn:microsoft.com/office/officeart/2005/8/layout/hierarchy1"/>
    <dgm:cxn modelId="{484D5774-45BE-FB4E-B4FE-0A879C281C40}" type="presParOf" srcId="{98B86B9A-CF62-6B4C-955B-07A53105C158}" destId="{3D810297-C65D-234E-A582-5E3B6E55C831}" srcOrd="0" destOrd="0" presId="urn:microsoft.com/office/officeart/2005/8/layout/hierarchy1"/>
    <dgm:cxn modelId="{1BCB7CF1-9E54-424C-A876-EB72CE35C8D8}" type="presParOf" srcId="{98B86B9A-CF62-6B4C-955B-07A53105C158}" destId="{102317ED-88D0-624B-AD54-05895AA77254}" srcOrd="1" destOrd="0" presId="urn:microsoft.com/office/officeart/2005/8/layout/hierarchy1"/>
    <dgm:cxn modelId="{5A2993D8-53F5-4F49-9773-1CAA9FD04578}" type="presParOf" srcId="{FE39E248-64B7-BE4D-A984-84E330730F2A}" destId="{FF318B1E-67F2-1A43-96BE-52B3BBDD884C}" srcOrd="1" destOrd="0" presId="urn:microsoft.com/office/officeart/2005/8/layout/hierarchy1"/>
    <dgm:cxn modelId="{9639D918-86F5-114B-8FDD-F79FC657E064}" type="presParOf" srcId="{D14AF39E-3A04-CD42-BCE5-DBB834B16859}" destId="{4950B710-5213-824B-9917-477035C3563E}" srcOrd="3" destOrd="0" presId="urn:microsoft.com/office/officeart/2005/8/layout/hierarchy1"/>
    <dgm:cxn modelId="{88DC6EF6-5C57-B54D-90F7-EE7D1C190381}" type="presParOf" srcId="{4950B710-5213-824B-9917-477035C3563E}" destId="{F9F06CA8-F0FF-2B4E-9A71-0DA752C7F0F6}" srcOrd="0" destOrd="0" presId="urn:microsoft.com/office/officeart/2005/8/layout/hierarchy1"/>
    <dgm:cxn modelId="{0D2E8495-17F7-BA41-AC0A-F7927384C29A}" type="presParOf" srcId="{F9F06CA8-F0FF-2B4E-9A71-0DA752C7F0F6}" destId="{C7B15BE4-3461-7346-A671-039211E3F07B}" srcOrd="0" destOrd="0" presId="urn:microsoft.com/office/officeart/2005/8/layout/hierarchy1"/>
    <dgm:cxn modelId="{1D294151-488D-6F44-A78D-61A5CB8CE104}" type="presParOf" srcId="{F9F06CA8-F0FF-2B4E-9A71-0DA752C7F0F6}" destId="{E0DD5137-8DED-7140-AF24-DE5C71CBDE4A}" srcOrd="1" destOrd="0" presId="urn:microsoft.com/office/officeart/2005/8/layout/hierarchy1"/>
    <dgm:cxn modelId="{620A961E-50E6-5F48-BB40-3C1E803EC949}" type="presParOf" srcId="{4950B710-5213-824B-9917-477035C3563E}" destId="{44AEBA28-BC35-5B42-9139-A121A176A3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8060-99E8-42BE-806D-D0628FE39D0A}">
      <dsp:nvSpPr>
        <dsp:cNvPr id="0" name=""/>
        <dsp:cNvSpPr/>
      </dsp:nvSpPr>
      <dsp:spPr>
        <a:xfrm>
          <a:off x="2341440" y="19343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820AA-217B-4EBA-BD87-8A30662F22EF}">
      <dsp:nvSpPr>
        <dsp:cNvPr id="0" name=""/>
        <dsp:cNvSpPr/>
      </dsp:nvSpPr>
      <dsp:spPr>
        <a:xfrm>
          <a:off x="2699753" y="377655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3C3E9-0A58-4A5C-8ACC-04A6729E1562}">
      <dsp:nvSpPr>
        <dsp:cNvPr id="0" name=""/>
        <dsp:cNvSpPr/>
      </dsp:nvSpPr>
      <dsp:spPr>
        <a:xfrm>
          <a:off x="1803972" y="222434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Renter’s user cost: Rent</a:t>
          </a:r>
        </a:p>
      </dsp:txBody>
      <dsp:txXfrm>
        <a:off x="1803972" y="2224343"/>
        <a:ext cx="2756250" cy="720000"/>
      </dsp:txXfrm>
    </dsp:sp>
    <dsp:sp modelId="{42C73D7F-8E45-484A-BE3B-B5121ABE12F5}">
      <dsp:nvSpPr>
        <dsp:cNvPr id="0" name=""/>
        <dsp:cNvSpPr/>
      </dsp:nvSpPr>
      <dsp:spPr>
        <a:xfrm>
          <a:off x="5580034" y="19343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10C9D-3A02-4154-ADD0-ED8F2857210F}">
      <dsp:nvSpPr>
        <dsp:cNvPr id="0" name=""/>
        <dsp:cNvSpPr/>
      </dsp:nvSpPr>
      <dsp:spPr>
        <a:xfrm>
          <a:off x="5938347" y="377655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194F-D0BF-48CA-87E8-E41A7F9738E9}">
      <dsp:nvSpPr>
        <dsp:cNvPr id="0" name=""/>
        <dsp:cNvSpPr/>
      </dsp:nvSpPr>
      <dsp:spPr>
        <a:xfrm>
          <a:off x="5042565" y="222434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Owner’s user cost: mortgage (Imputed rent) + downpayment</a:t>
          </a:r>
        </a:p>
      </dsp:txBody>
      <dsp:txXfrm>
        <a:off x="5042565" y="2224343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804C-B76D-6A46-B9F3-F6B588AA33EF}">
      <dsp:nvSpPr>
        <dsp:cNvPr id="0" name=""/>
        <dsp:cNvSpPr/>
      </dsp:nvSpPr>
      <dsp:spPr>
        <a:xfrm>
          <a:off x="2813" y="903470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CB46-6318-1A48-A54A-ACB9E84757E8}">
      <dsp:nvSpPr>
        <dsp:cNvPr id="0" name=""/>
        <dsp:cNvSpPr/>
      </dsp:nvSpPr>
      <dsp:spPr>
        <a:xfrm>
          <a:off x="226014" y="1115511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IPUMS data United States</a:t>
          </a:r>
        </a:p>
      </dsp:txBody>
      <dsp:txXfrm>
        <a:off x="263375" y="1152872"/>
        <a:ext cx="1934088" cy="1200872"/>
      </dsp:txXfrm>
    </dsp:sp>
    <dsp:sp modelId="{60EB8F51-AC53-1347-AFFE-69D5809F30A7}">
      <dsp:nvSpPr>
        <dsp:cNvPr id="0" name=""/>
        <dsp:cNvSpPr/>
      </dsp:nvSpPr>
      <dsp:spPr>
        <a:xfrm>
          <a:off x="2458025" y="903470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44E5C-3599-D04A-8D59-D6ABBC152638}">
      <dsp:nvSpPr>
        <dsp:cNvPr id="0" name=""/>
        <dsp:cNvSpPr/>
      </dsp:nvSpPr>
      <dsp:spPr>
        <a:xfrm>
          <a:off x="2681226" y="1115511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Individual household characteristics</a:t>
          </a:r>
        </a:p>
      </dsp:txBody>
      <dsp:txXfrm>
        <a:off x="2718587" y="1152872"/>
        <a:ext cx="1934088" cy="1200872"/>
      </dsp:txXfrm>
    </dsp:sp>
    <dsp:sp modelId="{3D810297-C65D-234E-A582-5E3B6E55C831}">
      <dsp:nvSpPr>
        <dsp:cNvPr id="0" name=""/>
        <dsp:cNvSpPr/>
      </dsp:nvSpPr>
      <dsp:spPr>
        <a:xfrm>
          <a:off x="4913238" y="903470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317ED-88D0-624B-AD54-05895AA77254}">
      <dsp:nvSpPr>
        <dsp:cNvPr id="0" name=""/>
        <dsp:cNvSpPr/>
      </dsp:nvSpPr>
      <dsp:spPr>
        <a:xfrm>
          <a:off x="5136439" y="1115511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2022</a:t>
          </a:r>
        </a:p>
      </dsp:txBody>
      <dsp:txXfrm>
        <a:off x="5173800" y="1152872"/>
        <a:ext cx="1934088" cy="1200872"/>
      </dsp:txXfrm>
    </dsp:sp>
    <dsp:sp modelId="{C7B15BE4-3461-7346-A671-039211E3F07B}">
      <dsp:nvSpPr>
        <dsp:cNvPr id="0" name=""/>
        <dsp:cNvSpPr/>
      </dsp:nvSpPr>
      <dsp:spPr>
        <a:xfrm>
          <a:off x="7368450" y="903470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5137-8DED-7140-AF24-DE5C71CBDE4A}">
      <dsp:nvSpPr>
        <dsp:cNvPr id="0" name=""/>
        <dsp:cNvSpPr/>
      </dsp:nvSpPr>
      <dsp:spPr>
        <a:xfrm>
          <a:off x="7591651" y="1115511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16880 Observations</a:t>
          </a:r>
        </a:p>
      </dsp:txBody>
      <dsp:txXfrm>
        <a:off x="7629012" y="1152872"/>
        <a:ext cx="1934088" cy="120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04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4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1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61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75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54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76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4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1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4A53-91DE-2F49-BD31-227C7027480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34E27A-F419-3D44-B897-9D3BDAAE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ED9-33E7-740B-D6A1-EC439D79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income affect house tenure choice?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DC7F-F641-58E0-B787-C97C8F530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Ryan Chang</a:t>
            </a:r>
          </a:p>
          <a:p>
            <a:r>
              <a:rPr lang="en-US" dirty="0"/>
              <a:t>Economic Research Methods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78905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DD61D2-89B3-AF85-B90A-BA8477D1F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449117"/>
              </p:ext>
            </p:extLst>
          </p:nvPr>
        </p:nvGraphicFramePr>
        <p:xfrm>
          <a:off x="2655818" y="892968"/>
          <a:ext cx="6880364" cy="50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4381500" progId="Word.Document.12">
                  <p:embed/>
                </p:oleObj>
              </mc:Choice>
              <mc:Fallback>
                <p:oleObj name="Document" r:id="rId2" imgW="5943600" imgH="438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5818" y="892968"/>
                        <a:ext cx="6880364" cy="507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51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D20A-E43B-0483-8264-5430843A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615D-ACF4-BEF1-243D-8D15CF74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support policies such as wage subsidies and affordable housing programs, aimed at increasing home ownership probability</a:t>
            </a:r>
          </a:p>
          <a:p>
            <a:r>
              <a:rPr lang="en-US" dirty="0"/>
              <a:t>Importance of effective job training programs, education and improving access to higher educational opportunities</a:t>
            </a:r>
          </a:p>
          <a:p>
            <a:r>
              <a:rPr lang="en-US" dirty="0"/>
              <a:t>Family financial stability increases home ownership likelihood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227D-9548-BBC2-34CC-BE43E88F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8599-DDA2-9660-B264-DD561BED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conclusion: Income does have a significant impact on house tenure choice </a:t>
            </a:r>
          </a:p>
        </p:txBody>
      </p:sp>
    </p:spTree>
    <p:extLst>
      <p:ext uri="{BB962C8B-B14F-4D97-AF65-F5344CB8AC3E}">
        <p14:creationId xmlns:p14="http://schemas.microsoft.com/office/powerpoint/2010/main" val="287000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4230-CB06-9524-0DA3-A03E4632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E568-AC89-ECD2-E038-E57B5F21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C600D-86F3-4B9A-AD13-3908AD1ED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9D626-2659-B703-8852-D8814770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143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Outline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61271-B15B-4043-B708-1BD7F1D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509892" y="3682213"/>
            <a:ext cx="4288809" cy="1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F517-C9F0-A3A8-0EE9-5B2C8B15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600199"/>
            <a:ext cx="6078218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Hypothesis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C600D-86F3-4B9A-AD13-3908AD1ED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DAAA6-CDA7-75FB-7773-36367F1F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143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Hypothesis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61271-B15B-4043-B708-1BD7F1D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509892" y="3682213"/>
            <a:ext cx="4288809" cy="1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D825-CCD1-5AE1-6C52-AAE98EB8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600199"/>
            <a:ext cx="6078218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Income positively affects house tenure choice because higher income levels should increase your ability to own a home.</a:t>
            </a:r>
          </a:p>
        </p:txBody>
      </p:sp>
    </p:spTree>
    <p:extLst>
      <p:ext uri="{BB962C8B-B14F-4D97-AF65-F5344CB8AC3E}">
        <p14:creationId xmlns:p14="http://schemas.microsoft.com/office/powerpoint/2010/main" val="30882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F462-173C-AD8A-7044-42AED41D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049B-DC2A-FEE0-E91F-30E33097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Lisi</a:t>
            </a:r>
            <a:r>
              <a:rPr lang="en-US" dirty="0"/>
              <a:t>, Gaetano (2016): Mortgage markets, house tenure choice, and unemployment</a:t>
            </a:r>
          </a:p>
          <a:p>
            <a:pPr lvl="1"/>
            <a:r>
              <a:rPr lang="en-US" dirty="0"/>
              <a:t>Causal effect triangle</a:t>
            </a:r>
          </a:p>
          <a:p>
            <a:r>
              <a:rPr lang="en-US" dirty="0"/>
              <a:t>Carter, Steven (2011): Housing tenure choice and the dual income household</a:t>
            </a:r>
          </a:p>
          <a:p>
            <a:pPr lvl="1"/>
            <a:r>
              <a:rPr lang="en-US" dirty="0"/>
              <a:t>Examines impact of separate incomes on HTC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A7D9-618F-D0A0-226F-3B9070C4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User cost theory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9DFDF25-B9E2-EEE2-9A24-2CFD23225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82774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46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864CAD0-B684-D694-EE75-C3D7FDBB5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23148"/>
              </p:ext>
            </p:extLst>
          </p:nvPr>
        </p:nvGraphicFramePr>
        <p:xfrm>
          <a:off x="0" y="-220338"/>
          <a:ext cx="9934875" cy="572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58000" imgH="3949700" progId="Word.Document.12">
                  <p:embed/>
                </p:oleObj>
              </mc:Choice>
              <mc:Fallback>
                <p:oleObj name="Document" r:id="rId2" imgW="6858000" imgH="394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220338"/>
                        <a:ext cx="9934875" cy="5721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0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CC600D-86F3-4B9A-AD13-3908AD1ED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9CB99-7C40-9947-9604-EDBC8BE4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1432" cy="4297680"/>
          </a:xfrm>
        </p:spPr>
        <p:txBody>
          <a:bodyPr anchor="ctr">
            <a:normAutofit/>
          </a:bodyPr>
          <a:lstStyle/>
          <a:p>
            <a:r>
              <a:rPr lang="en-US"/>
              <a:t>Economic Model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61271-B15B-4043-B708-1BD7F1D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509892" y="3682213"/>
            <a:ext cx="4288809" cy="1425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ECB55-4299-8471-A891-7FB2E9C25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636" y="1600199"/>
                <a:ext cx="6078218" cy="429768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Dependent variable: House tenure choice (Own=1, Rent=0)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Independent variables: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 err="1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Incomewage</a:t>
                </a: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(Natural log of </a:t>
                </a:r>
                <a:r>
                  <a:rPr lang="en-US" sz="1300" i="1" kern="100" dirty="0" err="1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incomewage</a:t>
                </a: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Age(individuals 18 and older)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Education BA/HS(BA=1 No=0, HS=1 No=0)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Migrate(Not moved within past year=1, Moved=0)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Employed(Employed=1, Not employed=0)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Marital Status(Married=1, Not married=0)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 i="1" kern="100" dirty="0"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Sex(Male=1, Female=0)</a:t>
                </a:r>
                <a:endParaRPr lang="en-US" sz="13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3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𝐻𝑇𝐶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𝐼𝑛𝑐𝑜𝑚𝑒𝑤𝑎𝑔𝑒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𝐸𝑑𝑢𝑐𝑎𝑡𝑖𝑜𝑛</m:t>
                          </m:r>
                        </m:e>
                        <m:sub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𝑀𝑖𝑔𝑟𝑎𝑡𝑒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𝐸𝑚𝑝𝑙𝑜𝑦𝑒𝑑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𝑀𝑎𝑟𝑖𝑡𝑎𝑙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𝑆𝑡𝑎𝑡𝑢𝑠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13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𝑆𝑒𝑥</m:t>
                          </m:r>
                        </m:e>
                        <m:sub>
                          <m:r>
                            <a:rPr lang="en-US" sz="13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3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3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3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3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ECB55-4299-8471-A891-7FB2E9C25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636" y="1600199"/>
                <a:ext cx="6078218" cy="4297680"/>
              </a:xfrm>
              <a:blipFill>
                <a:blip r:embed="rId3"/>
                <a:stretch>
                  <a:fillRect l="-208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9EB3-576C-A9F0-1AC6-D1F86679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8BBE1A-4E2B-6BF8-F0F4-0AF377134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13618"/>
              </p:ext>
            </p:extLst>
          </p:nvPr>
        </p:nvGraphicFramePr>
        <p:xfrm>
          <a:off x="1130270" y="2171769"/>
          <a:ext cx="9603275" cy="329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21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AFAA301-D906-F95A-FE0A-320C14AC9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84273"/>
              </p:ext>
            </p:extLst>
          </p:nvPr>
        </p:nvGraphicFramePr>
        <p:xfrm>
          <a:off x="1539758" y="1771013"/>
          <a:ext cx="9112483" cy="331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2057400" progId="Word.Document.12">
                  <p:embed/>
                </p:oleObj>
              </mc:Choice>
              <mc:Fallback>
                <p:oleObj name="Document" r:id="rId2" imgW="5943600" imgH="205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9758" y="1771013"/>
                        <a:ext cx="9112483" cy="3315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208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43563</TotalTime>
  <Words>300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Cambria Math</vt:lpstr>
      <vt:lpstr>Century Gothic</vt:lpstr>
      <vt:lpstr>Gallery</vt:lpstr>
      <vt:lpstr>Document</vt:lpstr>
      <vt:lpstr>Does income affect house tenure choice?</vt:lpstr>
      <vt:lpstr>Outline </vt:lpstr>
      <vt:lpstr>Hypothesis</vt:lpstr>
      <vt:lpstr>Literature Review</vt:lpstr>
      <vt:lpstr>User cost theory</vt:lpstr>
      <vt:lpstr>PowerPoint Presentation</vt:lpstr>
      <vt:lpstr>Economic Model</vt:lpstr>
      <vt:lpstr>Data  </vt:lpstr>
      <vt:lpstr>PowerPoint Presentation</vt:lpstr>
      <vt:lpstr>PowerPoint Presentation</vt:lpstr>
      <vt:lpstr>Policy Implications</vt:lpstr>
      <vt:lpstr>Conclusion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Chang, Ryan</dc:creator>
  <cp:lastModifiedBy>Chang, Ryan</cp:lastModifiedBy>
  <cp:revision>16</cp:revision>
  <dcterms:created xsi:type="dcterms:W3CDTF">2024-09-23T22:46:42Z</dcterms:created>
  <dcterms:modified xsi:type="dcterms:W3CDTF">2025-03-24T19:41:13Z</dcterms:modified>
</cp:coreProperties>
</file>