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4CD8BA-0A1D-4A0D-A55B-A01BB93698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165263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4CD8BA-0A1D-4A0D-A55B-A01BB93698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127908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4CD8BA-0A1D-4A0D-A55B-A01BB93698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280734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4CD8BA-0A1D-4A0D-A55B-A01BB93698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BE2E6-DEC3-49F5-9466-DB21829126B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46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4CD8BA-0A1D-4A0D-A55B-A01BB93698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3257631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4CD8BA-0A1D-4A0D-A55B-A01BB9369859}"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4104850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4CD8BA-0A1D-4A0D-A55B-A01BB9369859}"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2092770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CD8BA-0A1D-4A0D-A55B-A01BB93698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63967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CD8BA-0A1D-4A0D-A55B-A01BB93698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209191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CD8BA-0A1D-4A0D-A55B-A01BB93698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345017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CD8BA-0A1D-4A0D-A55B-A01BB93698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217977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4CD8BA-0A1D-4A0D-A55B-A01BB93698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388969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4CD8BA-0A1D-4A0D-A55B-A01BB9369859}" type="datetimeFigureOut">
              <a:rPr lang="en-IN" smtClean="0"/>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27668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4CD8BA-0A1D-4A0D-A55B-A01BB9369859}"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2906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CD8BA-0A1D-4A0D-A55B-A01BB9369859}" type="datetimeFigureOut">
              <a:rPr lang="en-IN" smtClean="0"/>
              <a:t>28-07-2022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6812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4CD8BA-0A1D-4A0D-A55B-A01BB93698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38550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4CD8BA-0A1D-4A0D-A55B-A01BB93698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BE2E6-DEC3-49F5-9466-DB21829126B9}" type="slidenum">
              <a:rPr lang="en-IN" smtClean="0"/>
              <a:t>‹#›</a:t>
            </a:fld>
            <a:endParaRPr lang="en-IN"/>
          </a:p>
        </p:txBody>
      </p:sp>
    </p:spTree>
    <p:extLst>
      <p:ext uri="{BB962C8B-B14F-4D97-AF65-F5344CB8AC3E}">
        <p14:creationId xmlns:p14="http://schemas.microsoft.com/office/powerpoint/2010/main" val="415069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A4CD8BA-0A1D-4A0D-A55B-A01BB9369859}" type="datetimeFigureOut">
              <a:rPr lang="en-IN" smtClean="0"/>
              <a:t>28-07-2022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CBE2E6-DEC3-49F5-9466-DB21829126B9}" type="slidenum">
              <a:rPr lang="en-IN" smtClean="0"/>
              <a:t>‹#›</a:t>
            </a:fld>
            <a:endParaRPr lang="en-IN"/>
          </a:p>
        </p:txBody>
      </p:sp>
    </p:spTree>
    <p:extLst>
      <p:ext uri="{BB962C8B-B14F-4D97-AF65-F5344CB8AC3E}">
        <p14:creationId xmlns:p14="http://schemas.microsoft.com/office/powerpoint/2010/main" val="837907669"/>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04FF-0848-11EE-FBCF-BF09C9B8D3B3}"/>
              </a:ext>
            </a:extLst>
          </p:cNvPr>
          <p:cNvSpPr>
            <a:spLocks noGrp="1"/>
          </p:cNvSpPr>
          <p:nvPr>
            <p:ph type="ctrTitle"/>
          </p:nvPr>
        </p:nvSpPr>
        <p:spPr>
          <a:xfrm>
            <a:off x="7986097" y="5876041"/>
            <a:ext cx="3699995" cy="713791"/>
          </a:xfrm>
        </p:spPr>
        <p:txBody>
          <a:bodyPr>
            <a:normAutofit fontScale="90000"/>
          </a:bodyPr>
          <a:lstStyle/>
          <a:p>
            <a:pPr algn="l"/>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NAME: RACHIT SHARMA</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D2973C-A680-A5B2-197B-706FAB045555}"/>
              </a:ext>
            </a:extLst>
          </p:cNvPr>
          <p:cNvSpPr>
            <a:spLocks noGrp="1"/>
          </p:cNvSpPr>
          <p:nvPr>
            <p:ph type="subTitle" idx="1"/>
          </p:nvPr>
        </p:nvSpPr>
        <p:spPr>
          <a:xfrm>
            <a:off x="941485" y="478105"/>
            <a:ext cx="9872694" cy="1341364"/>
          </a:xfrm>
        </p:spPr>
        <p:txBody>
          <a:bodyPr>
            <a:normAutofit fontScale="85000" lnSpcReduction="20000"/>
          </a:bodyPr>
          <a:lstStyle/>
          <a:p>
            <a:r>
              <a:rPr lang="en-IN" sz="2800" dirty="0">
                <a:latin typeface="Times New Roman" panose="02020603050405020304" pitchFamily="18" charset="0"/>
                <a:cs typeface="Times New Roman" panose="02020603050405020304" pitchFamily="18" charset="0"/>
              </a:rPr>
              <a:t>EXPOSYS DATA LABS</a:t>
            </a:r>
          </a:p>
          <a:p>
            <a:r>
              <a:rPr lang="en-IN" sz="2800" dirty="0">
                <a:latin typeface="Times New Roman" panose="02020603050405020304" pitchFamily="18" charset="0"/>
                <a:cs typeface="Times New Roman" panose="02020603050405020304" pitchFamily="18" charset="0"/>
              </a:rPr>
              <a:t>DATA SCIENCE</a:t>
            </a:r>
          </a:p>
          <a:p>
            <a:r>
              <a:rPr lang="en-IN" sz="2800" dirty="0">
                <a:latin typeface="Times New Roman" panose="02020603050405020304" pitchFamily="18" charset="0"/>
                <a:cs typeface="Times New Roman" panose="02020603050405020304" pitchFamily="18" charset="0"/>
              </a:rPr>
              <a:t>MACHINE LEARNING  PROJECT </a:t>
            </a:r>
          </a:p>
        </p:txBody>
      </p:sp>
      <p:pic>
        <p:nvPicPr>
          <p:cNvPr id="5" name="Picture 4">
            <a:extLst>
              <a:ext uri="{FF2B5EF4-FFF2-40B4-BE49-F238E27FC236}">
                <a16:creationId xmlns:a16="http://schemas.microsoft.com/office/drawing/2014/main" id="{7AAFA651-C331-9D28-24B5-77D9349AF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74" y="2055720"/>
            <a:ext cx="4745116" cy="3104096"/>
          </a:xfrm>
          <a:prstGeom prst="rect">
            <a:avLst/>
          </a:prstGeom>
        </p:spPr>
      </p:pic>
    </p:spTree>
    <p:extLst>
      <p:ext uri="{BB962C8B-B14F-4D97-AF65-F5344CB8AC3E}">
        <p14:creationId xmlns:p14="http://schemas.microsoft.com/office/powerpoint/2010/main" val="94095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0805-AB02-37E6-1DAD-8547942EFD56}"/>
              </a:ext>
            </a:extLst>
          </p:cNvPr>
          <p:cNvSpPr>
            <a:spLocks noGrp="1"/>
          </p:cNvSpPr>
          <p:nvPr>
            <p:ph type="title"/>
          </p:nvPr>
        </p:nvSpPr>
        <p:spPr>
          <a:xfrm>
            <a:off x="792497" y="217647"/>
            <a:ext cx="10353762" cy="970450"/>
          </a:xfrm>
        </p:spPr>
        <p:txBody>
          <a:bodyPr>
            <a:normAutofit/>
          </a:bodyPr>
          <a:lstStyle/>
          <a:p>
            <a:pPr algn="l"/>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5.Methodology </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27A75C-08C8-4BA1-6A42-6CD14C72B45C}"/>
              </a:ext>
            </a:extLst>
          </p:cNvPr>
          <p:cNvSpPr>
            <a:spLocks noGrp="1"/>
          </p:cNvSpPr>
          <p:nvPr>
            <p:ph idx="1"/>
          </p:nvPr>
        </p:nvSpPr>
        <p:spPr>
          <a:xfrm>
            <a:off x="409943" y="594115"/>
            <a:ext cx="10353762" cy="4058751"/>
          </a:xfrm>
        </p:spPr>
        <p:txBody>
          <a:bodyPr>
            <a:noAutofit/>
          </a:bodyPr>
          <a:lstStyle/>
          <a:p>
            <a:pPr marL="36900" indent="0">
              <a:lnSpc>
                <a:spcPct val="107000"/>
              </a:lnSpc>
              <a:spcAft>
                <a:spcPts val="800"/>
              </a:spcAft>
              <a:buNone/>
            </a:pP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Multiple regression is a machine learning algorithm to predict a dependent variable with two or more predictors.</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100"/>
              </a:lnSpc>
              <a:spcBef>
                <a:spcPts val="1370"/>
              </a:spcBef>
            </a:pPr>
            <a:r>
              <a:rPr lang="en-IN"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Multiple regression has numerous real-world applications in three problem domains: examining relationships between variables, making numerical predictions and time series forecasting.</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100"/>
              </a:lnSpc>
              <a:spcBef>
                <a:spcPts val="1370"/>
              </a:spcBef>
            </a:pPr>
            <a:r>
              <a:rPr lang="en-IN"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If you have everything ready for model building, its implementation can be as simple as 4 easy steps as demonstrated in the “Fire Drill”. However, real hard work is wrangling with data and finding the right model through an iterative process.</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Multiple regression is used to determine the relation between several random variables MLR tells how multiple independent variables are dependent on one single dependent variable. </a:t>
            </a:r>
          </a:p>
          <a:p>
            <a:pPr>
              <a:lnSpc>
                <a:spcPct val="107000"/>
              </a:lnSpc>
              <a:spcAft>
                <a:spcPts val="800"/>
              </a:spcAft>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Once we figure out the independent factors to predict the dependent variable, the information on the multiple variables can be used to create accurate prediction on the level of effect of they have on the outcome variable.</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00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0CA3-69EC-E968-D5D2-0351E32DE8E6}"/>
              </a:ext>
            </a:extLst>
          </p:cNvPr>
          <p:cNvSpPr>
            <a:spLocks noGrp="1"/>
          </p:cNvSpPr>
          <p:nvPr>
            <p:ph type="title"/>
          </p:nvPr>
        </p:nvSpPr>
        <p:spPr>
          <a:xfrm>
            <a:off x="934486" y="1210702"/>
            <a:ext cx="3771772" cy="253505"/>
          </a:xfrm>
        </p:spPr>
        <p:txBody>
          <a:bodyPr>
            <a:normAutofit fontScale="90000"/>
          </a:bodyPr>
          <a:lstStyle/>
          <a:p>
            <a:pPr algn="l"/>
            <a:r>
              <a:rPr lang="en-IN" sz="2800" b="1" dirty="0">
                <a:latin typeface="Times New Roman" panose="02020603050405020304" pitchFamily="18" charset="0"/>
                <a:cs typeface="Times New Roman" panose="02020603050405020304" pitchFamily="18" charset="0"/>
              </a:rPr>
              <a:t>6.Implementation: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F657C6-5096-2BBF-C8E3-7A5C474B855A}"/>
              </a:ext>
            </a:extLst>
          </p:cNvPr>
          <p:cNvSpPr>
            <a:spLocks noGrp="1"/>
          </p:cNvSpPr>
          <p:nvPr>
            <p:ph idx="1"/>
          </p:nvPr>
        </p:nvSpPr>
        <p:spPr>
          <a:xfrm>
            <a:off x="823222" y="3709003"/>
            <a:ext cx="10353762" cy="4058751"/>
          </a:xfrm>
        </p:spPr>
        <p:txBody>
          <a:bodyPr/>
          <a:lstStyle/>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Multiple Linear Regression attempts to model the relationship between two or more features and a response by fitting a linear equation to observed data.</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Y = b0 + b1 * x1 + b2 * x2 + b3 * x3 + …… bn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xn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Y = Dependent variable and x1, x2, x3,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xn</a:t>
            </a:r>
            <a:r>
              <a:rPr lang="en-IN" dirty="0">
                <a:effectLst/>
                <a:latin typeface="Times New Roman" panose="02020603050405020304" pitchFamily="18" charset="0"/>
                <a:ea typeface="Calibri" panose="020F0502020204030204" pitchFamily="34" charset="0"/>
                <a:cs typeface="Times New Roman" panose="02020603050405020304" pitchFamily="18" charset="0"/>
              </a:rPr>
              <a:t> = multiple independent variables.</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nSpc>
                <a:spcPct val="107000"/>
              </a:lnSpc>
              <a:spcAft>
                <a:spcPts val="800"/>
              </a:spcAft>
              <a:buNone/>
            </a:pP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30" name="Picture 6" descr="Machine Learning Basics: Multiple Linear Regression | by Gurucharan M K |  Towards Data Science">
            <a:extLst>
              <a:ext uri="{FF2B5EF4-FFF2-40B4-BE49-F238E27FC236}">
                <a16:creationId xmlns:a16="http://schemas.microsoft.com/office/drawing/2014/main" id="{8E45FA09-6335-2951-0B12-C91644F4C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589" y="1131306"/>
            <a:ext cx="3775788" cy="249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55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8783-DCD5-C272-2D6E-0613E3BF0F91}"/>
              </a:ext>
            </a:extLst>
          </p:cNvPr>
          <p:cNvSpPr>
            <a:spLocks noGrp="1"/>
          </p:cNvSpPr>
          <p:nvPr>
            <p:ph type="title"/>
          </p:nvPr>
        </p:nvSpPr>
        <p:spPr/>
        <p:txBody>
          <a:bodyPr>
            <a:normAutofit/>
          </a:bodyPr>
          <a:lstStyle/>
          <a:p>
            <a:pPr algn="l"/>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6.1Assumption of Regression model:</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2D6098-96A1-F6FC-3F43-092C4374A2C5}"/>
              </a:ext>
            </a:extLst>
          </p:cNvPr>
          <p:cNvSpPr>
            <a:spLocks noGrp="1"/>
          </p:cNvSpPr>
          <p:nvPr>
            <p:ph idx="1"/>
          </p:nvPr>
        </p:nvSpPr>
        <p:spPr>
          <a:xfrm>
            <a:off x="913795" y="1956384"/>
            <a:ext cx="10353762" cy="4058751"/>
          </a:xfrm>
        </p:spPr>
        <p:txBody>
          <a:bodyPr/>
          <a:lstStyle/>
          <a:p>
            <a:r>
              <a:rPr lang="en-US" dirty="0">
                <a:latin typeface="Times New Roman" panose="02020603050405020304" pitchFamily="18" charset="0"/>
                <a:cs typeface="Times New Roman" panose="02020603050405020304" pitchFamily="18" charset="0"/>
              </a:rPr>
              <a:t>Linearity: The relationship between dependent and independent variables should be linear.</a:t>
            </a:r>
          </a:p>
          <a:p>
            <a:r>
              <a:rPr lang="en-US" dirty="0">
                <a:latin typeface="Times New Roman" panose="02020603050405020304" pitchFamily="18" charset="0"/>
                <a:cs typeface="Times New Roman" panose="02020603050405020304" pitchFamily="18" charset="0"/>
              </a:rPr>
              <a:t>Homoscedasticity: Constant variance of the errors should be maintained.</a:t>
            </a:r>
          </a:p>
          <a:p>
            <a:r>
              <a:rPr lang="en-US" dirty="0">
                <a:latin typeface="Times New Roman" panose="02020603050405020304" pitchFamily="18" charset="0"/>
                <a:cs typeface="Times New Roman" panose="02020603050405020304" pitchFamily="18" charset="0"/>
              </a:rPr>
              <a:t>Multivariate normality: Multiple Regression assumes that the residuals are normally distributed.</a:t>
            </a:r>
          </a:p>
          <a:p>
            <a:r>
              <a:rPr lang="en-US" dirty="0">
                <a:latin typeface="Times New Roman" panose="02020603050405020304" pitchFamily="18" charset="0"/>
                <a:cs typeface="Times New Roman" panose="02020603050405020304" pitchFamily="18" charset="0"/>
              </a:rPr>
              <a:t>Lack of Multicollinearity: It is assumed that there is little or no multicollinearity in the data.</a:t>
            </a:r>
          </a:p>
          <a:p>
            <a:endParaRPr lang="en-IN" dirty="0"/>
          </a:p>
        </p:txBody>
      </p:sp>
    </p:spTree>
    <p:extLst>
      <p:ext uri="{BB962C8B-B14F-4D97-AF65-F5344CB8AC3E}">
        <p14:creationId xmlns:p14="http://schemas.microsoft.com/office/powerpoint/2010/main" val="197885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5C29-E274-BAF6-9D26-1F089BF4BEF6}"/>
              </a:ext>
            </a:extLst>
          </p:cNvPr>
          <p:cNvSpPr>
            <a:spLocks noGrp="1"/>
          </p:cNvSpPr>
          <p:nvPr>
            <p:ph type="title"/>
          </p:nvPr>
        </p:nvSpPr>
        <p:spPr/>
        <p:txBody>
          <a:bodyPr>
            <a:normAutofit/>
          </a:bodyPr>
          <a:lstStyle/>
          <a:p>
            <a:pPr algn="l"/>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6.2 Dummy variable:</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6D929C-418D-BCC5-E173-796445228E39}"/>
              </a:ext>
            </a:extLst>
          </p:cNvPr>
          <p:cNvSpPr>
            <a:spLocks noGrp="1"/>
          </p:cNvSpPr>
          <p:nvPr>
            <p:ph idx="1"/>
          </p:nvPr>
        </p:nvSpPr>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 In Multiple Regression Model we use a lot of categorical data. Using Categorical Data is a good method to include non-numeric data into the respective Regression Model. Categorical Data refers to data values that represent categories-data values with the fixed and unordered number of values, for instance, gender. In the regression model, these values can be represented by Dummy Variables. </a:t>
            </a:r>
          </a:p>
          <a:p>
            <a:r>
              <a:rPr lang="en-US" sz="2200" dirty="0">
                <a:latin typeface="Times New Roman" panose="02020603050405020304" pitchFamily="18" charset="0"/>
                <a:cs typeface="Times New Roman" panose="02020603050405020304" pitchFamily="18" charset="0"/>
              </a:rPr>
              <a:t>These variables consist of values such as 0 or 1 representing the presence and absence of categorical values.</a:t>
            </a:r>
          </a:p>
          <a:p>
            <a:r>
              <a:rPr lang="en-US" sz="2200" dirty="0">
                <a:latin typeface="Times New Roman" panose="02020603050405020304" pitchFamily="18" charset="0"/>
                <a:cs typeface="Times New Roman" panose="02020603050405020304" pitchFamily="18" charset="0"/>
              </a:rPr>
              <a:t>Method of Building Model: </a:t>
            </a:r>
          </a:p>
          <a:p>
            <a:pPr marL="36900" indent="0">
              <a:buNone/>
            </a:pPr>
            <a:r>
              <a:rPr lang="en-US" sz="2200" dirty="0">
                <a:latin typeface="Times New Roman" panose="02020603050405020304" pitchFamily="18" charset="0"/>
                <a:cs typeface="Times New Roman" panose="02020603050405020304" pitchFamily="18" charset="0"/>
              </a:rPr>
              <a:t>		•All-in</a:t>
            </a:r>
          </a:p>
          <a:p>
            <a:pPr marL="36900" indent="0">
              <a:buNone/>
            </a:pPr>
            <a:r>
              <a:rPr lang="en-US" sz="2200" dirty="0">
                <a:latin typeface="Times New Roman" panose="02020603050405020304" pitchFamily="18" charset="0"/>
                <a:cs typeface="Times New Roman" panose="02020603050405020304" pitchFamily="18" charset="0"/>
              </a:rPr>
              <a:t>		•Backward-Elimination</a:t>
            </a:r>
          </a:p>
          <a:p>
            <a:pPr marL="36900" indent="0">
              <a:buNone/>
            </a:pPr>
            <a:r>
              <a:rPr lang="en-US" sz="2200" dirty="0">
                <a:latin typeface="Times New Roman" panose="02020603050405020304" pitchFamily="18" charset="0"/>
                <a:cs typeface="Times New Roman" panose="02020603050405020304" pitchFamily="18" charset="0"/>
              </a:rPr>
              <a:t>		•Forward Selection</a:t>
            </a:r>
          </a:p>
          <a:p>
            <a:pPr marL="36900" indent="0">
              <a:buNone/>
            </a:pPr>
            <a:r>
              <a:rPr lang="en-US" sz="2200" dirty="0">
                <a:latin typeface="Times New Roman" panose="02020603050405020304" pitchFamily="18" charset="0"/>
                <a:cs typeface="Times New Roman" panose="02020603050405020304" pitchFamily="18" charset="0"/>
              </a:rPr>
              <a:t>		•Bidirectional Elimination</a:t>
            </a:r>
          </a:p>
          <a:p>
            <a:pPr marL="36900" indent="0">
              <a:buNone/>
            </a:pPr>
            <a:r>
              <a:rPr lang="en-US" sz="2200" dirty="0">
                <a:latin typeface="Times New Roman" panose="02020603050405020304" pitchFamily="18" charset="0"/>
                <a:cs typeface="Times New Roman" panose="02020603050405020304" pitchFamily="18" charset="0"/>
              </a:rPr>
              <a:t>		•Score Comparison</a:t>
            </a:r>
          </a:p>
          <a:p>
            <a:endParaRPr lang="en-IN" dirty="0"/>
          </a:p>
        </p:txBody>
      </p:sp>
    </p:spTree>
    <p:extLst>
      <p:ext uri="{BB962C8B-B14F-4D97-AF65-F5344CB8AC3E}">
        <p14:creationId xmlns:p14="http://schemas.microsoft.com/office/powerpoint/2010/main" val="407315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F4A2-D956-989D-9E2D-55591BA020D0}"/>
              </a:ext>
            </a:extLst>
          </p:cNvPr>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6.3Steps Involved in Multiple Linear Regression Model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C440A-6808-F64A-921A-47C48DEF8FDD}"/>
              </a:ext>
            </a:extLst>
          </p:cNvPr>
          <p:cNvSpPr>
            <a:spLocks noGrp="1"/>
          </p:cNvSpPr>
          <p:nvPr>
            <p:ph idx="1"/>
          </p:nvPr>
        </p:nvSpPr>
        <p:spPr/>
        <p:txBody>
          <a:bodyPr/>
          <a:lstStyle/>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1: Data Pre-Processing </a:t>
            </a:r>
          </a:p>
          <a:p>
            <a:pPr marL="0" lvl="0" indent="0">
              <a:lnSpc>
                <a:spcPct val="107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Importing The Libraries.</a:t>
            </a:r>
          </a:p>
          <a:p>
            <a:pPr marL="0" lvl="0" indent="0">
              <a:lnSpc>
                <a:spcPct val="107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Importing the Data Set.</a:t>
            </a:r>
          </a:p>
          <a:p>
            <a:pPr marL="0" lvl="0" indent="0">
              <a:lnSpc>
                <a:spcPct val="107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Encoding the Categorical Data.</a:t>
            </a:r>
          </a:p>
          <a:p>
            <a:pPr marL="0" lvl="0" indent="0">
              <a:lnSpc>
                <a:spcPct val="107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Avoiding the Dummy Variable Trap.</a:t>
            </a:r>
          </a:p>
          <a:p>
            <a:pPr marL="0" lv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Splitting the Data set into Training Set and Test Set.</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2: Fitting Multiple Linear Regression to the Training set </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3: Predicting the Test set results.</a:t>
            </a:r>
          </a:p>
          <a:p>
            <a:endParaRPr lang="en-IN" dirty="0"/>
          </a:p>
        </p:txBody>
      </p:sp>
    </p:spTree>
    <p:extLst>
      <p:ext uri="{BB962C8B-B14F-4D97-AF65-F5344CB8AC3E}">
        <p14:creationId xmlns:p14="http://schemas.microsoft.com/office/powerpoint/2010/main" val="290544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2569-E231-FC4F-0DA4-412D890F80D4}"/>
              </a:ext>
            </a:extLst>
          </p:cNvPr>
          <p:cNvSpPr>
            <a:spLocks noGrp="1"/>
          </p:cNvSpPr>
          <p:nvPr>
            <p:ph type="title"/>
          </p:nvPr>
        </p:nvSpPr>
        <p:spPr/>
        <p:txBody>
          <a:bodyPr>
            <a:normAutofit fontScale="90000"/>
          </a:bodyPr>
          <a:lstStyle/>
          <a:p>
            <a:pPr algn="l">
              <a:lnSpc>
                <a:spcPct val="107000"/>
              </a:lnSpc>
              <a:spcAft>
                <a:spcPts val="800"/>
              </a:spcAft>
            </a:pP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7.Conclusion: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6DABC62-4F35-CDD6-E0D8-99E02E0F38E0}"/>
              </a:ext>
            </a:extLst>
          </p:cNvPr>
          <p:cNvSpPr>
            <a:spLocks noGrp="1"/>
          </p:cNvSpPr>
          <p:nvPr>
            <p:ph idx="1"/>
          </p:nvPr>
        </p:nvSpPr>
        <p:spPr>
          <a:xfrm>
            <a:off x="484587" y="1265918"/>
            <a:ext cx="10353762" cy="4058751"/>
          </a:xfrm>
        </p:spPr>
        <p:txBody>
          <a:bodyPr>
            <a:normAutofit/>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The best machine learning model for the given dataset is by using the multiple linear regression algorithm. Linear regression performs exceptionally well for linearly separable data it is easier to implement, interpret and efficient to train it handles overfitting pretty well using dimensionally reduction techniques, regularization, and cross-validation. Although using linear regression is not the best fitted model so we use multiple linear regression as Linear regression algorithm only has one independent variable impacting the slope of the relationship, multiple regression incorporates multiple independent variables. Each independent variable in multiple regression has its own coefficient to ensure each variable is weighted appropriately.</a:t>
            </a:r>
          </a:p>
          <a:p>
            <a:r>
              <a:rPr lang="en-US" dirty="0">
                <a:latin typeface="Times New Roman" panose="02020603050405020304" pitchFamily="18" charset="0"/>
                <a:cs typeface="Times New Roman" panose="02020603050405020304" pitchFamily="18" charset="0"/>
              </a:rPr>
              <a:t>So, the mean absolute error is 3182.9153333333347 . Therefore our predicted value can be 3182.9153333333347 units more or less than the actual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36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156C-8276-65D8-25F5-98DA55EF8698}"/>
              </a:ext>
            </a:extLst>
          </p:cNvPr>
          <p:cNvSpPr>
            <a:spLocks noGrp="1"/>
          </p:cNvSpPr>
          <p:nvPr>
            <p:ph type="ctrTitle"/>
          </p:nvPr>
        </p:nvSpPr>
        <p:spPr>
          <a:xfrm>
            <a:off x="810856" y="248650"/>
            <a:ext cx="9440034" cy="1828801"/>
          </a:xfrm>
        </p:spPr>
        <p:txBody>
          <a:bodyPr/>
          <a:lstStyle/>
          <a:p>
            <a:pPr marL="514350" indent="-514350" algn="l">
              <a:buFont typeface="+mj-lt"/>
              <a:buAutoNum type="arabicPeriod"/>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17EB4751-5A4B-8440-817A-082B02B6CF39}"/>
              </a:ext>
            </a:extLst>
          </p:cNvPr>
          <p:cNvSpPr>
            <a:spLocks noGrp="1"/>
          </p:cNvSpPr>
          <p:nvPr>
            <p:ph type="subTitle" idx="1"/>
          </p:nvPr>
        </p:nvSpPr>
        <p:spPr>
          <a:xfrm>
            <a:off x="894832" y="1552517"/>
            <a:ext cx="9440034" cy="1049867"/>
          </a:xfrm>
        </p:spPr>
        <p:txBody>
          <a:bodyPr>
            <a:normAutofit fontScale="25000" lnSpcReduction="20000"/>
          </a:bodyPr>
          <a:lstStyle/>
          <a:p>
            <a:pPr algn="l"/>
            <a:r>
              <a:rPr lang="en-US" sz="9600" dirty="0">
                <a:effectLst/>
                <a:latin typeface="Times New Roman" panose="02020603050405020304" pitchFamily="18" charset="0"/>
                <a:ea typeface="Calibri" panose="020F0502020204030204" pitchFamily="34" charset="0"/>
                <a:cs typeface="Times New Roman" panose="02020603050405020304" pitchFamily="18" charset="0"/>
              </a:rPr>
              <a:t>The field of machine learning is introduced at a conceptual level. Ideas such as supervised and unsupervised as well as regression and classification are explained. In this project we were provided with real world dataset. In the given dataset, R&amp;D Spend, Administration Cost and Marketing Spend of 50 Companies are given along with the profit earned. The target was to prepare an ML model to predict the profit value of the company. We were expected to gain experience using a common machine learning library.</a:t>
            </a:r>
            <a:endParaRPr lang="en-IN" sz="9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4073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6A8-9B4C-6A02-5E32-2296F12CBD22}"/>
              </a:ext>
            </a:extLst>
          </p:cNvPr>
          <p:cNvSpPr>
            <a:spLocks noGrp="1"/>
          </p:cNvSpPr>
          <p:nvPr>
            <p:ph type="ctrTitle"/>
          </p:nvPr>
        </p:nvSpPr>
        <p:spPr>
          <a:xfrm>
            <a:off x="711330" y="391885"/>
            <a:ext cx="5384670" cy="569169"/>
          </a:xfrm>
        </p:spPr>
        <p:txBody>
          <a:bodyPr>
            <a:normAutofit fontScale="90000"/>
          </a:bodyPr>
          <a:lstStyle/>
          <a:p>
            <a:pPr algn="l">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2.Table of content</a:t>
            </a:r>
            <a:endParaRPr lang="en-IN" sz="3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00AB5C2-DF0B-1C06-4C3E-1F4318718728}"/>
              </a:ext>
            </a:extLst>
          </p:cNvPr>
          <p:cNvGraphicFramePr>
            <a:graphicFrameLocks noGrp="1"/>
          </p:cNvGraphicFramePr>
          <p:nvPr>
            <p:extLst>
              <p:ext uri="{D42A27DB-BD31-4B8C-83A1-F6EECF244321}">
                <p14:modId xmlns:p14="http://schemas.microsoft.com/office/powerpoint/2010/main" val="1834996488"/>
              </p:ext>
            </p:extLst>
          </p:nvPr>
        </p:nvGraphicFramePr>
        <p:xfrm>
          <a:off x="711330" y="1173834"/>
          <a:ext cx="8908531" cy="4947049"/>
        </p:xfrm>
        <a:graphic>
          <a:graphicData uri="http://schemas.openxmlformats.org/drawingml/2006/table">
            <a:tbl>
              <a:tblPr firstRow="1" firstCol="1" bandRow="1">
                <a:tableStyleId>{5C22544A-7EE6-4342-B048-85BDC9FD1C3A}</a:tableStyleId>
              </a:tblPr>
              <a:tblGrid>
                <a:gridCol w="976044">
                  <a:extLst>
                    <a:ext uri="{9D8B030D-6E8A-4147-A177-3AD203B41FA5}">
                      <a16:colId xmlns:a16="http://schemas.microsoft.com/office/drawing/2014/main" val="1384733520"/>
                    </a:ext>
                  </a:extLst>
                </a:gridCol>
                <a:gridCol w="6583083">
                  <a:extLst>
                    <a:ext uri="{9D8B030D-6E8A-4147-A177-3AD203B41FA5}">
                      <a16:colId xmlns:a16="http://schemas.microsoft.com/office/drawing/2014/main" val="417238986"/>
                    </a:ext>
                  </a:extLst>
                </a:gridCol>
                <a:gridCol w="1349404">
                  <a:extLst>
                    <a:ext uri="{9D8B030D-6E8A-4147-A177-3AD203B41FA5}">
                      <a16:colId xmlns:a16="http://schemas.microsoft.com/office/drawing/2014/main" val="1732982451"/>
                    </a:ext>
                  </a:extLst>
                </a:gridCol>
              </a:tblGrid>
              <a:tr h="410965">
                <a:tc>
                  <a:txBody>
                    <a:bodyPr/>
                    <a:lstStyle/>
                    <a:p>
                      <a:pPr>
                        <a:lnSpc>
                          <a:spcPct val="107000"/>
                        </a:lnSpc>
                        <a:spcAft>
                          <a:spcPts val="800"/>
                        </a:spcAft>
                      </a:pPr>
                      <a:r>
                        <a:rPr lang="en-US" sz="14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TOPIC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DOS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6965651"/>
                  </a:ext>
                </a:extLst>
              </a:tr>
              <a:tr h="2136350">
                <a:tc>
                  <a:txBody>
                    <a:bodyPr/>
                    <a:lstStyle/>
                    <a:p>
                      <a:pPr>
                        <a:lnSpc>
                          <a:spcPct val="107000"/>
                        </a:lnSpc>
                        <a:spcAft>
                          <a:spcPts val="80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Different Regression algorithms</a:t>
                      </a:r>
                      <a:endParaRPr lang="en-IN" sz="1100" dirty="0">
                        <a:effectLst/>
                      </a:endParaRPr>
                    </a:p>
                    <a:p>
                      <a:pPr marL="342900" lvl="0" indent="-342900">
                        <a:lnSpc>
                          <a:spcPct val="107000"/>
                        </a:lnSpc>
                        <a:buFont typeface="Symbol" panose="05050102010706020507" pitchFamily="18" charset="2"/>
                        <a:buChar char=""/>
                      </a:pPr>
                      <a:r>
                        <a:rPr lang="en-US" sz="1400" dirty="0">
                          <a:effectLst/>
                        </a:rPr>
                        <a:t>Linear regression</a:t>
                      </a:r>
                      <a:endParaRPr lang="en-IN" sz="1100" dirty="0">
                        <a:effectLst/>
                      </a:endParaRPr>
                    </a:p>
                    <a:p>
                      <a:pPr marL="342900" lvl="0" indent="-342900">
                        <a:lnSpc>
                          <a:spcPct val="107000"/>
                        </a:lnSpc>
                        <a:buFont typeface="Symbol" panose="05050102010706020507" pitchFamily="18" charset="2"/>
                        <a:buChar char=""/>
                      </a:pPr>
                      <a:r>
                        <a:rPr lang="en-US" sz="1400" dirty="0">
                          <a:effectLst/>
                        </a:rPr>
                        <a:t>Logistic regression</a:t>
                      </a:r>
                      <a:endParaRPr lang="en-IN" sz="1100" dirty="0">
                        <a:effectLst/>
                      </a:endParaRPr>
                    </a:p>
                    <a:p>
                      <a:pPr marL="342900" lvl="0" indent="-342900">
                        <a:lnSpc>
                          <a:spcPct val="107000"/>
                        </a:lnSpc>
                        <a:buFont typeface="Symbol" panose="05050102010706020507" pitchFamily="18" charset="2"/>
                        <a:buChar char=""/>
                      </a:pPr>
                      <a:r>
                        <a:rPr lang="en-US" sz="1400" dirty="0">
                          <a:effectLst/>
                        </a:rPr>
                        <a:t>Ridge algorithm</a:t>
                      </a:r>
                      <a:endParaRPr lang="en-IN" sz="1100" dirty="0">
                        <a:effectLst/>
                      </a:endParaRPr>
                    </a:p>
                    <a:p>
                      <a:pPr marL="342900" lvl="0" indent="-342900">
                        <a:lnSpc>
                          <a:spcPct val="107000"/>
                        </a:lnSpc>
                        <a:spcAft>
                          <a:spcPts val="800"/>
                        </a:spcAft>
                        <a:buFont typeface="Symbol" panose="05050102010706020507" pitchFamily="18" charset="2"/>
                        <a:buChar char=""/>
                      </a:pPr>
                      <a:r>
                        <a:rPr lang="en-US" sz="1400" dirty="0">
                          <a:effectLst/>
                        </a:rPr>
                        <a:t>Decision tree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 </a:t>
                      </a:r>
                      <a:r>
                        <a:rPr lang="en-US" sz="1400" dirty="0">
                          <a:effectLst/>
                          <a:latin typeface="Times New Roman" panose="02020603050405020304" pitchFamily="18" charset="0"/>
                          <a:cs typeface="Times New Roman" panose="02020603050405020304" pitchFamily="18" charset="0"/>
                        </a:rPr>
                        <a:t>30-07-2022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822997"/>
                  </a:ext>
                </a:extLst>
              </a:tr>
              <a:tr h="716776">
                <a:tc>
                  <a:txBody>
                    <a:bodyPr/>
                    <a:lstStyle/>
                    <a:p>
                      <a:pPr>
                        <a:lnSpc>
                          <a:spcPct val="107000"/>
                        </a:lnSpc>
                        <a:spcAft>
                          <a:spcPts val="80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Division of data into train set and test set </a:t>
                      </a:r>
                      <a:endParaRPr lang="en-IN" sz="1100">
                        <a:effectLst/>
                      </a:endParaRPr>
                    </a:p>
                    <a:p>
                      <a:pPr>
                        <a:lnSpc>
                          <a:spcPct val="107000"/>
                        </a:lnSpc>
                        <a:spcAft>
                          <a:spcPts val="800"/>
                        </a:spcAft>
                      </a:pPr>
                      <a:r>
                        <a:rPr lang="en-US"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 30-07-2022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3907942"/>
                  </a:ext>
                </a:extLst>
              </a:tr>
              <a:tr h="1682958">
                <a:tc>
                  <a:txBody>
                    <a:bodyPr/>
                    <a:lstStyle/>
                    <a:p>
                      <a:pPr>
                        <a:lnSpc>
                          <a:spcPct val="107000"/>
                        </a:lnSpc>
                        <a:spcAft>
                          <a:spcPts val="80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Different regression metrics</a:t>
                      </a:r>
                      <a:endParaRPr lang="en-IN" sz="1100">
                        <a:effectLst/>
                      </a:endParaRPr>
                    </a:p>
                    <a:p>
                      <a:pPr marL="342900" lvl="0" indent="-342900">
                        <a:lnSpc>
                          <a:spcPct val="107000"/>
                        </a:lnSpc>
                        <a:buFont typeface="Symbol" panose="05050102010706020507" pitchFamily="18" charset="2"/>
                        <a:buChar char=""/>
                      </a:pPr>
                      <a:r>
                        <a:rPr lang="en-US" sz="1400">
                          <a:effectLst/>
                        </a:rPr>
                        <a:t>Mean Absolute Error</a:t>
                      </a:r>
                      <a:endParaRPr lang="en-IN" sz="1100">
                        <a:effectLst/>
                      </a:endParaRPr>
                    </a:p>
                    <a:p>
                      <a:pPr marL="342900" lvl="0" indent="-342900">
                        <a:lnSpc>
                          <a:spcPct val="107000"/>
                        </a:lnSpc>
                        <a:buFont typeface="Symbol" panose="05050102010706020507" pitchFamily="18" charset="2"/>
                        <a:buChar char=""/>
                      </a:pPr>
                      <a:r>
                        <a:rPr lang="en-US" sz="1400">
                          <a:effectLst/>
                        </a:rPr>
                        <a:t>Mean Squared Error</a:t>
                      </a:r>
                      <a:endParaRPr lang="en-IN" sz="1100">
                        <a:effectLst/>
                      </a:endParaRPr>
                    </a:p>
                    <a:p>
                      <a:pPr marL="342900" lvl="0" indent="-342900">
                        <a:lnSpc>
                          <a:spcPct val="107000"/>
                        </a:lnSpc>
                        <a:spcAft>
                          <a:spcPts val="800"/>
                        </a:spcAft>
                        <a:buFont typeface="Symbol" panose="05050102010706020507" pitchFamily="18" charset="2"/>
                        <a:buChar char=""/>
                      </a:pPr>
                      <a:r>
                        <a:rPr lang="en-US" sz="1400">
                          <a:effectLst/>
                        </a:rPr>
                        <a:t>Root squared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 </a:t>
                      </a:r>
                      <a:r>
                        <a:rPr lang="en-US" sz="1400" dirty="0">
                          <a:effectLst/>
                          <a:latin typeface="Times New Roman" panose="02020603050405020304" pitchFamily="18" charset="0"/>
                          <a:cs typeface="Times New Roman" panose="02020603050405020304" pitchFamily="18" charset="0"/>
                        </a:rPr>
                        <a:t>30-07-2022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1870123"/>
                  </a:ext>
                </a:extLst>
              </a:tr>
            </a:tbl>
          </a:graphicData>
        </a:graphic>
      </p:graphicFrame>
    </p:spTree>
    <p:extLst>
      <p:ext uri="{BB962C8B-B14F-4D97-AF65-F5344CB8AC3E}">
        <p14:creationId xmlns:p14="http://schemas.microsoft.com/office/powerpoint/2010/main" val="412351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8711-2F5D-6315-F985-DD8AB36C706A}"/>
              </a:ext>
            </a:extLst>
          </p:cNvPr>
          <p:cNvSpPr>
            <a:spLocks noGrp="1"/>
          </p:cNvSpPr>
          <p:nvPr>
            <p:ph type="ctrTitle"/>
          </p:nvPr>
        </p:nvSpPr>
        <p:spPr>
          <a:xfrm>
            <a:off x="-766017" y="466530"/>
            <a:ext cx="5338017" cy="509908"/>
          </a:xfrm>
        </p:spPr>
        <p:txBody>
          <a:bodyPr>
            <a:normAutofit fontScale="90000"/>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31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3100" dirty="0"/>
          </a:p>
        </p:txBody>
      </p:sp>
      <p:sp>
        <p:nvSpPr>
          <p:cNvPr id="3" name="Subtitle 2">
            <a:extLst>
              <a:ext uri="{FF2B5EF4-FFF2-40B4-BE49-F238E27FC236}">
                <a16:creationId xmlns:a16="http://schemas.microsoft.com/office/drawing/2014/main" id="{E2F58595-C8C4-DA8A-C7AC-8F3620C5CAF2}"/>
              </a:ext>
            </a:extLst>
          </p:cNvPr>
          <p:cNvSpPr>
            <a:spLocks noGrp="1"/>
          </p:cNvSpPr>
          <p:nvPr>
            <p:ph type="subTitle" idx="1"/>
          </p:nvPr>
        </p:nvSpPr>
        <p:spPr>
          <a:xfrm>
            <a:off x="764203" y="1638911"/>
            <a:ext cx="9440034" cy="1049867"/>
          </a:xfrm>
        </p:spPr>
        <p:txBody>
          <a:bodyPr>
            <a:noAutofit/>
          </a:bodyPr>
          <a:lstStyle/>
          <a:p>
            <a:pPr algn="l"/>
            <a:r>
              <a:rPr lang="en-US" sz="2400" dirty="0">
                <a:latin typeface="Times New Roman" panose="02020603050405020304" pitchFamily="18" charset="0"/>
                <a:cs typeface="Times New Roman" panose="02020603050405020304" pitchFamily="18" charset="0"/>
              </a:rPr>
              <a:t>In this project we were provided with real world dataset. In the given dataset, R&amp;D Spend, Administration Cost and Marketing Spend of 50 Companies are given along with the profit earned. The target was to prepare an ML model to predict the profit value of the company. The language used to perform the said task is python</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06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D41D-B592-25AE-5064-E69EC332DAA5}"/>
              </a:ext>
            </a:extLst>
          </p:cNvPr>
          <p:cNvSpPr>
            <a:spLocks noGrp="1"/>
          </p:cNvSpPr>
          <p:nvPr>
            <p:ph type="title"/>
          </p:nvPr>
        </p:nvSpPr>
        <p:spPr/>
        <p:txBody>
          <a:bodyPr>
            <a:normAutofit fontScale="90000"/>
          </a:bodyPr>
          <a:lstStyle/>
          <a:p>
            <a:pPr algn="l"/>
            <a:r>
              <a:rPr lang="en-US" sz="3100" b="1" dirty="0">
                <a:effectLst/>
                <a:latin typeface="Times New Roman" panose="02020603050405020304" pitchFamily="18" charset="0"/>
                <a:ea typeface="Calibri" panose="020F0502020204030204" pitchFamily="34" charset="0"/>
                <a:cs typeface="Times New Roman" panose="02020603050405020304" pitchFamily="18" charset="0"/>
              </a:rPr>
              <a:t>3.1 About python</a:t>
            </a: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4B271B-DCF0-80BB-2F0C-E820CE3D1FF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Python facilitates developers to increase the confidence and productivity about their developing software from development to deployment and maintenance. The benefits of making Python the perfect solution for machine learning and AI-driven projects include simplicity and consistency, flexibility, access to powerful AI and machine learning (ML) libraries and frameworks, platform independence, and large communities. These things increase the popularity of the language.</a:t>
            </a:r>
          </a:p>
          <a:p>
            <a:r>
              <a:rPr lang="en-US" sz="2400" dirty="0">
                <a:latin typeface="Times New Roman" panose="02020603050405020304" pitchFamily="18" charset="0"/>
                <a:cs typeface="Times New Roman" panose="02020603050405020304" pitchFamily="18" charset="0"/>
              </a:rPr>
              <a:t>We have performed various regression algorithms and predicted the required data and represented graphically using the matplotlib library in python. </a:t>
            </a:r>
          </a:p>
          <a:p>
            <a:endParaRPr lang="en-IN" dirty="0"/>
          </a:p>
        </p:txBody>
      </p:sp>
    </p:spTree>
    <p:extLst>
      <p:ext uri="{BB962C8B-B14F-4D97-AF65-F5344CB8AC3E}">
        <p14:creationId xmlns:p14="http://schemas.microsoft.com/office/powerpoint/2010/main" val="412559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9F7AD-5E3C-B3F4-4DD5-8EFBFA6C737D}"/>
              </a:ext>
            </a:extLst>
          </p:cNvPr>
          <p:cNvSpPr>
            <a:spLocks noGrp="1"/>
          </p:cNvSpPr>
          <p:nvPr>
            <p:ph idx="1"/>
          </p:nvPr>
        </p:nvSpPr>
        <p:spPr>
          <a:xfrm>
            <a:off x="549901" y="447870"/>
            <a:ext cx="10353762" cy="4058751"/>
          </a:xfrm>
        </p:spPr>
        <p:txBody>
          <a:bodyPr>
            <a:noAutofit/>
          </a:bodyPr>
          <a:lstStyle/>
          <a:p>
            <a:r>
              <a:rPr lang="en-US" dirty="0">
                <a:latin typeface="Times New Roman" panose="02020603050405020304" pitchFamily="18" charset="0"/>
                <a:cs typeface="Times New Roman" panose="02020603050405020304" pitchFamily="18" charset="0"/>
              </a:rPr>
              <a:t>Regression Algorithms tested</a:t>
            </a:r>
          </a:p>
          <a:p>
            <a:r>
              <a:rPr lang="en-US" dirty="0">
                <a:latin typeface="Times New Roman" panose="02020603050405020304" pitchFamily="18" charset="0"/>
                <a:cs typeface="Times New Roman" panose="02020603050405020304" pitchFamily="18" charset="0"/>
              </a:rPr>
              <a:t>Linear regression: Linear regression is a statistical method for modeling relationships between a dependent variable with a given set of independent variables. </a:t>
            </a:r>
          </a:p>
          <a:p>
            <a:r>
              <a:rPr lang="en-US" dirty="0">
                <a:latin typeface="Times New Roman" panose="02020603050405020304" pitchFamily="18" charset="0"/>
                <a:cs typeface="Times New Roman" panose="02020603050405020304" pitchFamily="18" charset="0"/>
              </a:rPr>
              <a:t>Logistic regression: The logistic regression statistic modeling technique is used when we have a binary outcome variable.</a:t>
            </a:r>
          </a:p>
          <a:p>
            <a:r>
              <a:rPr lang="en-US" dirty="0">
                <a:latin typeface="Times New Roman" panose="02020603050405020304" pitchFamily="18" charset="0"/>
                <a:cs typeface="Times New Roman" panose="02020603050405020304" pitchFamily="18" charset="0"/>
              </a:rPr>
              <a:t>The function for logistic regression:</a:t>
            </a:r>
          </a:p>
          <a:p>
            <a:r>
              <a:rPr lang="en-US" dirty="0">
                <a:latin typeface="Times New Roman" panose="02020603050405020304" pitchFamily="18" charset="0"/>
                <a:cs typeface="Times New Roman" panose="02020603050405020304" pitchFamily="18" charset="0"/>
              </a:rPr>
              <a:t>Sig(x)=1/1+e^x</a:t>
            </a:r>
          </a:p>
          <a:p>
            <a:r>
              <a:rPr lang="en-US" dirty="0">
                <a:latin typeface="Times New Roman" panose="02020603050405020304" pitchFamily="18" charset="0"/>
                <a:cs typeface="Times New Roman" panose="02020603050405020304" pitchFamily="18" charset="0"/>
              </a:rPr>
              <a:t>E is log base</a:t>
            </a:r>
          </a:p>
          <a:p>
            <a:r>
              <a:rPr lang="en-US" dirty="0">
                <a:latin typeface="Times New Roman" panose="02020603050405020304" pitchFamily="18" charset="0"/>
                <a:cs typeface="Times New Roman" panose="02020603050405020304" pitchFamily="18" charset="0"/>
              </a:rPr>
              <a:t>X is the numerical value that needs to be transformed.</a:t>
            </a:r>
          </a:p>
          <a:p>
            <a:r>
              <a:rPr lang="en-US" dirty="0">
                <a:latin typeface="Times New Roman" panose="02020603050405020304" pitchFamily="18" charset="0"/>
                <a:cs typeface="Times New Roman" panose="02020603050405020304" pitchFamily="18" charset="0"/>
              </a:rPr>
              <a:t>Ridge: Ridge Regression is an extension of linear regression that adds a regularization penalty to the loss function during training.</a:t>
            </a:r>
          </a:p>
          <a:p>
            <a:r>
              <a:rPr lang="en-US" dirty="0">
                <a:latin typeface="Times New Roman" panose="02020603050405020304" pitchFamily="18" charset="0"/>
                <a:cs typeface="Times New Roman" panose="02020603050405020304" pitchFamily="18" charset="0"/>
              </a:rPr>
              <a:t>Decision tree: Decision Tree is one of the most powerful and popular algorithm. Decision tree algorithm falls under the category of supervised learning algorithms. It works for both continuous as well as categorical output variables.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72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1A9D-3FA2-1A7B-DBF5-5E16E3E67615}"/>
              </a:ext>
            </a:extLst>
          </p:cNvPr>
          <p:cNvSpPr>
            <a:spLocks noGrp="1"/>
          </p:cNvSpPr>
          <p:nvPr>
            <p:ph type="title"/>
          </p:nvPr>
        </p:nvSpPr>
        <p:spPr/>
        <p:txBody>
          <a:bodyPr>
            <a:noAutofit/>
          </a:bodyPr>
          <a:lstStyle/>
          <a:p>
            <a:pPr algn="l"/>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b="1" dirty="0">
                <a:effectLst/>
                <a:latin typeface="Times New Roman" panose="02020603050405020304" pitchFamily="18" charset="0"/>
                <a:cs typeface="Times New Roman" panose="02020603050405020304" pitchFamily="18" charset="0"/>
              </a:rPr>
              <a:t>3.2 Different python packages used:</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F3F2B9-CBE0-D940-F70F-E6EC6129E4BF}"/>
              </a:ext>
            </a:extLst>
          </p:cNvPr>
          <p:cNvSpPr>
            <a:spLocks noGrp="1"/>
          </p:cNvSpPr>
          <p:nvPr>
            <p:ph idx="1"/>
          </p:nvPr>
        </p:nvSpPr>
        <p:spPr/>
        <p:txBody>
          <a:bodyPr>
            <a:normAutofit fontScale="85000" lnSpcReduction="20000"/>
          </a:bodyPr>
          <a:lstStyle/>
          <a:p>
            <a:pPr>
              <a:lnSpc>
                <a:spcPct val="107000"/>
              </a:lnSpc>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In python,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is a machine learning package which include a lot of ML algorithms.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Here, we are using some of its modules like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DecisionTreeClassifier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accuracy_score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NumPy :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It is a numeric python module which provides fast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maths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functions for calculations.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It is used to read data in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arrays and for manipulation purpose.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Pandas :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Used to read and write different files.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Data manipulation can be done easily with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242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FDA3-1816-685C-0C15-69B1A5BCA0BC}"/>
              </a:ext>
            </a:extLst>
          </p:cNvPr>
          <p:cNvSpPr>
            <a:spLocks noGrp="1"/>
          </p:cNvSpPr>
          <p:nvPr>
            <p:ph type="title"/>
          </p:nvPr>
        </p:nvSpPr>
        <p:spPr/>
        <p:txBody>
          <a:bodyPr>
            <a:normAutofit/>
          </a:bodyPr>
          <a:lstStyle/>
          <a:p>
            <a:pPr algn="l"/>
            <a:r>
              <a:rPr lang="en-IN" sz="2800" b="1" dirty="0">
                <a:latin typeface="Times New Roman" panose="02020603050405020304" pitchFamily="18" charset="0"/>
                <a:cs typeface="Times New Roman" panose="02020603050405020304" pitchFamily="18" charset="0"/>
              </a:rPr>
              <a:t>4.Existing Method:</a:t>
            </a:r>
          </a:p>
        </p:txBody>
      </p:sp>
      <p:sp>
        <p:nvSpPr>
          <p:cNvPr id="3" name="Content Placeholder 2">
            <a:extLst>
              <a:ext uri="{FF2B5EF4-FFF2-40B4-BE49-F238E27FC236}">
                <a16:creationId xmlns:a16="http://schemas.microsoft.com/office/drawing/2014/main" id="{0193136B-A345-9E73-4621-4269B25FC1B5}"/>
              </a:ext>
            </a:extLst>
          </p:cNvPr>
          <p:cNvSpPr>
            <a:spLocks noGrp="1"/>
          </p:cNvSpPr>
          <p:nvPr>
            <p:ph idx="1"/>
          </p:nvPr>
        </p:nvSpPr>
        <p:spPr/>
        <p:txBody>
          <a:bodyPr/>
          <a:lstStyle/>
          <a:p>
            <a:r>
              <a:rPr lang="en-US" dirty="0"/>
              <a:t>Multi linear regression: For complex relation and connections between the data we used multi linear regression by which we can easily determine the relation between two independent variables using the dependent variables.</a:t>
            </a:r>
          </a:p>
          <a:p>
            <a:r>
              <a:rPr lang="en-US" dirty="0"/>
              <a:t>There are two main uses for multiple regression analysis. The first is to determine the dependent variable based on multiple independent variables.</a:t>
            </a:r>
          </a:p>
          <a:p>
            <a:r>
              <a:rPr lang="en-US" dirty="0"/>
              <a:t>For example if we want to calculate the profit of a firm or a company we need to build a relation between the investment and the output.</a:t>
            </a:r>
          </a:p>
          <a:p>
            <a:pPr marL="36900" indent="0">
              <a:buNone/>
            </a:pPr>
            <a:endParaRPr lang="en-IN" dirty="0"/>
          </a:p>
        </p:txBody>
      </p:sp>
    </p:spTree>
    <p:extLst>
      <p:ext uri="{BB962C8B-B14F-4D97-AF65-F5344CB8AC3E}">
        <p14:creationId xmlns:p14="http://schemas.microsoft.com/office/powerpoint/2010/main" val="280807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C8F0-9021-91B9-0EBC-19CE6022EF16}"/>
              </a:ext>
            </a:extLst>
          </p:cNvPr>
          <p:cNvSpPr>
            <a:spLocks noGrp="1"/>
          </p:cNvSpPr>
          <p:nvPr>
            <p:ph type="title"/>
          </p:nvPr>
        </p:nvSpPr>
        <p:spPr>
          <a:xfrm>
            <a:off x="484587" y="0"/>
            <a:ext cx="10353762" cy="970450"/>
          </a:xfrm>
        </p:spPr>
        <p:txBody>
          <a:bodyPr/>
          <a:lstStyle/>
          <a:p>
            <a:pPr algn="l"/>
            <a:r>
              <a:rPr lang="en-IN" sz="1800" b="1" dirty="0">
                <a:effectLst/>
                <a:latin typeface="Times New Roman" panose="02020603050405020304" pitchFamily="18" charset="0"/>
                <a:ea typeface="Calibri" panose="020F0502020204030204" pitchFamily="34" charset="0"/>
              </a:rPr>
              <a:t>4.1Difference between Linear regression and Multiple linear regression</a:t>
            </a:r>
            <a:endParaRPr lang="en-IN" dirty="0"/>
          </a:p>
        </p:txBody>
      </p:sp>
      <p:sp>
        <p:nvSpPr>
          <p:cNvPr id="3" name="Content Placeholder 2">
            <a:extLst>
              <a:ext uri="{FF2B5EF4-FFF2-40B4-BE49-F238E27FC236}">
                <a16:creationId xmlns:a16="http://schemas.microsoft.com/office/drawing/2014/main" id="{66E5C28B-6520-781E-8C16-8245398809FC}"/>
              </a:ext>
            </a:extLst>
          </p:cNvPr>
          <p:cNvSpPr>
            <a:spLocks noGrp="1"/>
          </p:cNvSpPr>
          <p:nvPr>
            <p:ph idx="1"/>
          </p:nvPr>
        </p:nvSpPr>
        <p:spPr>
          <a:xfrm>
            <a:off x="484587" y="706082"/>
            <a:ext cx="10353762" cy="4058751"/>
          </a:xfrm>
        </p:spPr>
        <p:txBody>
          <a:bodyPr/>
          <a:lstStyle/>
          <a:p>
            <a:r>
              <a:rPr lang="en-US" dirty="0">
                <a:latin typeface="Times New Roman" panose="02020603050405020304" pitchFamily="18" charset="0"/>
                <a:cs typeface="Times New Roman" panose="02020603050405020304" pitchFamily="18" charset="0"/>
              </a:rPr>
              <a:t>The major difference between linear regression and multiple linear regression is that in linear regression there is only one independent variable while when we check out, Multiple linear regression there is more than one independent variable.</a:t>
            </a:r>
          </a:p>
          <a:p>
            <a:r>
              <a:rPr lang="en-US" dirty="0">
                <a:latin typeface="Times New Roman" panose="02020603050405020304" pitchFamily="18" charset="0"/>
                <a:cs typeface="Times New Roman" panose="02020603050405020304" pitchFamily="18" charset="0"/>
              </a:rPr>
              <a:t>Linear regression: When we want to predict the height of one particular person just from the weight of that person.</a:t>
            </a:r>
          </a:p>
          <a:p>
            <a:r>
              <a:rPr lang="en-US" dirty="0">
                <a:latin typeface="Times New Roman" panose="02020603050405020304" pitchFamily="18" charset="0"/>
                <a:cs typeface="Times New Roman" panose="02020603050405020304" pitchFamily="18" charset="0"/>
              </a:rPr>
              <a:t>Multiple Linear regression: If we alter the above problem statement just a little bit like, if we have the features like height, age, and gender of the person and we have to predict the weight of the person then we have to use the concept of multiple linear regression.</a:t>
            </a:r>
          </a:p>
          <a:p>
            <a:pPr marL="36900" indent="0">
              <a:buNone/>
            </a:pP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9481CE4-1E6D-1C4E-B7F1-498A9CECEA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6946" y="3596563"/>
            <a:ext cx="5730240" cy="2781300"/>
          </a:xfrm>
          <a:prstGeom prst="rect">
            <a:avLst/>
          </a:prstGeom>
          <a:noFill/>
          <a:ln>
            <a:noFill/>
          </a:ln>
        </p:spPr>
      </p:pic>
    </p:spTree>
    <p:extLst>
      <p:ext uri="{BB962C8B-B14F-4D97-AF65-F5344CB8AC3E}">
        <p14:creationId xmlns:p14="http://schemas.microsoft.com/office/powerpoint/2010/main" val="2058683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TM04033929[[fn=Slate]]</Template>
  <TotalTime>62</TotalTime>
  <Words>1416</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Calisto MT</vt:lpstr>
      <vt:lpstr>Symbol</vt:lpstr>
      <vt:lpstr>Times New Roman</vt:lpstr>
      <vt:lpstr>Wingdings 2</vt:lpstr>
      <vt:lpstr>Slate</vt:lpstr>
      <vt:lpstr> NAME: RACHIT SHARMA  </vt:lpstr>
      <vt:lpstr>ABSTRACT </vt:lpstr>
      <vt:lpstr>2.Table of content</vt:lpstr>
      <vt:lpstr>  3.Introduction</vt:lpstr>
      <vt:lpstr>3.1 About python  </vt:lpstr>
      <vt:lpstr>PowerPoint Presentation</vt:lpstr>
      <vt:lpstr>  3.2 Different python packages used: </vt:lpstr>
      <vt:lpstr>4.Existing Method:</vt:lpstr>
      <vt:lpstr>4.1Difference between Linear regression and Multiple linear regression</vt:lpstr>
      <vt:lpstr>5.Methodology  </vt:lpstr>
      <vt:lpstr>6.Implementation:   </vt:lpstr>
      <vt:lpstr>6.1Assumption of Regression model:</vt:lpstr>
      <vt:lpstr>6.2 Dummy variable: </vt:lpstr>
      <vt:lpstr>6.3Steps Involved in Multiple Linear Regression Model</vt:lpstr>
      <vt:lpstr>7.Conclusion: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 RACHIT SHARMA  </dc:title>
  <dc:creator>rachit sharma</dc:creator>
  <cp:lastModifiedBy>rachit sharma</cp:lastModifiedBy>
  <cp:revision>5</cp:revision>
  <dcterms:created xsi:type="dcterms:W3CDTF">2022-07-27T17:55:20Z</dcterms:created>
  <dcterms:modified xsi:type="dcterms:W3CDTF">2022-07-28T10:38:12Z</dcterms:modified>
</cp:coreProperties>
</file>