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7" r:id="rId2"/>
    <p:sldId id="260" r:id="rId3"/>
    <p:sldId id="287" r:id="rId4"/>
    <p:sldId id="261" r:id="rId5"/>
    <p:sldId id="270" r:id="rId6"/>
    <p:sldId id="281" r:id="rId7"/>
    <p:sldId id="277" r:id="rId8"/>
    <p:sldId id="262" r:id="rId9"/>
    <p:sldId id="268" r:id="rId10"/>
    <p:sldId id="269" r:id="rId11"/>
    <p:sldId id="267" r:id="rId12"/>
    <p:sldId id="265" r:id="rId13"/>
    <p:sldId id="280" r:id="rId14"/>
    <p:sldId id="279" r:id="rId15"/>
    <p:sldId id="282" r:id="rId16"/>
    <p:sldId id="275" r:id="rId17"/>
    <p:sldId id="288" r:id="rId18"/>
    <p:sldId id="289" r:id="rId19"/>
    <p:sldId id="290" r:id="rId20"/>
    <p:sldId id="293" r:id="rId21"/>
    <p:sldId id="291" r:id="rId22"/>
    <p:sldId id="292" r:id="rId23"/>
    <p:sldId id="294" r:id="rId24"/>
    <p:sldId id="295" r:id="rId25"/>
    <p:sldId id="296" r:id="rId26"/>
    <p:sldId id="297" r:id="rId27"/>
    <p:sldId id="299" r:id="rId28"/>
    <p:sldId id="298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281" autoAdjust="0"/>
  </p:normalViewPr>
  <p:slideViewPr>
    <p:cSldViewPr snapToGrid="0" snapToObjects="1">
      <p:cViewPr varScale="1">
        <p:scale>
          <a:sx n="49" d="100"/>
          <a:sy n="49" d="100"/>
        </p:scale>
        <p:origin x="17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0A22C-85D6-DD42-92C0-895052AF2402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8DCF9-C84C-D749-A1EA-0B12E03B5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3A1E35E-BE3F-4C48-A7D2-E1EFC11EF6BA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3287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analogy with</a:t>
            </a:r>
            <a:r>
              <a:rPr lang="en-US" baseline="0" dirty="0"/>
              <a:t> atom in atomic events – single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8DCF9-C84C-D749-A1EA-0B12E03B59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14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FA7FE5-30FB-0542-87A6-CF68E7AE03A0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747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More complex hypothesis can</a:t>
            </a:r>
            <a:r>
              <a:rPr lang="en-US" baseline="0" dirty="0"/>
              <a:t> fit data better, but have lower prior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8DCF9-C84C-D749-A1EA-0B12E03B59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78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Remember the analogy between prior/likelihood with bias/variance tradeoff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8DCF9-C84C-D749-A1EA-0B12E03B59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46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Simply based on data, we infer the value of theta</a:t>
            </a:r>
          </a:p>
          <a:p>
            <a:endParaRPr lang="en-US" dirty="0"/>
          </a:p>
          <a:p>
            <a:r>
              <a:rPr lang="en-US" dirty="0"/>
              <a:t>Think about equivalence between MLE and MAP. When will they differ?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8DCF9-C84C-D749-A1EA-0B12E03B59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54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the rational behind need for it.</a:t>
            </a:r>
          </a:p>
          <a:p>
            <a:endParaRPr lang="en-US" dirty="0"/>
          </a:p>
          <a:p>
            <a:r>
              <a:rPr lang="en-US" dirty="0"/>
              <a:t>Give tom’s fly example. </a:t>
            </a:r>
          </a:p>
          <a:p>
            <a:endParaRPr lang="en-US" dirty="0"/>
          </a:p>
          <a:p>
            <a:r>
              <a:rPr lang="en-US" dirty="0"/>
              <a:t>https://www.youtube.com/watch?v=_1Gn6B90DTU Make sure everyone has understood</a:t>
            </a:r>
            <a:r>
              <a:rPr lang="en-US" baseline="0" dirty="0"/>
              <a:t> continuous probability distribution. Make a uniform distribution for a </a:t>
            </a:r>
            <a:r>
              <a:rPr lang="en-US" baseline="0" dirty="0" err="1"/>
              <a:t>r.v</a:t>
            </a:r>
            <a:r>
              <a:rPr lang="en-US" baseline="0" dirty="0"/>
              <a:t> based on this video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8DCF9-C84C-D749-A1EA-0B12E03B59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1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47E4-A3ED-784E-BC63-71FB3FC63C56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F15-8F67-1E4E-B8C0-A7166A4E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2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47E4-A3ED-784E-BC63-71FB3FC63C56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F15-8F67-1E4E-B8C0-A7166A4E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6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47E4-A3ED-784E-BC63-71FB3FC63C56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F15-8F67-1E4E-B8C0-A7166A4E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9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47E4-A3ED-784E-BC63-71FB3FC63C56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F15-8F67-1E4E-B8C0-A7166A4E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4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47E4-A3ED-784E-BC63-71FB3FC63C56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F15-8F67-1E4E-B8C0-A7166A4E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9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47E4-A3ED-784E-BC63-71FB3FC63C56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F15-8F67-1E4E-B8C0-A7166A4E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2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47E4-A3ED-784E-BC63-71FB3FC63C56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F15-8F67-1E4E-B8C0-A7166A4E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6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47E4-A3ED-784E-BC63-71FB3FC63C56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F15-8F67-1E4E-B8C0-A7166A4E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4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47E4-A3ED-784E-BC63-71FB3FC63C56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F15-8F67-1E4E-B8C0-A7166A4E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2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47E4-A3ED-784E-BC63-71FB3FC63C56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F15-8F67-1E4E-B8C0-A7166A4E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1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47E4-A3ED-784E-BC63-71FB3FC63C56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F15-8F67-1E4E-B8C0-A7166A4E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5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347E4-A3ED-784E-BC63-71FB3FC63C56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2CF15-8F67-1E4E-B8C0-A7166A4E4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7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848" y="157040"/>
            <a:ext cx="8606692" cy="1470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 Neue"/>
                <a:cs typeface="Helvetica Neue"/>
              </a:rPr>
              <a:t>Computational Models of Cognition</a:t>
            </a:r>
          </a:p>
        </p:txBody>
      </p:sp>
      <p:pic>
        <p:nvPicPr>
          <p:cNvPr id="5" name="Picture 4" descr="225px-Thomas_Baye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12" y="1892300"/>
            <a:ext cx="28575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24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Axioms of Probability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  <a:latin typeface="Helvetica Neue"/>
                <a:cs typeface="Helvetica Neue"/>
              </a:rPr>
              <a:t>All probabilities fall between 0 and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  <a:latin typeface="Helvetica Neue"/>
                <a:cs typeface="Helvetica Neue"/>
              </a:rPr>
              <a:t>The probability of all atomic events in a sample space must be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"/>
                <a:cs typeface="Helvetica Neue"/>
              </a:rPr>
              <a:t>If events A and B are </a:t>
            </a:r>
            <a:r>
              <a:rPr lang="en-US" dirty="0">
                <a:solidFill>
                  <a:srgbClr val="FF0000"/>
                </a:solidFill>
                <a:latin typeface="Helvetica Neue"/>
                <a:cs typeface="Helvetica Neue"/>
              </a:rPr>
              <a:t>mutually exclusive</a:t>
            </a:r>
            <a:r>
              <a:rPr lang="en-US" dirty="0">
                <a:latin typeface="Helvetica Neue"/>
                <a:cs typeface="Helvetica Neue"/>
              </a:rPr>
              <a:t>, the union of A and B has probability P(A) + P(B)</a:t>
            </a:r>
          </a:p>
          <a:p>
            <a:pPr marL="914400" lvl="1" indent="-514350"/>
            <a:r>
              <a:rPr lang="en-US" dirty="0">
                <a:latin typeface="Helvetica Neue"/>
                <a:cs typeface="Helvetica Neue"/>
              </a:rPr>
              <a:t>Two events are </a:t>
            </a:r>
            <a:r>
              <a:rPr lang="en-US" dirty="0">
                <a:solidFill>
                  <a:srgbClr val="FF0000"/>
                </a:solidFill>
                <a:latin typeface="Helvetica Neue"/>
                <a:cs typeface="Helvetica Neue"/>
              </a:rPr>
              <a:t>mutually exclusive </a:t>
            </a:r>
            <a:r>
              <a:rPr lang="en-US" dirty="0">
                <a:latin typeface="Helvetica Neue"/>
                <a:cs typeface="Helvetica Neue"/>
              </a:rPr>
              <a:t>if they have no atomic events in common</a:t>
            </a:r>
          </a:p>
        </p:txBody>
      </p:sp>
    </p:spTree>
    <p:extLst>
      <p:ext uri="{BB962C8B-B14F-4D97-AF65-F5344CB8AC3E}">
        <p14:creationId xmlns:p14="http://schemas.microsoft.com/office/powerpoint/2010/main" val="224546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Mutually Exclusive 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0111" y="1820333"/>
            <a:ext cx="6970889" cy="30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11335" y="4870776"/>
            <a:ext cx="168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Sample Space</a:t>
            </a:r>
          </a:p>
        </p:txBody>
      </p:sp>
      <p:cxnSp>
        <p:nvCxnSpPr>
          <p:cNvPr id="22" name="Elbow Connector 21"/>
          <p:cNvCxnSpPr>
            <a:stCxn id="4" idx="1"/>
          </p:cNvCxnSpPr>
          <p:nvPr/>
        </p:nvCxnSpPr>
        <p:spPr>
          <a:xfrm rot="10800000" flipH="1">
            <a:off x="1030111" y="2074333"/>
            <a:ext cx="4106332" cy="1270000"/>
          </a:xfrm>
          <a:prstGeom prst="bentConnector3">
            <a:avLst>
              <a:gd name="adj1" fmla="val 46323"/>
            </a:avLst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136443" y="1820333"/>
            <a:ext cx="0" cy="2540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921000" y="2850444"/>
            <a:ext cx="3937000" cy="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58000" y="2850444"/>
            <a:ext cx="0" cy="2017889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226733" y="3344334"/>
            <a:ext cx="0" cy="1523999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857999" y="3344334"/>
            <a:ext cx="1143001" cy="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07445" y="23283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89216" y="392006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25209" y="214366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34535" y="3920066"/>
            <a:ext cx="34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48972" y="392006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30111" y="4870776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A, B, C, D = Mutually Exclusive Events</a:t>
            </a:r>
          </a:p>
          <a:p>
            <a:r>
              <a:rPr lang="en-US" dirty="0">
                <a:latin typeface="Helvetica Neue"/>
                <a:cs typeface="Helvetica Neue"/>
              </a:rPr>
              <a:t>P(A v B v C v D) = 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30111" y="3344334"/>
            <a:ext cx="1196622" cy="1523999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30111" y="1820333"/>
            <a:ext cx="1890889" cy="1524001"/>
          </a:xfrm>
          <a:prstGeom prst="rect">
            <a:avLst/>
          </a:prstGeom>
          <a:solidFill>
            <a:srgbClr val="008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921000" y="1820333"/>
            <a:ext cx="2215443" cy="254000"/>
          </a:xfrm>
          <a:prstGeom prst="rect">
            <a:avLst/>
          </a:prstGeom>
          <a:solidFill>
            <a:srgbClr val="008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921000" y="2088443"/>
            <a:ext cx="2215443" cy="762001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857999" y="1820333"/>
            <a:ext cx="1143001" cy="1524001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133586" y="1820333"/>
            <a:ext cx="1724414" cy="1030111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869289" y="3346775"/>
            <a:ext cx="1143001" cy="152400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237927" y="3346775"/>
            <a:ext cx="4620072" cy="1524001"/>
          </a:xfrm>
          <a:prstGeom prst="rect">
            <a:avLst/>
          </a:prstGeom>
          <a:solidFill>
            <a:srgbClr val="660066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921000" y="2850444"/>
            <a:ext cx="3937000" cy="496331"/>
          </a:xfrm>
          <a:prstGeom prst="rect">
            <a:avLst/>
          </a:prstGeom>
          <a:solidFill>
            <a:srgbClr val="660066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Non-Mutually Exclusive Events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30111" y="1820333"/>
            <a:ext cx="6970889" cy="30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410113" y="4870776"/>
            <a:ext cx="168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Sample Space</a:t>
            </a:r>
          </a:p>
        </p:txBody>
      </p:sp>
      <p:sp>
        <p:nvSpPr>
          <p:cNvPr id="3" name="Oval 2"/>
          <p:cNvSpPr/>
          <p:nvPr/>
        </p:nvSpPr>
        <p:spPr>
          <a:xfrm>
            <a:off x="2568222" y="2130778"/>
            <a:ext cx="2328334" cy="2328334"/>
          </a:xfrm>
          <a:prstGeom prst="ellipse">
            <a:avLst/>
          </a:prstGeom>
          <a:solidFill>
            <a:srgbClr val="FF0000">
              <a:alpha val="3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32389" y="2516011"/>
            <a:ext cx="2956278" cy="1785055"/>
          </a:xfrm>
          <a:prstGeom prst="ellipse">
            <a:avLst/>
          </a:prstGeom>
          <a:solidFill>
            <a:srgbClr val="3366FF">
              <a:alpha val="3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2668" y="31044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01734" y="306211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73690" y="309277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A </a:t>
            </a:r>
            <a:r>
              <a:rPr lang="en-US" dirty="0">
                <a:latin typeface="Helvetica Neue"/>
                <a:ea typeface="ＭＳ ゴシック"/>
                <a:cs typeface="Helvetica Neue"/>
              </a:rPr>
              <a:t>∧</a:t>
            </a:r>
            <a:r>
              <a:rPr lang="en-US" dirty="0">
                <a:latin typeface="Helvetica Neue"/>
                <a:cs typeface="Helvetica Neue"/>
              </a:rPr>
              <a:t>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5445" y="4870776"/>
            <a:ext cx="3883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A and B are NOT mutually exclusive</a:t>
            </a:r>
          </a:p>
          <a:p>
            <a:r>
              <a:rPr lang="en-US" dirty="0">
                <a:latin typeface="Helvetica Neue"/>
                <a:cs typeface="Helvetica Neue"/>
              </a:rPr>
              <a:t>P(A </a:t>
            </a:r>
            <a:r>
              <a:rPr lang="en-US" dirty="0">
                <a:latin typeface="Helvetica Neue"/>
                <a:ea typeface="ＭＳ ゴシック"/>
                <a:cs typeface="Helvetica Neue"/>
              </a:rPr>
              <a:t>v </a:t>
            </a:r>
            <a:r>
              <a:rPr lang="en-US" dirty="0">
                <a:latin typeface="Helvetica Neue"/>
                <a:cs typeface="Helvetica Neue"/>
              </a:rPr>
              <a:t>B) ≠ P(A) + P(B)</a:t>
            </a:r>
          </a:p>
        </p:txBody>
      </p:sp>
    </p:spTree>
    <p:extLst>
      <p:ext uri="{BB962C8B-B14F-4D97-AF65-F5344CB8AC3E}">
        <p14:creationId xmlns:p14="http://schemas.microsoft.com/office/powerpoint/2010/main" val="51589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/>
                <a:cs typeface="Helvetica"/>
              </a:rPr>
              <a:t>The </a:t>
            </a:r>
            <a:r>
              <a:rPr lang="en-US" b="1" dirty="0">
                <a:latin typeface="Helvetica"/>
                <a:cs typeface="Helvetica"/>
              </a:rPr>
              <a:t>conditional probability </a:t>
            </a:r>
            <a:r>
              <a:rPr lang="en-US" dirty="0">
                <a:latin typeface="Helvetica"/>
                <a:cs typeface="Helvetica"/>
              </a:rPr>
              <a:t>of an event </a:t>
            </a:r>
            <a:r>
              <a:rPr lang="en-US" i="1" dirty="0">
                <a:latin typeface="Helvetica"/>
                <a:cs typeface="Helvetica"/>
              </a:rPr>
              <a:t>A</a:t>
            </a:r>
            <a:r>
              <a:rPr lang="en-US" dirty="0">
                <a:latin typeface="Helvetica"/>
                <a:cs typeface="Helvetica"/>
              </a:rPr>
              <a:t> given another event </a:t>
            </a:r>
            <a:r>
              <a:rPr lang="en-US" i="1" dirty="0">
                <a:latin typeface="Helvetica"/>
                <a:cs typeface="Helvetica"/>
              </a:rPr>
              <a:t>B</a:t>
            </a:r>
            <a:r>
              <a:rPr lang="en-US" dirty="0">
                <a:latin typeface="Helvetica"/>
                <a:cs typeface="Helvetica"/>
              </a:rPr>
              <a:t> is given by</a:t>
            </a:r>
          </a:p>
          <a:p>
            <a:pPr marL="0" indent="0" algn="ctr">
              <a:buNone/>
            </a:pPr>
            <a:endParaRPr lang="en-US" sz="2000" dirty="0">
              <a:latin typeface="Helvetica"/>
              <a:cs typeface="Helvetica"/>
            </a:endParaRPr>
          </a:p>
          <a:p>
            <a:pPr marL="0" indent="0" algn="ctr">
              <a:buNone/>
            </a:pPr>
            <a:r>
              <a:rPr lang="en-US" dirty="0">
                <a:latin typeface="Helvetica"/>
                <a:cs typeface="Helvetica"/>
              </a:rPr>
              <a:t>P(A|B) = P(AB)/P(B)</a:t>
            </a:r>
          </a:p>
          <a:p>
            <a:pPr marL="0" indent="0">
              <a:buNone/>
            </a:pPr>
            <a:endParaRPr lang="en-US" sz="2000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dirty="0" err="1">
                <a:latin typeface="Helvetica"/>
                <a:cs typeface="Helvetica"/>
              </a:rPr>
              <a:t>Corrollaries</a:t>
            </a:r>
            <a:r>
              <a:rPr lang="en-US" dirty="0">
                <a:latin typeface="Helvetica"/>
                <a:cs typeface="Helvetica"/>
              </a:rPr>
              <a:t>:</a:t>
            </a:r>
          </a:p>
          <a:p>
            <a:pPr lvl="1"/>
            <a:r>
              <a:rPr lang="en-US" b="1" dirty="0">
                <a:latin typeface="Helvetica"/>
                <a:cs typeface="Helvetica"/>
              </a:rPr>
              <a:t>Joint Probability</a:t>
            </a:r>
            <a:r>
              <a:rPr lang="en-US" dirty="0">
                <a:latin typeface="Helvetica"/>
                <a:cs typeface="Helvetica"/>
              </a:rPr>
              <a:t>: P(AB) = P(A|B)P(B)</a:t>
            </a:r>
          </a:p>
          <a:p>
            <a:pPr lvl="1"/>
            <a:r>
              <a:rPr lang="en-US" b="1" dirty="0">
                <a:latin typeface="Helvetica"/>
                <a:cs typeface="Helvetica"/>
              </a:rPr>
              <a:t>Chain Rule</a:t>
            </a:r>
            <a:r>
              <a:rPr lang="en-US" dirty="0">
                <a:latin typeface="Helvetica"/>
                <a:cs typeface="Helvetica"/>
              </a:rPr>
              <a:t>: P(ABC) = P(A|BC)P(B|C)P(C)</a:t>
            </a:r>
          </a:p>
          <a:p>
            <a:pPr marL="0" indent="0">
              <a:buNone/>
            </a:pP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6144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(In)dependence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Helvetica Neue"/>
                <a:cs typeface="Helvetica Neue"/>
              </a:rPr>
              <a:t>Two events, </a:t>
            </a:r>
            <a:r>
              <a:rPr lang="en-US" i="1" dirty="0">
                <a:latin typeface="Helvetica Neue"/>
                <a:cs typeface="Helvetica Neue"/>
              </a:rPr>
              <a:t>A</a:t>
            </a:r>
            <a:r>
              <a:rPr lang="en-US" dirty="0">
                <a:latin typeface="Helvetica Neue"/>
                <a:cs typeface="Helvetica Neue"/>
              </a:rPr>
              <a:t> and </a:t>
            </a:r>
            <a:r>
              <a:rPr lang="en-US" i="1" dirty="0">
                <a:latin typeface="Helvetica Neue"/>
                <a:cs typeface="Helvetica Neue"/>
              </a:rPr>
              <a:t>B</a:t>
            </a:r>
            <a:r>
              <a:rPr lang="en-US" dirty="0">
                <a:latin typeface="Helvetica Neue"/>
                <a:cs typeface="Helvetica Neue"/>
              </a:rPr>
              <a:t> are </a:t>
            </a:r>
            <a:r>
              <a:rPr lang="en-US" b="1" dirty="0">
                <a:latin typeface="Helvetica Neue"/>
                <a:cs typeface="Helvetica Neue"/>
              </a:rPr>
              <a:t>independent</a:t>
            </a:r>
            <a:r>
              <a:rPr lang="en-US" dirty="0">
                <a:latin typeface="Helvetica Neue"/>
                <a:cs typeface="Helvetica Neue"/>
              </a:rPr>
              <a:t> IFF their joint probability is given by</a:t>
            </a:r>
          </a:p>
          <a:p>
            <a:pPr marL="0" indent="0">
              <a:buNone/>
            </a:pPr>
            <a:endParaRPr lang="en-US" sz="1700" dirty="0">
              <a:latin typeface="Helvetica Neue"/>
              <a:cs typeface="Helvetica Neue"/>
            </a:endParaRPr>
          </a:p>
          <a:p>
            <a:pPr marL="0" indent="0" algn="ctr">
              <a:buNone/>
            </a:pPr>
            <a:r>
              <a:rPr lang="en-US" dirty="0">
                <a:latin typeface="Helvetica Neue"/>
                <a:cs typeface="Helvetica Neue"/>
              </a:rPr>
              <a:t>P(AB) = P(A)P(B)</a:t>
            </a:r>
          </a:p>
          <a:p>
            <a:pPr marL="0" indent="0">
              <a:buNone/>
            </a:pPr>
            <a:endParaRPr lang="en-US" sz="1900" dirty="0">
              <a:latin typeface="Helvetica Neue"/>
              <a:cs typeface="Helvetica Neue"/>
            </a:endParaRPr>
          </a:p>
          <a:p>
            <a:pPr marL="0" indent="0">
              <a:buNone/>
            </a:pPr>
            <a:r>
              <a:rPr lang="en-US" dirty="0">
                <a:latin typeface="Helvetica Neue"/>
                <a:cs typeface="Helvetica Neue"/>
              </a:rPr>
              <a:t>Otherwise, the two events are said to be </a:t>
            </a:r>
            <a:r>
              <a:rPr lang="en-US" b="1" dirty="0">
                <a:latin typeface="Helvetica Neue"/>
                <a:cs typeface="Helvetica Neue"/>
              </a:rPr>
              <a:t>dependent</a:t>
            </a:r>
            <a:r>
              <a:rPr lang="en-US" dirty="0">
                <a:latin typeface="Helvetica Neue"/>
                <a:cs typeface="Helvetica Neue"/>
              </a:rPr>
              <a:t>. Their joint probability is then given by</a:t>
            </a:r>
          </a:p>
          <a:p>
            <a:pPr marL="0" indent="0">
              <a:buNone/>
            </a:pPr>
            <a:endParaRPr lang="en-US" sz="1700" dirty="0">
              <a:latin typeface="Helvetica Neue"/>
              <a:cs typeface="Helvetica Neue"/>
            </a:endParaRPr>
          </a:p>
          <a:p>
            <a:pPr marL="0" indent="0" algn="ctr">
              <a:buNone/>
            </a:pPr>
            <a:r>
              <a:rPr lang="en-US" dirty="0">
                <a:latin typeface="Helvetica Neue"/>
                <a:cs typeface="Helvetica Neue"/>
              </a:rPr>
              <a:t>P(AB) = P(A|B)P(B) = P(B|A)P(A)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1450" y="6251223"/>
            <a:ext cx="297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 Why are these equivalent?</a:t>
            </a:r>
          </a:p>
        </p:txBody>
      </p:sp>
    </p:spTree>
    <p:extLst>
      <p:ext uri="{BB962C8B-B14F-4D97-AF65-F5344CB8AC3E}">
        <p14:creationId xmlns:p14="http://schemas.microsoft.com/office/powerpoint/2010/main" val="367683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Deriving Bayes’ Rule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444" y="4565785"/>
            <a:ext cx="2931584" cy="661723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15" y="3850705"/>
            <a:ext cx="4734278" cy="284826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554" y="5601468"/>
            <a:ext cx="2659944" cy="6669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199" y="1704431"/>
            <a:ext cx="77131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latin typeface="Helvetica"/>
                <a:cs typeface="Helvetica"/>
              </a:rPr>
              <a:t>Write down the definition of joint probability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Helvetica"/>
                <a:cs typeface="Helvetica"/>
              </a:rPr>
              <a:t>Isolate P(B|A)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Helvetica"/>
                <a:cs typeface="Helvetica"/>
              </a:rPr>
              <a:t>Optional: Rewrite P(A) as marginalization over B’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0667" y="3824111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6556" y="4713111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6556" y="5686777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99368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31685"/>
            <a:ext cx="8675688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Bayes’ </a:t>
            </a:r>
            <a:r>
              <a:rPr lang="en-US" altLang="ja-JP" dirty="0">
                <a:latin typeface="Helvetica Neue"/>
                <a:ea typeface="ＭＳ Ｐゴシック" charset="0"/>
                <a:cs typeface="Helvetica Neue"/>
              </a:rPr>
              <a:t>Rule</a:t>
            </a:r>
            <a:endParaRPr lang="en-US" dirty="0"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6208" y="1257893"/>
            <a:ext cx="8261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Neue"/>
                <a:cs typeface="Helvetica Neue"/>
              </a:rPr>
              <a:t>Bayes’ rule </a:t>
            </a:r>
            <a:r>
              <a:rPr lang="en-US" sz="2800" dirty="0">
                <a:latin typeface="Helvetica Neue"/>
                <a:cs typeface="Helvetica Neue"/>
              </a:rPr>
              <a:t>tells us how to combine our prior knowledge about a process with some new observations to determine how probable a particular hypothesis is.</a:t>
            </a: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260177"/>
              </p:ext>
            </p:extLst>
          </p:nvPr>
        </p:nvGraphicFramePr>
        <p:xfrm>
          <a:off x="1961424" y="4160979"/>
          <a:ext cx="5275263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4" imgW="1714500" imgH="533400" progId="Equation.3">
                  <p:embed/>
                </p:oleObj>
              </mc:Choice>
              <mc:Fallback>
                <p:oleObj name="Equation" r:id="rId4" imgW="17145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424" y="4160979"/>
                        <a:ext cx="5275263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1332774" y="3427555"/>
            <a:ext cx="1522413" cy="900113"/>
            <a:chOff x="720" y="1689"/>
            <a:chExt cx="959" cy="567"/>
          </a:xfrm>
        </p:grpSpPr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720" y="1689"/>
              <a:ext cx="95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Times New Roman" charset="0"/>
                </a:rPr>
                <a:t>Posterior</a:t>
              </a:r>
            </a:p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Times New Roman" charset="0"/>
                </a:rPr>
                <a:t>probability</a:t>
              </a:r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1416" y="2064"/>
              <a:ext cx="168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/>
            </a:p>
          </p:txBody>
        </p:sp>
      </p:grp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4509362" y="3313579"/>
            <a:ext cx="1522412" cy="847400"/>
            <a:chOff x="2721" y="1599"/>
            <a:chExt cx="959" cy="417"/>
          </a:xfrm>
        </p:grpSpPr>
        <p:sp>
          <p:nvSpPr>
            <p:cNvPr id="23" name="Text Box 8"/>
            <p:cNvSpPr txBox="1">
              <a:spLocks noChangeArrowheads="1"/>
            </p:cNvSpPr>
            <p:nvPr/>
          </p:nvSpPr>
          <p:spPr bwMode="auto">
            <a:xfrm>
              <a:off x="2721" y="1599"/>
              <a:ext cx="9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i="0" dirty="0">
                  <a:solidFill>
                    <a:srgbClr val="FF0000"/>
                  </a:solidFill>
                  <a:latin typeface="Times New Roman" charset="0"/>
                </a:rPr>
                <a:t>Likelihood</a:t>
              </a:r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3072" y="1814"/>
              <a:ext cx="0" cy="20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/>
            </a:p>
          </p:txBody>
        </p:sp>
      </p:grpSp>
      <p:grpSp>
        <p:nvGrpSpPr>
          <p:cNvPr id="25" name="Group 10"/>
          <p:cNvGrpSpPr>
            <a:grpSpLocks/>
          </p:cNvGrpSpPr>
          <p:nvPr/>
        </p:nvGrpSpPr>
        <p:grpSpPr bwMode="auto">
          <a:xfrm>
            <a:off x="6393724" y="3184667"/>
            <a:ext cx="1795463" cy="976313"/>
            <a:chOff x="3908" y="1536"/>
            <a:chExt cx="1131" cy="615"/>
          </a:xfrm>
        </p:grpSpPr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4080" y="1536"/>
              <a:ext cx="95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Times New Roman" charset="0"/>
                </a:rPr>
                <a:t>Prior</a:t>
              </a:r>
            </a:p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Times New Roman" charset="0"/>
                </a:rPr>
                <a:t>probability</a:t>
              </a: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H="1">
              <a:off x="3908" y="1893"/>
              <a:ext cx="172" cy="2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/>
            </a:p>
          </p:txBody>
        </p:sp>
      </p:grpSp>
      <p:grpSp>
        <p:nvGrpSpPr>
          <p:cNvPr id="28" name="Group 13"/>
          <p:cNvGrpSpPr>
            <a:grpSpLocks/>
          </p:cNvGrpSpPr>
          <p:nvPr/>
        </p:nvGrpSpPr>
        <p:grpSpPr bwMode="auto">
          <a:xfrm>
            <a:off x="4747487" y="5369066"/>
            <a:ext cx="2938463" cy="822325"/>
            <a:chOff x="2841" y="3424"/>
            <a:chExt cx="1851" cy="518"/>
          </a:xfrm>
        </p:grpSpPr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3312" y="3424"/>
              <a:ext cx="138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Times New Roman" charset="0"/>
                </a:rPr>
                <a:t>Sum over space </a:t>
              </a:r>
            </a:p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Times New Roman" charset="0"/>
                </a:rPr>
                <a:t>of  hypotheses</a:t>
              </a:r>
            </a:p>
          </p:txBody>
        </p:sp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2841" y="3552"/>
              <a:ext cx="42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/>
            </a:p>
          </p:txBody>
        </p:sp>
      </p:grpSp>
    </p:spTree>
    <p:extLst>
      <p:ext uri="{BB962C8B-B14F-4D97-AF65-F5344CB8AC3E}">
        <p14:creationId xmlns:p14="http://schemas.microsoft.com/office/powerpoint/2010/main" val="208407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view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Surprise candy comes in 2 flavors: cherry </a:t>
            </a:r>
            <a:r>
              <a:rPr lang="en-US" dirty="0">
                <a:sym typeface="Wingdings" panose="05000000000000000000" pitchFamily="2" charset="2"/>
              </a:rPr>
              <a:t> and lime 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: 100% cherry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75% cherry + 25% lime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</a:t>
            </a:r>
            <a:r>
              <a:rPr lang="en-US" baseline="-25000" dirty="0">
                <a:sym typeface="Wingdings" panose="05000000000000000000" pitchFamily="2" charset="2"/>
              </a:rPr>
              <a:t>3</a:t>
            </a:r>
            <a:r>
              <a:rPr lang="en-US" dirty="0">
                <a:sym typeface="Wingdings" panose="05000000000000000000" pitchFamily="2" charset="2"/>
              </a:rPr>
              <a:t> 50% cherry+ 50% lime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</a:t>
            </a:r>
            <a:r>
              <a:rPr lang="en-US" baseline="-25000" dirty="0">
                <a:sym typeface="Wingdings" panose="05000000000000000000" pitchFamily="2" charset="2"/>
              </a:rPr>
              <a:t>4</a:t>
            </a:r>
            <a:r>
              <a:rPr lang="en-US" dirty="0">
                <a:sym typeface="Wingdings" panose="05000000000000000000" pitchFamily="2" charset="2"/>
              </a:rPr>
              <a:t> 25% cherry + 75% lime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</a:t>
            </a:r>
            <a:r>
              <a:rPr lang="en-US" baseline="-25000" dirty="0">
                <a:sym typeface="Wingdings" panose="05000000000000000000" pitchFamily="2" charset="2"/>
              </a:rPr>
              <a:t>5</a:t>
            </a:r>
            <a:r>
              <a:rPr lang="en-US" dirty="0">
                <a:sym typeface="Wingdings" panose="05000000000000000000" pitchFamily="2" charset="2"/>
              </a:rPr>
              <a:t> 100%lime</a:t>
            </a:r>
          </a:p>
          <a:p>
            <a:r>
              <a:rPr lang="en-US" dirty="0">
                <a:sym typeface="Wingdings" panose="05000000000000000000" pitchFamily="2" charset="2"/>
              </a:rPr>
              <a:t>Prior </a:t>
            </a:r>
            <a:r>
              <a:rPr lang="en-US" dirty="0" err="1">
                <a:sym typeface="Wingdings" panose="05000000000000000000" pitchFamily="2" charset="2"/>
              </a:rPr>
              <a:t>prob</a:t>
            </a:r>
            <a:r>
              <a:rPr lang="en-US" dirty="0">
                <a:sym typeface="Wingdings" panose="05000000000000000000" pitchFamily="2" charset="2"/>
              </a:rPr>
              <a:t> over h1,..h5 &lt;0.1, 0.2, 0.4, 0.2, 0.1&gt;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26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view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bag is all lime bag (h</a:t>
            </a:r>
            <a:r>
              <a:rPr lang="en-US" baseline="-25000" dirty="0"/>
              <a:t>5</a:t>
            </a:r>
            <a:r>
              <a:rPr lang="en-US" dirty="0"/>
              <a:t>) and the first 10 candies are all lime</a:t>
            </a:r>
          </a:p>
          <a:p>
            <a:pPr lvl="1"/>
            <a:r>
              <a:rPr lang="en-US" dirty="0"/>
              <a:t>P(d|h</a:t>
            </a:r>
            <a:r>
              <a:rPr lang="en-US" baseline="-25000" dirty="0"/>
              <a:t>3</a:t>
            </a:r>
            <a:r>
              <a:rPr lang="en-US" dirty="0"/>
              <a:t>) = 0.5</a:t>
            </a:r>
            <a:r>
              <a:rPr lang="en-US" baseline="30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61185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view of learning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603" y="1417638"/>
            <a:ext cx="6316980" cy="499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5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Helvetica Neue"/>
                <a:cs typeface="Helvetica Neue"/>
              </a:rPr>
              <a:t>Questions</a:t>
            </a:r>
            <a:r>
              <a:rPr lang="en-US" dirty="0">
                <a:latin typeface="Helvetica Neue"/>
                <a:cs typeface="Helvetica Neue"/>
              </a:rPr>
              <a:t>/Concerns?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5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prediction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69" y="1417638"/>
            <a:ext cx="6529661" cy="484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2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view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Bayesian prediction eventually agrees with the true hypothesis! </a:t>
            </a:r>
          </a:p>
          <a:p>
            <a:r>
              <a:rPr lang="en-US" dirty="0"/>
              <a:t>For any fixed prior that does not rule out the true hypothesis, the posterior probability of any false hypothesis will eventually vanish</a:t>
            </a:r>
          </a:p>
          <a:p>
            <a:r>
              <a:rPr lang="en-US" dirty="0"/>
              <a:t>This comes at a price however – for real problems, the hypothesis space is usually very large or infinite</a:t>
            </a:r>
          </a:p>
        </p:txBody>
      </p:sp>
    </p:spTree>
    <p:extLst>
      <p:ext uri="{BB962C8B-B14F-4D97-AF65-F5344CB8AC3E}">
        <p14:creationId xmlns:p14="http://schemas.microsoft.com/office/powerpoint/2010/main" val="194926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 posteriori (MAP)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Make predictions based on a single </a:t>
            </a:r>
            <a:r>
              <a:rPr lang="en-US" i="1" dirty="0"/>
              <a:t>most probable</a:t>
            </a:r>
            <a:r>
              <a:rPr lang="en-US" dirty="0"/>
              <a:t> hypothesis</a:t>
            </a:r>
          </a:p>
          <a:p>
            <a:pPr marL="0" indent="0">
              <a:buNone/>
            </a:pPr>
            <a:r>
              <a:rPr lang="en-US" dirty="0"/>
              <a:t>	P(</a:t>
            </a:r>
            <a:r>
              <a:rPr lang="en-US" dirty="0" err="1"/>
              <a:t>X|d</a:t>
            </a:r>
            <a:r>
              <a:rPr lang="en-US" dirty="0"/>
              <a:t>) ≈ P(</a:t>
            </a:r>
            <a:r>
              <a:rPr lang="en-US" dirty="0" err="1"/>
              <a:t>X|h</a:t>
            </a:r>
            <a:r>
              <a:rPr lang="en-US" baseline="-25000" dirty="0" err="1"/>
              <a:t>MAP</a:t>
            </a:r>
            <a:r>
              <a:rPr lang="en-US" dirty="0"/>
              <a:t>)</a:t>
            </a:r>
          </a:p>
          <a:p>
            <a:endParaRPr lang="en-US" baseline="-25000" dirty="0"/>
          </a:p>
          <a:p>
            <a:r>
              <a:rPr lang="en-US" dirty="0" err="1"/>
              <a:t>h</a:t>
            </a:r>
            <a:r>
              <a:rPr lang="en-US" baseline="-25000" dirty="0" err="1"/>
              <a:t>Map</a:t>
            </a:r>
            <a:r>
              <a:rPr lang="en-US" dirty="0"/>
              <a:t> = h</a:t>
            </a:r>
            <a:r>
              <a:rPr lang="en-US" baseline="-25000" dirty="0"/>
              <a:t>5 </a:t>
            </a:r>
            <a:r>
              <a:rPr lang="en-US" dirty="0"/>
              <a:t>after 3 candies in a row, so </a:t>
            </a:r>
            <a:r>
              <a:rPr lang="en-US" dirty="0" err="1"/>
              <a:t>prob</a:t>
            </a:r>
            <a:r>
              <a:rPr lang="en-US" dirty="0"/>
              <a:t> that fourth candy will be 1 (Bayesian prediction was 0.8 – less dangerous)</a:t>
            </a:r>
          </a:p>
          <a:p>
            <a:endParaRPr lang="en-US" dirty="0"/>
          </a:p>
          <a:p>
            <a:r>
              <a:rPr lang="en-US" dirty="0"/>
              <a:t>As more data arrive, MAP and Bayesian prediction becomes closer</a:t>
            </a:r>
          </a:p>
          <a:p>
            <a:endParaRPr lang="en-US" dirty="0"/>
          </a:p>
          <a:p>
            <a:r>
              <a:rPr lang="en-US" dirty="0"/>
              <a:t>Finding MAP is much easier than Bayesian learning</a:t>
            </a:r>
          </a:p>
        </p:txBody>
      </p:sp>
    </p:spTree>
    <p:extLst>
      <p:ext uri="{BB962C8B-B14F-4D97-AF65-F5344CB8AC3E}">
        <p14:creationId xmlns:p14="http://schemas.microsoft.com/office/powerpoint/2010/main" val="889608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hypothesis can fit the data, Bayesian and MAP learning use to the prior to </a:t>
            </a:r>
            <a:r>
              <a:rPr lang="en-US" i="1" dirty="0"/>
              <a:t>penalize complexity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3863181"/>
            <a:ext cx="62865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51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tradeoff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1597479"/>
            <a:ext cx="74390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0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Simplifying MAP further – assume a uniform prior over the space of hypothesis</a:t>
            </a:r>
          </a:p>
          <a:p>
            <a:r>
              <a:rPr lang="en-US" dirty="0"/>
              <a:t>MAP is reduced to choosing an h</a:t>
            </a:r>
            <a:r>
              <a:rPr lang="en-US" baseline="-25000" dirty="0"/>
              <a:t>i</a:t>
            </a:r>
            <a:r>
              <a:rPr lang="en-US" dirty="0"/>
              <a:t> that maximizes P(</a:t>
            </a:r>
            <a:r>
              <a:rPr lang="en-US" dirty="0" err="1"/>
              <a:t>d|h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This is called MLE – more frequentist approach</a:t>
            </a:r>
          </a:p>
        </p:txBody>
      </p:sp>
    </p:spTree>
    <p:extLst>
      <p:ext uri="{BB962C8B-B14F-4D97-AF65-F5344CB8AC3E}">
        <p14:creationId xmlns:p14="http://schemas.microsoft.com/office/powerpoint/2010/main" val="3376099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093725"/>
            <a:ext cx="8229600" cy="353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21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https://www.youtube.com/watch?v=OWSOhpS00_s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67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Conjugate priors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77" y="1417638"/>
            <a:ext cx="6701246" cy="474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64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/>
                <a:cs typeface="Helvetica"/>
              </a:rPr>
              <a:t>Probability theory provides the tools we need to reason about uncertainty</a:t>
            </a:r>
          </a:p>
          <a:p>
            <a:r>
              <a:rPr lang="en-US" dirty="0">
                <a:latin typeface="Helvetica"/>
                <a:cs typeface="Helvetica"/>
              </a:rPr>
              <a:t>In this class we will be assuming the subjectivist definition of probability</a:t>
            </a:r>
          </a:p>
          <a:p>
            <a:r>
              <a:rPr lang="en-US" dirty="0">
                <a:latin typeface="Helvetica"/>
                <a:cs typeface="Helvetica"/>
              </a:rPr>
              <a:t>Bayes’ rule provides the machinery for updating a set of beliefs given some new evidence</a:t>
            </a:r>
          </a:p>
          <a:p>
            <a:r>
              <a:rPr lang="en-US" dirty="0">
                <a:latin typeface="Helvetica"/>
                <a:cs typeface="Helvetica"/>
              </a:rPr>
              <a:t>Bayesian inference underlies many of the statistical approaches to induction</a:t>
            </a:r>
          </a:p>
        </p:txBody>
      </p:sp>
    </p:spTree>
    <p:extLst>
      <p:ext uri="{BB962C8B-B14F-4D97-AF65-F5344CB8AC3E}">
        <p14:creationId xmlns:p14="http://schemas.microsoft.com/office/powerpoint/2010/main" val="293257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2052"/>
            <a:ext cx="9144000" cy="275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7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The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Helvetica Neue"/>
                <a:cs typeface="Helvetica Neue"/>
              </a:rPr>
              <a:t>Probability theory </a:t>
            </a:r>
            <a:r>
              <a:rPr lang="en-US" dirty="0">
                <a:latin typeface="Helvetica Neue"/>
                <a:cs typeface="Helvetica Neue"/>
              </a:rPr>
              <a:t>is a mathematical framework developed to deal with random events. It forms the foundation for modern statistics.</a:t>
            </a:r>
          </a:p>
          <a:p>
            <a:pPr marL="0" indent="0">
              <a:buNone/>
            </a:pPr>
            <a:endParaRPr lang="en-US" dirty="0">
              <a:latin typeface="Helvetica Neue"/>
              <a:cs typeface="Helvetica Neue"/>
            </a:endParaRPr>
          </a:p>
          <a:p>
            <a:pPr marL="0" indent="0">
              <a:buNone/>
            </a:pPr>
            <a:r>
              <a:rPr lang="en-US" b="1" dirty="0">
                <a:latin typeface="Helvetica Neue"/>
                <a:cs typeface="Helvetica Neue"/>
              </a:rPr>
              <a:t>Statistics</a:t>
            </a:r>
            <a:r>
              <a:rPr lang="en-US" dirty="0">
                <a:latin typeface="Helvetica Neue"/>
                <a:cs typeface="Helvetica Neue"/>
              </a:rPr>
              <a:t> provides a computational theory of </a:t>
            </a:r>
            <a:r>
              <a:rPr lang="en-US" i="1" dirty="0">
                <a:latin typeface="Helvetica Neue"/>
                <a:cs typeface="Helvetica Neue"/>
              </a:rPr>
              <a:t>induction</a:t>
            </a:r>
            <a:r>
              <a:rPr lang="en-US" dirty="0">
                <a:latin typeface="Helvetica Neue"/>
                <a:cs typeface="Helvetica Neue"/>
              </a:rPr>
              <a:t> – how people are able to abstract general principles from a few simple examples</a:t>
            </a:r>
          </a:p>
        </p:txBody>
      </p:sp>
    </p:spTree>
    <p:extLst>
      <p:ext uri="{BB962C8B-B14F-4D97-AF65-F5344CB8AC3E}">
        <p14:creationId xmlns:p14="http://schemas.microsoft.com/office/powerpoint/2010/main" val="422635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Quick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Helvetica Neue"/>
                <a:cs typeface="Helvetica Neue"/>
              </a:rPr>
              <a:t>Sample Space </a:t>
            </a:r>
            <a:r>
              <a:rPr lang="en-US" dirty="0">
                <a:latin typeface="Helvetica Neue"/>
                <a:cs typeface="Helvetica Neue"/>
              </a:rPr>
              <a:t>– The set of all possible outcomes of an experiment</a:t>
            </a:r>
          </a:p>
          <a:p>
            <a:r>
              <a:rPr lang="en-US" b="1" dirty="0">
                <a:latin typeface="Helvetica Neue"/>
                <a:cs typeface="Helvetica Neue"/>
              </a:rPr>
              <a:t>Random Variable </a:t>
            </a:r>
            <a:r>
              <a:rPr lang="en-US" dirty="0">
                <a:latin typeface="Helvetica Neue"/>
                <a:cs typeface="Helvetica Neue"/>
              </a:rPr>
              <a:t>– A function that maps points in our sample space to the real numbers</a:t>
            </a:r>
          </a:p>
          <a:p>
            <a:r>
              <a:rPr lang="en-US" b="1" dirty="0">
                <a:latin typeface="Helvetica Neue"/>
                <a:cs typeface="Helvetica Neue"/>
              </a:rPr>
              <a:t>Event</a:t>
            </a:r>
            <a:r>
              <a:rPr lang="en-US" dirty="0">
                <a:latin typeface="Helvetica Neue"/>
                <a:cs typeface="Helvetica Neue"/>
              </a:rPr>
              <a:t> – A subset of the sample points in a sample space </a:t>
            </a:r>
          </a:p>
          <a:p>
            <a:r>
              <a:rPr lang="en-US" b="1" dirty="0">
                <a:latin typeface="Helvetica Neue"/>
                <a:cs typeface="Helvetica Neue"/>
              </a:rPr>
              <a:t>Probability </a:t>
            </a:r>
            <a:r>
              <a:rPr lang="en-US" dirty="0">
                <a:latin typeface="Helvetica Neue"/>
                <a:cs typeface="Helvetica Neue"/>
              </a:rPr>
              <a:t>– We’ll get back to you on that…</a:t>
            </a:r>
            <a:endParaRPr lang="en-US" b="1" dirty="0">
              <a:latin typeface="Helvetica Neue"/>
              <a:cs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3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111" y="1820333"/>
            <a:ext cx="6970889" cy="30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>
            <a:stCxn id="4" idx="1"/>
          </p:cNvCxnSpPr>
          <p:nvPr/>
        </p:nvCxnSpPr>
        <p:spPr>
          <a:xfrm rot="10800000" flipH="1">
            <a:off x="1030111" y="2074333"/>
            <a:ext cx="4106332" cy="1270000"/>
          </a:xfrm>
          <a:prstGeom prst="bentConnector3">
            <a:avLst>
              <a:gd name="adj1" fmla="val 46323"/>
            </a:avLst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136443" y="1820333"/>
            <a:ext cx="0" cy="25400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21000" y="2850444"/>
            <a:ext cx="3937000" cy="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58000" y="2850444"/>
            <a:ext cx="0" cy="2017889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26733" y="3344334"/>
            <a:ext cx="0" cy="1523999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857999" y="3344334"/>
            <a:ext cx="1143001" cy="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07445" y="23283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9216" y="392006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25209" y="214366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4535" y="3920066"/>
            <a:ext cx="34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48972" y="392006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  <a:cs typeface="Helvetica Neue"/>
              </a:rPr>
              <a:t>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30111" y="3344334"/>
            <a:ext cx="1196622" cy="1523999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30111" y="1820333"/>
            <a:ext cx="1890889" cy="1524001"/>
          </a:xfrm>
          <a:prstGeom prst="rect">
            <a:avLst/>
          </a:prstGeom>
          <a:solidFill>
            <a:srgbClr val="008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21000" y="1820333"/>
            <a:ext cx="2215443" cy="254000"/>
          </a:xfrm>
          <a:prstGeom prst="rect">
            <a:avLst/>
          </a:prstGeom>
          <a:solidFill>
            <a:srgbClr val="0080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21000" y="2088443"/>
            <a:ext cx="2215443" cy="762001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57999" y="1820333"/>
            <a:ext cx="1143001" cy="1524001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33586" y="1820333"/>
            <a:ext cx="1724414" cy="1030111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69289" y="3346775"/>
            <a:ext cx="1143001" cy="152400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237927" y="3346775"/>
            <a:ext cx="4620072" cy="1524001"/>
          </a:xfrm>
          <a:prstGeom prst="rect">
            <a:avLst/>
          </a:prstGeom>
          <a:solidFill>
            <a:srgbClr val="660066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921000" y="2850444"/>
            <a:ext cx="3937000" cy="496331"/>
          </a:xfrm>
          <a:prstGeom prst="rect">
            <a:avLst/>
          </a:prstGeom>
          <a:solidFill>
            <a:srgbClr val="660066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63360" y="5043774"/>
            <a:ext cx="7151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/>
                <a:cs typeface="Helvetica"/>
              </a:rPr>
              <a:t>The black rectangle is our </a:t>
            </a:r>
            <a:r>
              <a:rPr lang="en-US" dirty="0">
                <a:solidFill>
                  <a:srgbClr val="FF0000"/>
                </a:solidFill>
                <a:latin typeface="Helvetica"/>
                <a:cs typeface="Helvetica"/>
              </a:rPr>
              <a:t>sample space</a:t>
            </a:r>
          </a:p>
          <a:p>
            <a:pPr algn="ctr"/>
            <a:r>
              <a:rPr lang="en-US" dirty="0">
                <a:latin typeface="Helvetica"/>
                <a:cs typeface="Helvetica"/>
              </a:rPr>
              <a:t>Partitions A, B, C, D, and E are </a:t>
            </a:r>
            <a:r>
              <a:rPr lang="en-US" dirty="0">
                <a:solidFill>
                  <a:srgbClr val="FF0000"/>
                </a:solidFill>
                <a:latin typeface="Helvetica"/>
                <a:cs typeface="Helvetica"/>
              </a:rPr>
              <a:t>events</a:t>
            </a:r>
          </a:p>
          <a:p>
            <a:pPr algn="ctr"/>
            <a:r>
              <a:rPr lang="en-US" dirty="0">
                <a:latin typeface="Helvetica"/>
                <a:cs typeface="Helvetica"/>
              </a:rPr>
              <a:t>A </a:t>
            </a:r>
            <a:r>
              <a:rPr lang="en-US" dirty="0">
                <a:solidFill>
                  <a:srgbClr val="FF0000"/>
                </a:solidFill>
                <a:latin typeface="Helvetica"/>
                <a:cs typeface="Helvetica"/>
              </a:rPr>
              <a:t>random variable</a:t>
            </a:r>
            <a:r>
              <a:rPr lang="en-US" dirty="0">
                <a:latin typeface="Helvetica"/>
                <a:cs typeface="Helvetica"/>
              </a:rPr>
              <a:t> maps points in our sample space to real numbers</a:t>
            </a:r>
          </a:p>
        </p:txBody>
      </p:sp>
    </p:spTree>
    <p:extLst>
      <p:ext uri="{BB962C8B-B14F-4D97-AF65-F5344CB8AC3E}">
        <p14:creationId xmlns:p14="http://schemas.microsoft.com/office/powerpoint/2010/main" val="328778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But what </a:t>
            </a:r>
            <a:r>
              <a:rPr lang="en-US" i="1" dirty="0">
                <a:latin typeface="Helvetica Neue"/>
                <a:ea typeface="ＭＳ Ｐゴシック" charset="0"/>
                <a:cs typeface="Helvetica Neue"/>
              </a:rPr>
              <a:t>is </a:t>
            </a:r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probability?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65616"/>
            <a:ext cx="80010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err="1">
                <a:latin typeface="Helvetica Neue"/>
                <a:ea typeface="ＭＳ Ｐゴシック" charset="0"/>
                <a:cs typeface="Helvetica Neue"/>
              </a:rPr>
              <a:t>Frequentist</a:t>
            </a:r>
            <a:r>
              <a:rPr lang="en-US" b="1" dirty="0">
                <a:latin typeface="Helvetica Neue"/>
                <a:ea typeface="ＭＳ Ｐゴシック" charset="0"/>
                <a:cs typeface="Helvetica Neue"/>
              </a:rPr>
              <a:t> interpretation</a:t>
            </a:r>
          </a:p>
          <a:p>
            <a:pPr lvl="1" eaLnBrk="1" hangingPunct="1"/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Probabilities reflect the long-run relative frequencies of the outcomes of experiments</a:t>
            </a:r>
          </a:p>
          <a:p>
            <a:pPr lvl="1" eaLnBrk="1" hangingPunct="1"/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Single event probabilities are meaningless</a:t>
            </a:r>
            <a:endParaRPr lang="en-US" sz="1200" dirty="0">
              <a:latin typeface="Helvetica Neue"/>
              <a:ea typeface="ＭＳ Ｐゴシック" charset="0"/>
              <a:cs typeface="Helvetica Neue"/>
            </a:endParaRPr>
          </a:p>
          <a:p>
            <a:pPr eaLnBrk="1" hangingPunct="1"/>
            <a:endParaRPr lang="en-US" sz="1200" dirty="0">
              <a:latin typeface="Helvetica Neue"/>
              <a:ea typeface="ＭＳ Ｐゴシック" charset="0"/>
              <a:cs typeface="Helvetica Neue"/>
            </a:endParaRPr>
          </a:p>
          <a:p>
            <a:pPr marL="0" indent="0" eaLnBrk="1" hangingPunct="1">
              <a:buNone/>
            </a:pPr>
            <a:r>
              <a:rPr lang="en-US" b="1" dirty="0">
                <a:latin typeface="Helvetica Neue"/>
                <a:ea typeface="ＭＳ Ｐゴシック" charset="0"/>
                <a:cs typeface="Helvetica Neue"/>
              </a:rPr>
              <a:t>Subjectivist interpretation</a:t>
            </a:r>
          </a:p>
          <a:p>
            <a:pPr lvl="1" eaLnBrk="1" hangingPunct="1"/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Probabilities reflect degrees of belief</a:t>
            </a:r>
          </a:p>
          <a:p>
            <a:pPr lvl="1" eaLnBrk="1" hangingPunct="1"/>
            <a:r>
              <a:rPr lang="en-US" dirty="0">
                <a:latin typeface="Helvetica Neue"/>
                <a:ea typeface="ＭＳ Ｐゴシック" charset="0"/>
                <a:cs typeface="Helvetica Neue"/>
              </a:rPr>
              <a:t>Single event probabilities are okay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7301" y="5917777"/>
            <a:ext cx="872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For further info, see: https://</a:t>
            </a:r>
            <a:r>
              <a:rPr lang="en-US" sz="2000" dirty="0" err="1">
                <a:latin typeface="Helvetica"/>
                <a:cs typeface="Helvetica"/>
              </a:rPr>
              <a:t>en.wikipedia.org</a:t>
            </a:r>
            <a:r>
              <a:rPr lang="en-US" sz="2000" dirty="0">
                <a:latin typeface="Helvetica"/>
                <a:cs typeface="Helvetica"/>
              </a:rPr>
              <a:t>/wiki/</a:t>
            </a:r>
            <a:r>
              <a:rPr lang="en-US" sz="2000" dirty="0" err="1">
                <a:latin typeface="Helvetica"/>
                <a:cs typeface="Helvetica"/>
              </a:rPr>
              <a:t>Probability_interpretations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16468" y="3626556"/>
            <a:ext cx="8161867" cy="1953860"/>
          </a:xfrm>
          <a:prstGeom prst="round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3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Axioms of Probability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"/>
                <a:cs typeface="Helvetica Neue"/>
              </a:rPr>
              <a:t>All probability values are constrained to fall between 0 and 1</a:t>
            </a:r>
          </a:p>
        </p:txBody>
      </p:sp>
    </p:spTree>
    <p:extLst>
      <p:ext uri="{BB962C8B-B14F-4D97-AF65-F5344CB8AC3E}">
        <p14:creationId xmlns:p14="http://schemas.microsoft.com/office/powerpoint/2010/main" val="351622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Axioms of Probability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All probabilities fall between 0 and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"/>
                <a:cs typeface="Helvetica Neue"/>
              </a:rPr>
              <a:t>The total probability of all </a:t>
            </a:r>
            <a:r>
              <a:rPr lang="en-US" dirty="0">
                <a:solidFill>
                  <a:srgbClr val="FF0000"/>
                </a:solidFill>
                <a:latin typeface="Helvetica Neue"/>
                <a:cs typeface="Helvetica Neue"/>
              </a:rPr>
              <a:t>atomic events </a:t>
            </a:r>
            <a:r>
              <a:rPr lang="en-US" dirty="0">
                <a:latin typeface="Helvetica Neue"/>
                <a:cs typeface="Helvetica Neue"/>
              </a:rPr>
              <a:t>in a sample space must sum to 1</a:t>
            </a:r>
          </a:p>
        </p:txBody>
      </p:sp>
    </p:spTree>
    <p:extLst>
      <p:ext uri="{BB962C8B-B14F-4D97-AF65-F5344CB8AC3E}">
        <p14:creationId xmlns:p14="http://schemas.microsoft.com/office/powerpoint/2010/main" val="280460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888</Words>
  <Application>Microsoft Office PowerPoint</Application>
  <PresentationFormat>On-screen Show (4:3)</PresentationFormat>
  <Paragraphs>148</Paragraphs>
  <Slides>29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ＭＳ ゴシック</vt:lpstr>
      <vt:lpstr>ＭＳ Ｐゴシック</vt:lpstr>
      <vt:lpstr>Arial</vt:lpstr>
      <vt:lpstr>Calibri</vt:lpstr>
      <vt:lpstr>Helvetica</vt:lpstr>
      <vt:lpstr>Helvetica Neue</vt:lpstr>
      <vt:lpstr>Times New Roman</vt:lpstr>
      <vt:lpstr>Wingdings</vt:lpstr>
      <vt:lpstr>Office Theme</vt:lpstr>
      <vt:lpstr>Equation</vt:lpstr>
      <vt:lpstr>Computational Models of Cognition</vt:lpstr>
      <vt:lpstr>Questions/Concerns?</vt:lpstr>
      <vt:lpstr>PowerPoint Presentation</vt:lpstr>
      <vt:lpstr>The Big Picture</vt:lpstr>
      <vt:lpstr>Quick Reference</vt:lpstr>
      <vt:lpstr>PowerPoint Presentation</vt:lpstr>
      <vt:lpstr>But what is probability?</vt:lpstr>
      <vt:lpstr>Axioms of Probability Theory</vt:lpstr>
      <vt:lpstr>Axioms of Probability Theory</vt:lpstr>
      <vt:lpstr>Axioms of Probability Theory</vt:lpstr>
      <vt:lpstr>Mutually Exclusive Events</vt:lpstr>
      <vt:lpstr>Non-Mutually Exclusive Events</vt:lpstr>
      <vt:lpstr>Conditional Probability</vt:lpstr>
      <vt:lpstr>(In)dependence</vt:lpstr>
      <vt:lpstr>Deriving Bayes’ Rule</vt:lpstr>
      <vt:lpstr>Bayes’ Rule</vt:lpstr>
      <vt:lpstr>Bayesian view of learning</vt:lpstr>
      <vt:lpstr>Bayesian view of learning</vt:lpstr>
      <vt:lpstr>Bayesian view of learning</vt:lpstr>
      <vt:lpstr>Bayesian prediction</vt:lpstr>
      <vt:lpstr>Bayesian view of learning</vt:lpstr>
      <vt:lpstr>Maximum a posteriori (MAP)</vt:lpstr>
      <vt:lpstr>Overfitting</vt:lpstr>
      <vt:lpstr>Complexity tradeoff</vt:lpstr>
      <vt:lpstr>Maximum likelihood estimation</vt:lpstr>
      <vt:lpstr>Maximum likelihood estimation</vt:lpstr>
      <vt:lpstr>Continuous probability</vt:lpstr>
      <vt:lpstr>Conjugate priors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Models of Cognition</dc:title>
  <dc:creator>David</dc:creator>
  <cp:lastModifiedBy>rach0012@e.ntu.edu.sg</cp:lastModifiedBy>
  <cp:revision>73</cp:revision>
  <dcterms:created xsi:type="dcterms:W3CDTF">2015-04-07T20:22:10Z</dcterms:created>
  <dcterms:modified xsi:type="dcterms:W3CDTF">2016-11-07T02:20:27Z</dcterms:modified>
</cp:coreProperties>
</file>