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30" r:id="rId2"/>
    <p:sldId id="331" r:id="rId3"/>
    <p:sldId id="322" r:id="rId4"/>
    <p:sldId id="283" r:id="rId5"/>
    <p:sldId id="323" r:id="rId6"/>
    <p:sldId id="320" r:id="rId7"/>
    <p:sldId id="321" r:id="rId8"/>
    <p:sldId id="282" r:id="rId9"/>
    <p:sldId id="315" r:id="rId10"/>
    <p:sldId id="324" r:id="rId11"/>
    <p:sldId id="326" r:id="rId12"/>
    <p:sldId id="327" r:id="rId13"/>
    <p:sldId id="328" r:id="rId14"/>
    <p:sldId id="329" r:id="rId15"/>
    <p:sldId id="284" r:id="rId16"/>
    <p:sldId id="317" r:id="rId17"/>
    <p:sldId id="318" r:id="rId18"/>
    <p:sldId id="31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49" autoAdjust="0"/>
  </p:normalViewPr>
  <p:slideViewPr>
    <p:cSldViewPr snapToGrid="0" snapToObjects="1">
      <p:cViewPr varScale="1">
        <p:scale>
          <a:sx n="67" d="100"/>
          <a:sy n="67" d="100"/>
        </p:scale>
        <p:origin x="190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CDBCBE-60DD-2646-BD45-8221BFC899E5}" type="datetimeFigureOut">
              <a:rPr lang="en-US" smtClean="0"/>
              <a:t>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4D74D-890E-6244-AA8F-AB46E65F531F}" type="slidenum">
              <a:rPr lang="en-US" smtClean="0"/>
              <a:t>‹#›</a:t>
            </a:fld>
            <a:endParaRPr lang="en-US"/>
          </a:p>
        </p:txBody>
      </p:sp>
    </p:spTree>
    <p:extLst>
      <p:ext uri="{BB962C8B-B14F-4D97-AF65-F5344CB8AC3E}">
        <p14:creationId xmlns:p14="http://schemas.microsoft.com/office/powerpoint/2010/main" val="21594948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14D74D-890E-6244-AA8F-AB46E65F531F}" type="slidenum">
              <a:rPr lang="en-US" smtClean="0"/>
              <a:t>1</a:t>
            </a:fld>
            <a:endParaRPr lang="en-US"/>
          </a:p>
        </p:txBody>
      </p:sp>
    </p:spTree>
    <p:extLst>
      <p:ext uri="{BB962C8B-B14F-4D97-AF65-F5344CB8AC3E}">
        <p14:creationId xmlns:p14="http://schemas.microsoft.com/office/powerpoint/2010/main" val="213282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Struggle is good. </a:t>
            </a:r>
          </a:p>
          <a:p>
            <a:endParaRPr lang="en-US" dirty="0"/>
          </a:p>
          <a:p>
            <a:r>
              <a:rPr lang="en-US" dirty="0"/>
              <a:t>Basics are very </a:t>
            </a:r>
            <a:r>
              <a:rPr lang="en-US" dirty="0" err="1"/>
              <a:t>very</a:t>
            </a:r>
            <a:r>
              <a:rPr lang="en-US" dirty="0"/>
              <a:t> </a:t>
            </a:r>
            <a:r>
              <a:rPr lang="en-US" dirty="0" err="1"/>
              <a:t>very</a:t>
            </a:r>
            <a:r>
              <a:rPr lang="en-US" dirty="0"/>
              <a:t> </a:t>
            </a:r>
            <a:r>
              <a:rPr lang="en-US" dirty="0" err="1"/>
              <a:t>very</a:t>
            </a:r>
            <a:r>
              <a:rPr lang="en-US" dirty="0"/>
              <a:t> </a:t>
            </a:r>
            <a:r>
              <a:rPr lang="en-US" dirty="0" err="1"/>
              <a:t>very</a:t>
            </a:r>
            <a:r>
              <a:rPr lang="en-US" dirty="0"/>
              <a:t> important. </a:t>
            </a:r>
          </a:p>
        </p:txBody>
      </p:sp>
      <p:sp>
        <p:nvSpPr>
          <p:cNvPr id="4" name="Slide Number Placeholder 3"/>
          <p:cNvSpPr>
            <a:spLocks noGrp="1"/>
          </p:cNvSpPr>
          <p:nvPr>
            <p:ph type="sldNum" sz="quarter" idx="10"/>
          </p:nvPr>
        </p:nvSpPr>
        <p:spPr/>
        <p:txBody>
          <a:bodyPr/>
          <a:lstStyle/>
          <a:p>
            <a:fld id="{EE14D74D-890E-6244-AA8F-AB46E65F531F}" type="slidenum">
              <a:rPr lang="en-US" smtClean="0"/>
              <a:t>2</a:t>
            </a:fld>
            <a:endParaRPr lang="en-US"/>
          </a:p>
        </p:txBody>
      </p:sp>
    </p:spTree>
    <p:extLst>
      <p:ext uri="{BB962C8B-B14F-4D97-AF65-F5344CB8AC3E}">
        <p14:creationId xmlns:p14="http://schemas.microsoft.com/office/powerpoint/2010/main" val="353483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question about how they would go about trying to understand an alien object. Then emphasize an understanding cannot be complete without understanding function (why) something works the way it does. </a:t>
            </a:r>
          </a:p>
        </p:txBody>
      </p:sp>
      <p:sp>
        <p:nvSpPr>
          <p:cNvPr id="4" name="Slide Number Placeholder 3"/>
          <p:cNvSpPr>
            <a:spLocks noGrp="1"/>
          </p:cNvSpPr>
          <p:nvPr>
            <p:ph type="sldNum" sz="quarter" idx="10"/>
          </p:nvPr>
        </p:nvSpPr>
        <p:spPr/>
        <p:txBody>
          <a:bodyPr/>
          <a:lstStyle/>
          <a:p>
            <a:fld id="{EE14D74D-890E-6244-AA8F-AB46E65F531F}" type="slidenum">
              <a:rPr lang="en-US" smtClean="0"/>
              <a:t>7</a:t>
            </a:fld>
            <a:endParaRPr lang="en-US"/>
          </a:p>
        </p:txBody>
      </p:sp>
    </p:spTree>
    <p:extLst>
      <p:ext uri="{BB962C8B-B14F-4D97-AF65-F5344CB8AC3E}">
        <p14:creationId xmlns:p14="http://schemas.microsoft.com/office/powerpoint/2010/main" val="12626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Rot="1" noChangeAspect="1" noChangeArrowheads="1"/>
          </p:cNvSpPr>
          <p:nvPr>
            <p:ph type="sldImg"/>
          </p:nvPr>
        </p:nvSpPr>
        <p:spPr>
          <a:solidFill>
            <a:srgbClr val="FFFFFF"/>
          </a:solidFill>
          <a:ln/>
        </p:spPr>
      </p:sp>
      <p:sp>
        <p:nvSpPr>
          <p:cNvPr id="6146" name="Rectangle 2"/>
          <p:cNvSpPr>
            <a:spLocks noGrp="1" noChangeArrowheads="1"/>
          </p:cNvSpPr>
          <p:nvPr>
            <p:ph type="body" idx="1"/>
          </p:nvPr>
        </p:nvSpPr>
        <p:spPr>
          <a:ln/>
        </p:spPr>
        <p:txBody>
          <a:bodyPr/>
          <a:lstStyle/>
          <a:p>
            <a:pPr marL="39688" eaLnBrk="1" hangingPunct="1">
              <a:spcBef>
                <a:spcPts val="413"/>
              </a:spcBef>
              <a:defRPr/>
            </a:pPr>
            <a:endParaRPr lang="en-US" dirty="0"/>
          </a:p>
          <a:p>
            <a:pPr marL="39688" eaLnBrk="1" hangingPunct="1">
              <a:spcBef>
                <a:spcPts val="413"/>
              </a:spcBef>
              <a:defRPr/>
            </a:pPr>
            <a:endParaRPr lang="en-US" dirty="0"/>
          </a:p>
          <a:p>
            <a:pPr marL="39688" eaLnBrk="1" hangingPunct="1">
              <a:spcBef>
                <a:spcPts val="413"/>
              </a:spcBef>
              <a:defRPr/>
            </a:pPr>
            <a:r>
              <a:rPr lang="en-US" dirty="0"/>
              <a:t>*How* does the system solve the problem? How does it represent its inputs, outputs, and intermediate results? Which process does it use to transform inputs into outputs?</a:t>
            </a:r>
            <a:endParaRPr lang="en-US" dirty="0">
              <a:solidFill>
                <a:srgbClr val="000000"/>
              </a:solidFill>
              <a:cs typeface="Arial" charset="0"/>
              <a:sym typeface="Arial" charset="0"/>
            </a:endParaRPr>
          </a:p>
        </p:txBody>
      </p:sp>
    </p:spTree>
    <p:extLst>
      <p:ext uri="{BB962C8B-B14F-4D97-AF65-F5344CB8AC3E}">
        <p14:creationId xmlns:p14="http://schemas.microsoft.com/office/powerpoint/2010/main" val="3696360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Curiosity, memory example. Make sure that students understand that this is almost challenging classical psychology here. </a:t>
            </a:r>
          </a:p>
        </p:txBody>
      </p:sp>
      <p:sp>
        <p:nvSpPr>
          <p:cNvPr id="4" name="Slide Number Placeholder 3"/>
          <p:cNvSpPr>
            <a:spLocks noGrp="1"/>
          </p:cNvSpPr>
          <p:nvPr>
            <p:ph type="sldNum" sz="quarter" idx="10"/>
          </p:nvPr>
        </p:nvSpPr>
        <p:spPr/>
        <p:txBody>
          <a:bodyPr/>
          <a:lstStyle/>
          <a:p>
            <a:fld id="{EE14D74D-890E-6244-AA8F-AB46E65F531F}" type="slidenum">
              <a:rPr lang="en-US" smtClean="0"/>
              <a:t>10</a:t>
            </a:fld>
            <a:endParaRPr lang="en-US"/>
          </a:p>
        </p:txBody>
      </p:sp>
    </p:spTree>
    <p:extLst>
      <p:ext uri="{BB962C8B-B14F-4D97-AF65-F5344CB8AC3E}">
        <p14:creationId xmlns:p14="http://schemas.microsoft.com/office/powerpoint/2010/main" val="296841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Answers:</a:t>
            </a:r>
          </a:p>
          <a:p>
            <a:pPr marL="0" indent="0">
              <a:buNone/>
            </a:pPr>
            <a:endParaRPr lang="en-US" dirty="0"/>
          </a:p>
          <a:p>
            <a:pPr marL="228600" indent="-228600">
              <a:buAutoNum type="arabicPeriod"/>
            </a:pPr>
            <a:r>
              <a:rPr lang="en-US" dirty="0"/>
              <a:t>Implementational</a:t>
            </a:r>
          </a:p>
          <a:p>
            <a:pPr marL="228600" indent="-228600">
              <a:buAutoNum type="arabicPeriod"/>
            </a:pPr>
            <a:r>
              <a:rPr lang="en-US" dirty="0"/>
              <a:t>Algorithmic/</a:t>
            </a:r>
            <a:r>
              <a:rPr lang="en-US" dirty="0" err="1"/>
              <a:t>Implementational</a:t>
            </a:r>
            <a:r>
              <a:rPr lang="en-US" dirty="0"/>
              <a:t> (ambiguous)</a:t>
            </a:r>
          </a:p>
          <a:p>
            <a:pPr marL="228600" indent="-228600">
              <a:buAutoNum type="arabicPeriod"/>
            </a:pPr>
            <a:r>
              <a:rPr lang="en-US" dirty="0"/>
              <a:t>Computational</a:t>
            </a:r>
          </a:p>
          <a:p>
            <a:pPr marL="228600" indent="-228600">
              <a:buAutoNum type="arabicPeriod"/>
            </a:pPr>
            <a:r>
              <a:rPr lang="en-US" dirty="0"/>
              <a:t>Algorithmic</a:t>
            </a:r>
          </a:p>
        </p:txBody>
      </p:sp>
      <p:sp>
        <p:nvSpPr>
          <p:cNvPr id="4" name="Slide Number Placeholder 3"/>
          <p:cNvSpPr>
            <a:spLocks noGrp="1"/>
          </p:cNvSpPr>
          <p:nvPr>
            <p:ph type="sldNum" sz="quarter" idx="10"/>
          </p:nvPr>
        </p:nvSpPr>
        <p:spPr/>
        <p:txBody>
          <a:bodyPr/>
          <a:lstStyle/>
          <a:p>
            <a:fld id="{FC5DEC41-8556-4B4F-B165-4F56F1FBAEF7}" type="slidenum">
              <a:rPr lang="en-US" smtClean="0"/>
              <a:t>15</a:t>
            </a:fld>
            <a:endParaRPr lang="en-US"/>
          </a:p>
        </p:txBody>
      </p:sp>
    </p:spTree>
    <p:extLst>
      <p:ext uri="{BB962C8B-B14F-4D97-AF65-F5344CB8AC3E}">
        <p14:creationId xmlns:p14="http://schemas.microsoft.com/office/powerpoint/2010/main" val="428419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emphasize complete understanding comes from full levels</a:t>
            </a:r>
          </a:p>
        </p:txBody>
      </p:sp>
      <p:sp>
        <p:nvSpPr>
          <p:cNvPr id="4" name="Slide Number Placeholder 3"/>
          <p:cNvSpPr>
            <a:spLocks noGrp="1"/>
          </p:cNvSpPr>
          <p:nvPr>
            <p:ph type="sldNum" sz="quarter" idx="10"/>
          </p:nvPr>
        </p:nvSpPr>
        <p:spPr/>
        <p:txBody>
          <a:bodyPr/>
          <a:lstStyle/>
          <a:p>
            <a:fld id="{FC5DEC41-8556-4B4F-B165-4F56F1FBAEF7}" type="slidenum">
              <a:rPr lang="en-US" smtClean="0"/>
              <a:t>16</a:t>
            </a:fld>
            <a:endParaRPr lang="en-US"/>
          </a:p>
        </p:txBody>
      </p:sp>
    </p:spTree>
    <p:extLst>
      <p:ext uri="{BB962C8B-B14F-4D97-AF65-F5344CB8AC3E}">
        <p14:creationId xmlns:p14="http://schemas.microsoft.com/office/powerpoint/2010/main" val="28566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5DEC41-8556-4B4F-B165-4F56F1FBAEF7}" type="slidenum">
              <a:rPr lang="en-US" smtClean="0"/>
              <a:t>17</a:t>
            </a:fld>
            <a:endParaRPr lang="en-US"/>
          </a:p>
        </p:txBody>
      </p:sp>
    </p:spTree>
    <p:extLst>
      <p:ext uri="{BB962C8B-B14F-4D97-AF65-F5344CB8AC3E}">
        <p14:creationId xmlns:p14="http://schemas.microsoft.com/office/powerpoint/2010/main" val="323613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9852F8-D3C9-7244-998D-CD8ED9B36E1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857F7-49A2-124F-A13C-B3891964D0C4}" type="slidenum">
              <a:rPr lang="en-US" smtClean="0"/>
              <a:t>‹#›</a:t>
            </a:fld>
            <a:endParaRPr lang="en-US"/>
          </a:p>
        </p:txBody>
      </p:sp>
    </p:spTree>
    <p:extLst>
      <p:ext uri="{BB962C8B-B14F-4D97-AF65-F5344CB8AC3E}">
        <p14:creationId xmlns:p14="http://schemas.microsoft.com/office/powerpoint/2010/main" val="55708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9852F8-D3C9-7244-998D-CD8ED9B36E1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857F7-49A2-124F-A13C-B3891964D0C4}" type="slidenum">
              <a:rPr lang="en-US" smtClean="0"/>
              <a:t>‹#›</a:t>
            </a:fld>
            <a:endParaRPr lang="en-US"/>
          </a:p>
        </p:txBody>
      </p:sp>
    </p:spTree>
    <p:extLst>
      <p:ext uri="{BB962C8B-B14F-4D97-AF65-F5344CB8AC3E}">
        <p14:creationId xmlns:p14="http://schemas.microsoft.com/office/powerpoint/2010/main" val="239333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9852F8-D3C9-7244-998D-CD8ED9B36E1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857F7-49A2-124F-A13C-B3891964D0C4}" type="slidenum">
              <a:rPr lang="en-US" smtClean="0"/>
              <a:t>‹#›</a:t>
            </a:fld>
            <a:endParaRPr lang="en-US"/>
          </a:p>
        </p:txBody>
      </p:sp>
    </p:spTree>
    <p:extLst>
      <p:ext uri="{BB962C8B-B14F-4D97-AF65-F5344CB8AC3E}">
        <p14:creationId xmlns:p14="http://schemas.microsoft.com/office/powerpoint/2010/main" val="403280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9852F8-D3C9-7244-998D-CD8ED9B36E1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857F7-49A2-124F-A13C-B3891964D0C4}" type="slidenum">
              <a:rPr lang="en-US" smtClean="0"/>
              <a:t>‹#›</a:t>
            </a:fld>
            <a:endParaRPr lang="en-US"/>
          </a:p>
        </p:txBody>
      </p:sp>
    </p:spTree>
    <p:extLst>
      <p:ext uri="{BB962C8B-B14F-4D97-AF65-F5344CB8AC3E}">
        <p14:creationId xmlns:p14="http://schemas.microsoft.com/office/powerpoint/2010/main" val="181775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9852F8-D3C9-7244-998D-CD8ED9B36E18}"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857F7-49A2-124F-A13C-B3891964D0C4}" type="slidenum">
              <a:rPr lang="en-US" smtClean="0"/>
              <a:t>‹#›</a:t>
            </a:fld>
            <a:endParaRPr lang="en-US"/>
          </a:p>
        </p:txBody>
      </p:sp>
    </p:spTree>
    <p:extLst>
      <p:ext uri="{BB962C8B-B14F-4D97-AF65-F5344CB8AC3E}">
        <p14:creationId xmlns:p14="http://schemas.microsoft.com/office/powerpoint/2010/main" val="283264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9852F8-D3C9-7244-998D-CD8ED9B36E18}"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857F7-49A2-124F-A13C-B3891964D0C4}" type="slidenum">
              <a:rPr lang="en-US" smtClean="0"/>
              <a:t>‹#›</a:t>
            </a:fld>
            <a:endParaRPr lang="en-US"/>
          </a:p>
        </p:txBody>
      </p:sp>
    </p:spTree>
    <p:extLst>
      <p:ext uri="{BB962C8B-B14F-4D97-AF65-F5344CB8AC3E}">
        <p14:creationId xmlns:p14="http://schemas.microsoft.com/office/powerpoint/2010/main" val="56120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9852F8-D3C9-7244-998D-CD8ED9B36E18}"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857F7-49A2-124F-A13C-B3891964D0C4}" type="slidenum">
              <a:rPr lang="en-US" smtClean="0"/>
              <a:t>‹#›</a:t>
            </a:fld>
            <a:endParaRPr lang="en-US"/>
          </a:p>
        </p:txBody>
      </p:sp>
    </p:spTree>
    <p:extLst>
      <p:ext uri="{BB962C8B-B14F-4D97-AF65-F5344CB8AC3E}">
        <p14:creationId xmlns:p14="http://schemas.microsoft.com/office/powerpoint/2010/main" val="70761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9852F8-D3C9-7244-998D-CD8ED9B36E18}"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857F7-49A2-124F-A13C-B3891964D0C4}" type="slidenum">
              <a:rPr lang="en-US" smtClean="0"/>
              <a:t>‹#›</a:t>
            </a:fld>
            <a:endParaRPr lang="en-US"/>
          </a:p>
        </p:txBody>
      </p:sp>
    </p:spTree>
    <p:extLst>
      <p:ext uri="{BB962C8B-B14F-4D97-AF65-F5344CB8AC3E}">
        <p14:creationId xmlns:p14="http://schemas.microsoft.com/office/powerpoint/2010/main" val="196793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852F8-D3C9-7244-998D-CD8ED9B36E18}"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857F7-49A2-124F-A13C-B3891964D0C4}" type="slidenum">
              <a:rPr lang="en-US" smtClean="0"/>
              <a:t>‹#›</a:t>
            </a:fld>
            <a:endParaRPr lang="en-US"/>
          </a:p>
        </p:txBody>
      </p:sp>
    </p:spTree>
    <p:extLst>
      <p:ext uri="{BB962C8B-B14F-4D97-AF65-F5344CB8AC3E}">
        <p14:creationId xmlns:p14="http://schemas.microsoft.com/office/powerpoint/2010/main" val="275582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9852F8-D3C9-7244-998D-CD8ED9B36E18}"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857F7-49A2-124F-A13C-B3891964D0C4}" type="slidenum">
              <a:rPr lang="en-US" smtClean="0"/>
              <a:t>‹#›</a:t>
            </a:fld>
            <a:endParaRPr lang="en-US"/>
          </a:p>
        </p:txBody>
      </p:sp>
    </p:spTree>
    <p:extLst>
      <p:ext uri="{BB962C8B-B14F-4D97-AF65-F5344CB8AC3E}">
        <p14:creationId xmlns:p14="http://schemas.microsoft.com/office/powerpoint/2010/main" val="160432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9852F8-D3C9-7244-998D-CD8ED9B36E18}"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857F7-49A2-124F-A13C-B3891964D0C4}" type="slidenum">
              <a:rPr lang="en-US" smtClean="0"/>
              <a:t>‹#›</a:t>
            </a:fld>
            <a:endParaRPr lang="en-US"/>
          </a:p>
        </p:txBody>
      </p:sp>
    </p:spTree>
    <p:extLst>
      <p:ext uri="{BB962C8B-B14F-4D97-AF65-F5344CB8AC3E}">
        <p14:creationId xmlns:p14="http://schemas.microsoft.com/office/powerpoint/2010/main" val="305737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852F8-D3C9-7244-998D-CD8ED9B36E18}" type="datetimeFigureOut">
              <a:rPr lang="en-US" smtClean="0"/>
              <a:t>2/12/2018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857F7-49A2-124F-A13C-B3891964D0C4}" type="slidenum">
              <a:rPr lang="en-US" smtClean="0"/>
              <a:t>‹#›</a:t>
            </a:fld>
            <a:endParaRPr lang="en-US"/>
          </a:p>
        </p:txBody>
      </p:sp>
    </p:spTree>
    <p:extLst>
      <p:ext uri="{BB962C8B-B14F-4D97-AF65-F5344CB8AC3E}">
        <p14:creationId xmlns:p14="http://schemas.microsoft.com/office/powerpoint/2010/main" val="2756231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JC82Il2cjqA" TargetMode="Externa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114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3FB4-34EB-4F93-9496-F26226A7A5F7}"/>
              </a:ext>
            </a:extLst>
          </p:cNvPr>
          <p:cNvSpPr>
            <a:spLocks noGrp="1"/>
          </p:cNvSpPr>
          <p:nvPr>
            <p:ph type="title"/>
          </p:nvPr>
        </p:nvSpPr>
        <p:spPr/>
        <p:txBody>
          <a:bodyPr/>
          <a:lstStyle/>
          <a:p>
            <a:r>
              <a:rPr lang="en-US" dirty="0"/>
              <a:t>Marr’s three levels</a:t>
            </a:r>
          </a:p>
        </p:txBody>
      </p:sp>
      <p:sp>
        <p:nvSpPr>
          <p:cNvPr id="3" name="Content Placeholder 2">
            <a:extLst>
              <a:ext uri="{FF2B5EF4-FFF2-40B4-BE49-F238E27FC236}">
                <a16:creationId xmlns:a16="http://schemas.microsoft.com/office/drawing/2014/main" id="{3EC2A0A5-7DC2-4B12-8C01-AD803E083648}"/>
              </a:ext>
            </a:extLst>
          </p:cNvPr>
          <p:cNvSpPr>
            <a:spLocks noGrp="1"/>
          </p:cNvSpPr>
          <p:nvPr>
            <p:ph idx="1"/>
          </p:nvPr>
        </p:nvSpPr>
        <p:spPr/>
        <p:txBody>
          <a:bodyPr/>
          <a:lstStyle/>
          <a:p>
            <a:r>
              <a:rPr lang="en-US" dirty="0"/>
              <a:t>Computation</a:t>
            </a:r>
          </a:p>
          <a:p>
            <a:pPr lvl="1"/>
            <a:r>
              <a:rPr lang="en-US" dirty="0"/>
              <a:t>Computational Cognitive Science</a:t>
            </a:r>
          </a:p>
          <a:p>
            <a:r>
              <a:rPr lang="en-US" dirty="0"/>
              <a:t>Representation and algorithm</a:t>
            </a:r>
          </a:p>
          <a:p>
            <a:pPr lvl="1"/>
            <a:r>
              <a:rPr lang="en-US" dirty="0"/>
              <a:t>Cognitive psychology</a:t>
            </a:r>
          </a:p>
          <a:p>
            <a:r>
              <a:rPr lang="en-US" dirty="0"/>
              <a:t>Implementation</a:t>
            </a:r>
          </a:p>
          <a:p>
            <a:pPr lvl="1"/>
            <a:r>
              <a:rPr lang="en-US" dirty="0"/>
              <a:t>Neuroscience</a:t>
            </a:r>
          </a:p>
        </p:txBody>
      </p:sp>
    </p:spTree>
    <p:extLst>
      <p:ext uri="{BB962C8B-B14F-4D97-AF65-F5344CB8AC3E}">
        <p14:creationId xmlns:p14="http://schemas.microsoft.com/office/powerpoint/2010/main" val="157774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5F48-3818-4ABE-AE93-56F5925DFFB3}"/>
              </a:ext>
            </a:extLst>
          </p:cNvPr>
          <p:cNvSpPr>
            <a:spLocks noGrp="1"/>
          </p:cNvSpPr>
          <p:nvPr>
            <p:ph type="title"/>
          </p:nvPr>
        </p:nvSpPr>
        <p:spPr/>
        <p:txBody>
          <a:bodyPr/>
          <a:lstStyle/>
          <a:p>
            <a:r>
              <a:rPr lang="en-US" dirty="0"/>
              <a:t>Understanding a cash register</a:t>
            </a:r>
          </a:p>
        </p:txBody>
      </p:sp>
      <p:sp>
        <p:nvSpPr>
          <p:cNvPr id="3" name="Content Placeholder 2">
            <a:extLst>
              <a:ext uri="{FF2B5EF4-FFF2-40B4-BE49-F238E27FC236}">
                <a16:creationId xmlns:a16="http://schemas.microsoft.com/office/drawing/2014/main" id="{D64764A7-C324-470D-88F5-66A7E7A7CB52}"/>
              </a:ext>
            </a:extLst>
          </p:cNvPr>
          <p:cNvSpPr>
            <a:spLocks noGrp="1"/>
          </p:cNvSpPr>
          <p:nvPr>
            <p:ph idx="1"/>
          </p:nvPr>
        </p:nvSpPr>
        <p:spPr/>
        <p:txBody>
          <a:bodyPr/>
          <a:lstStyle/>
          <a:p>
            <a:r>
              <a:rPr lang="en-US" dirty="0"/>
              <a:t>Computational Level</a:t>
            </a:r>
          </a:p>
          <a:p>
            <a:endParaRPr lang="en-US" dirty="0"/>
          </a:p>
          <a:p>
            <a:r>
              <a:rPr lang="en-US" dirty="0"/>
              <a:t>Algorithmic Level</a:t>
            </a:r>
          </a:p>
          <a:p>
            <a:endParaRPr lang="en-US" dirty="0"/>
          </a:p>
          <a:p>
            <a:r>
              <a:rPr lang="en-US" dirty="0"/>
              <a:t>Implementation Level</a:t>
            </a:r>
          </a:p>
        </p:txBody>
      </p:sp>
    </p:spTree>
    <p:extLst>
      <p:ext uri="{BB962C8B-B14F-4D97-AF65-F5344CB8AC3E}">
        <p14:creationId xmlns:p14="http://schemas.microsoft.com/office/powerpoint/2010/main" val="382890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51F7D-1B53-47F1-93B9-728EA5B9EA69}"/>
              </a:ext>
            </a:extLst>
          </p:cNvPr>
          <p:cNvSpPr>
            <a:spLocks noGrp="1"/>
          </p:cNvSpPr>
          <p:nvPr>
            <p:ph type="title"/>
          </p:nvPr>
        </p:nvSpPr>
        <p:spPr/>
        <p:txBody>
          <a:bodyPr/>
          <a:lstStyle/>
          <a:p>
            <a:r>
              <a:rPr lang="en-US" dirty="0"/>
              <a:t>Computation level</a:t>
            </a:r>
          </a:p>
        </p:txBody>
      </p:sp>
      <p:sp>
        <p:nvSpPr>
          <p:cNvPr id="5" name="Content Placeholder 4">
            <a:extLst>
              <a:ext uri="{FF2B5EF4-FFF2-40B4-BE49-F238E27FC236}">
                <a16:creationId xmlns:a16="http://schemas.microsoft.com/office/drawing/2014/main" id="{89FBB0A2-25B5-40E0-A968-60BC1811521A}"/>
              </a:ext>
            </a:extLst>
          </p:cNvPr>
          <p:cNvSpPr>
            <a:spLocks noGrp="1"/>
          </p:cNvSpPr>
          <p:nvPr>
            <p:ph idx="1"/>
          </p:nvPr>
        </p:nvSpPr>
        <p:spPr/>
        <p:txBody>
          <a:bodyPr/>
          <a:lstStyle/>
          <a:p>
            <a:r>
              <a:rPr lang="en-US" dirty="0"/>
              <a:t>What is being computed?</a:t>
            </a:r>
          </a:p>
          <a:p>
            <a:pPr lvl="1"/>
            <a:r>
              <a:rPr lang="en-US" dirty="0"/>
              <a:t>Addition</a:t>
            </a:r>
          </a:p>
          <a:p>
            <a:endParaRPr lang="en-US" dirty="0"/>
          </a:p>
          <a:p>
            <a:r>
              <a:rPr lang="en-US" dirty="0"/>
              <a:t>Why is it being computed?</a:t>
            </a:r>
          </a:p>
          <a:p>
            <a:pPr lvl="1"/>
            <a:r>
              <a:rPr lang="en-US" dirty="0"/>
              <a:t>Addition is the formal system that satisfies functional constraints such as a) buying nothing costs nothing, b) order of purchase is irrelevant etc. </a:t>
            </a:r>
          </a:p>
        </p:txBody>
      </p:sp>
    </p:spTree>
    <p:extLst>
      <p:ext uri="{BB962C8B-B14F-4D97-AF65-F5344CB8AC3E}">
        <p14:creationId xmlns:p14="http://schemas.microsoft.com/office/powerpoint/2010/main" val="230852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76A7-3343-427C-B375-6E1A42891AB5}"/>
              </a:ext>
            </a:extLst>
          </p:cNvPr>
          <p:cNvSpPr>
            <a:spLocks noGrp="1"/>
          </p:cNvSpPr>
          <p:nvPr>
            <p:ph type="title"/>
          </p:nvPr>
        </p:nvSpPr>
        <p:spPr/>
        <p:txBody>
          <a:bodyPr/>
          <a:lstStyle/>
          <a:p>
            <a:r>
              <a:rPr lang="en-US" dirty="0"/>
              <a:t>Algorithmic level</a:t>
            </a:r>
          </a:p>
        </p:txBody>
      </p:sp>
      <p:sp>
        <p:nvSpPr>
          <p:cNvPr id="3" name="Content Placeholder 2">
            <a:extLst>
              <a:ext uri="{FF2B5EF4-FFF2-40B4-BE49-F238E27FC236}">
                <a16:creationId xmlns:a16="http://schemas.microsoft.com/office/drawing/2014/main" id="{27C8D7FA-6618-43FF-B8B3-A80EA8DD012E}"/>
              </a:ext>
            </a:extLst>
          </p:cNvPr>
          <p:cNvSpPr>
            <a:spLocks noGrp="1"/>
          </p:cNvSpPr>
          <p:nvPr>
            <p:ph idx="1"/>
          </p:nvPr>
        </p:nvSpPr>
        <p:spPr/>
        <p:txBody>
          <a:bodyPr/>
          <a:lstStyle/>
          <a:p>
            <a:r>
              <a:rPr lang="en-US" dirty="0"/>
              <a:t>What representation?</a:t>
            </a:r>
          </a:p>
          <a:p>
            <a:pPr lvl="1"/>
            <a:r>
              <a:rPr lang="en-US" dirty="0"/>
              <a:t>Roman numeral, Arabic system</a:t>
            </a:r>
          </a:p>
          <a:p>
            <a:pPr lvl="1"/>
            <a:r>
              <a:rPr lang="en-US" dirty="0"/>
              <a:t>Different representations make certain operations easier or more difficult</a:t>
            </a:r>
          </a:p>
          <a:p>
            <a:r>
              <a:rPr lang="en-US" dirty="0"/>
              <a:t>What algorithm? </a:t>
            </a:r>
          </a:p>
          <a:p>
            <a:pPr lvl="1"/>
            <a:r>
              <a:rPr lang="en-US" dirty="0"/>
              <a:t>Abacus vs </a:t>
            </a:r>
            <a:r>
              <a:rPr lang="en-US" dirty="0" err="1"/>
              <a:t>algorists</a:t>
            </a:r>
            <a:endParaRPr lang="en-US" dirty="0"/>
          </a:p>
        </p:txBody>
      </p:sp>
    </p:spTree>
    <p:extLst>
      <p:ext uri="{BB962C8B-B14F-4D97-AF65-F5344CB8AC3E}">
        <p14:creationId xmlns:p14="http://schemas.microsoft.com/office/powerpoint/2010/main" val="132249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D855-B4FF-4609-A6D1-5E760B9394A5}"/>
              </a:ext>
            </a:extLst>
          </p:cNvPr>
          <p:cNvSpPr>
            <a:spLocks noGrp="1"/>
          </p:cNvSpPr>
          <p:nvPr>
            <p:ph type="title"/>
          </p:nvPr>
        </p:nvSpPr>
        <p:spPr/>
        <p:txBody>
          <a:bodyPr/>
          <a:lstStyle/>
          <a:p>
            <a:r>
              <a:rPr lang="en-US" dirty="0"/>
              <a:t>Implementation level</a:t>
            </a:r>
          </a:p>
        </p:txBody>
      </p:sp>
      <p:sp>
        <p:nvSpPr>
          <p:cNvPr id="3" name="Content Placeholder 2">
            <a:extLst>
              <a:ext uri="{FF2B5EF4-FFF2-40B4-BE49-F238E27FC236}">
                <a16:creationId xmlns:a16="http://schemas.microsoft.com/office/drawing/2014/main" id="{7CB592D7-8D3A-4626-BA37-B57B40AD2157}"/>
              </a:ext>
            </a:extLst>
          </p:cNvPr>
          <p:cNvSpPr>
            <a:spLocks noGrp="1"/>
          </p:cNvSpPr>
          <p:nvPr>
            <p:ph idx="1"/>
          </p:nvPr>
        </p:nvSpPr>
        <p:spPr/>
        <p:txBody>
          <a:bodyPr/>
          <a:lstStyle/>
          <a:p>
            <a:r>
              <a:rPr lang="en-US" dirty="0"/>
              <a:t>What is the physical implementation of the system? </a:t>
            </a:r>
          </a:p>
        </p:txBody>
      </p:sp>
    </p:spTree>
    <p:extLst>
      <p:ext uri="{BB962C8B-B14F-4D97-AF65-F5344CB8AC3E}">
        <p14:creationId xmlns:p14="http://schemas.microsoft.com/office/powerpoint/2010/main" val="405160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Check Your Understanding</a:t>
            </a:r>
          </a:p>
        </p:txBody>
      </p:sp>
      <p:sp>
        <p:nvSpPr>
          <p:cNvPr id="3" name="Content Placeholder 2"/>
          <p:cNvSpPr>
            <a:spLocks noGrp="1"/>
          </p:cNvSpPr>
          <p:nvPr>
            <p:ph idx="1"/>
          </p:nvPr>
        </p:nvSpPr>
        <p:spPr/>
        <p:txBody>
          <a:bodyPr>
            <a:normAutofit/>
          </a:bodyPr>
          <a:lstStyle/>
          <a:p>
            <a:pPr marL="0" indent="0">
              <a:buNone/>
            </a:pPr>
            <a:r>
              <a:rPr lang="en-US" sz="3000" dirty="0">
                <a:latin typeface="Helvetica Neue"/>
                <a:cs typeface="Helvetica Neue"/>
              </a:rPr>
              <a:t>Which level(s) of analysis do the following questions address?</a:t>
            </a:r>
          </a:p>
          <a:p>
            <a:pPr marL="514350" indent="-514350">
              <a:buFont typeface="+mj-lt"/>
              <a:buAutoNum type="alphaLcPeriod"/>
            </a:pPr>
            <a:r>
              <a:rPr lang="en-US" sz="2600" dirty="0">
                <a:latin typeface="Helvetica Neue"/>
                <a:cs typeface="Helvetica Neue"/>
              </a:rPr>
              <a:t>Can we build a logical AND gate using Legos?</a:t>
            </a:r>
          </a:p>
          <a:p>
            <a:pPr marL="514350" indent="-514350">
              <a:buFont typeface="+mj-lt"/>
              <a:buAutoNum type="alphaLcPeriod"/>
            </a:pPr>
            <a:r>
              <a:rPr lang="en-US" sz="2600" dirty="0">
                <a:latin typeface="Helvetica Neue"/>
                <a:cs typeface="Helvetica Neue"/>
              </a:rPr>
              <a:t>How do people identify and retrieve information from long-term memory?</a:t>
            </a:r>
          </a:p>
          <a:p>
            <a:pPr marL="514350" indent="-514350">
              <a:buFont typeface="+mj-lt"/>
              <a:buAutoNum type="alphaLcPeriod"/>
            </a:pPr>
            <a:r>
              <a:rPr lang="en-US" sz="2600" dirty="0">
                <a:latin typeface="Helvetica Neue"/>
                <a:cs typeface="Helvetica Neue"/>
              </a:rPr>
              <a:t>What is the optimal strategy for playing Rock-Paper-Scissors?</a:t>
            </a:r>
          </a:p>
          <a:p>
            <a:pPr marL="514350" indent="-514350">
              <a:buFont typeface="+mj-lt"/>
              <a:buAutoNum type="alphaLcPeriod"/>
            </a:pPr>
            <a:r>
              <a:rPr lang="en-US" sz="2600" dirty="0">
                <a:latin typeface="Helvetica Neue"/>
                <a:cs typeface="Helvetica Neue"/>
              </a:rPr>
              <a:t>What techniques do firefighters use to predict where a fire will spread?</a:t>
            </a:r>
          </a:p>
        </p:txBody>
      </p:sp>
    </p:spTree>
    <p:extLst>
      <p:ext uri="{BB962C8B-B14F-4D97-AF65-F5344CB8AC3E}">
        <p14:creationId xmlns:p14="http://schemas.microsoft.com/office/powerpoint/2010/main" val="6409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A Loose Hierarchy</a:t>
            </a:r>
          </a:p>
        </p:txBody>
      </p:sp>
      <p:sp>
        <p:nvSpPr>
          <p:cNvPr id="3" name="Content Placeholder 2"/>
          <p:cNvSpPr>
            <a:spLocks noGrp="1"/>
          </p:cNvSpPr>
          <p:nvPr>
            <p:ph idx="1"/>
          </p:nvPr>
        </p:nvSpPr>
        <p:spPr>
          <a:xfrm>
            <a:off x="457200" y="1417638"/>
            <a:ext cx="8229600" cy="4525963"/>
          </a:xfrm>
        </p:spPr>
        <p:txBody>
          <a:bodyPr>
            <a:normAutofit fontScale="92500"/>
          </a:bodyPr>
          <a:lstStyle/>
          <a:p>
            <a:pPr marL="0" indent="0">
              <a:buNone/>
            </a:pPr>
            <a:r>
              <a:rPr lang="en-US" sz="2800" dirty="0">
                <a:solidFill>
                  <a:prstClr val="black"/>
                </a:solidFill>
                <a:latin typeface="Helvetica Neue"/>
                <a:cs typeface="Helvetica Neue"/>
              </a:rPr>
              <a:t>Marr’s levels of analysis are coupled, but only loosely: often an explanation at one level involves issues that are mostly independent of the other two!</a:t>
            </a:r>
          </a:p>
          <a:p>
            <a:pPr marL="0" indent="0">
              <a:buNone/>
            </a:pPr>
            <a:endParaRPr lang="en-US" sz="2800" dirty="0">
              <a:solidFill>
                <a:prstClr val="black"/>
              </a:solidFill>
              <a:latin typeface="Helvetica Neue"/>
              <a:cs typeface="Helvetica Neue"/>
            </a:endParaRPr>
          </a:p>
          <a:p>
            <a:pPr marL="0" indent="0">
              <a:buNone/>
            </a:pPr>
            <a:r>
              <a:rPr lang="en-US" sz="2800" b="1" dirty="0">
                <a:solidFill>
                  <a:prstClr val="black"/>
                </a:solidFill>
                <a:latin typeface="Helvetica Neue"/>
                <a:cs typeface="Helvetica Neue"/>
              </a:rPr>
              <a:t>Examples</a:t>
            </a:r>
            <a:r>
              <a:rPr lang="en-US" sz="2800" dirty="0">
                <a:solidFill>
                  <a:prstClr val="black"/>
                </a:solidFill>
                <a:latin typeface="Helvetica Neue"/>
                <a:cs typeface="Helvetica Neue"/>
              </a:rPr>
              <a:t>:</a:t>
            </a:r>
          </a:p>
          <a:p>
            <a:pPr marL="514350" indent="-514350">
              <a:buAutoNum type="arabicPeriod"/>
            </a:pPr>
            <a:r>
              <a:rPr lang="en-US" sz="2800" dirty="0">
                <a:solidFill>
                  <a:prstClr val="black"/>
                </a:solidFill>
                <a:latin typeface="Helvetica Neue"/>
                <a:cs typeface="Helvetica Neue"/>
              </a:rPr>
              <a:t>Does knowing </a:t>
            </a:r>
            <a:r>
              <a:rPr lang="en-US" sz="2800" i="1" dirty="0">
                <a:solidFill>
                  <a:prstClr val="black"/>
                </a:solidFill>
                <a:latin typeface="Helvetica Neue"/>
                <a:cs typeface="Helvetica Neue"/>
              </a:rPr>
              <a:t>why </a:t>
            </a:r>
            <a:r>
              <a:rPr lang="en-US" sz="2800" dirty="0">
                <a:solidFill>
                  <a:prstClr val="black"/>
                </a:solidFill>
                <a:latin typeface="Helvetica Neue"/>
                <a:cs typeface="Helvetica Neue"/>
              </a:rPr>
              <a:t>a cash register exists tell us anything about the </a:t>
            </a:r>
            <a:r>
              <a:rPr lang="en-US" sz="2800" i="1" dirty="0">
                <a:solidFill>
                  <a:prstClr val="black"/>
                </a:solidFill>
                <a:latin typeface="Helvetica Neue"/>
                <a:cs typeface="Helvetica Neue"/>
              </a:rPr>
              <a:t>how </a:t>
            </a:r>
            <a:r>
              <a:rPr lang="en-US" sz="2800" dirty="0">
                <a:solidFill>
                  <a:prstClr val="black"/>
                </a:solidFill>
                <a:latin typeface="Helvetica Neue"/>
                <a:cs typeface="Helvetica Neue"/>
              </a:rPr>
              <a:t>it performs its computations?</a:t>
            </a:r>
          </a:p>
          <a:p>
            <a:pPr marL="514350" indent="-514350">
              <a:buFont typeface="Arial"/>
              <a:buAutoNum type="arabicPeriod"/>
            </a:pPr>
            <a:r>
              <a:rPr lang="en-US" sz="2800" dirty="0">
                <a:solidFill>
                  <a:prstClr val="black"/>
                </a:solidFill>
                <a:latin typeface="Helvetica Neue"/>
                <a:cs typeface="Helvetica Neue"/>
              </a:rPr>
              <a:t>Will knowing the state of every neuron in the brain automatically tell us </a:t>
            </a:r>
            <a:r>
              <a:rPr lang="en-US" sz="2800" i="1" dirty="0">
                <a:solidFill>
                  <a:prstClr val="black"/>
                </a:solidFill>
                <a:latin typeface="Helvetica Neue"/>
                <a:cs typeface="Helvetica Neue"/>
              </a:rPr>
              <a:t>what</a:t>
            </a:r>
            <a:r>
              <a:rPr lang="en-US" sz="2800" dirty="0">
                <a:solidFill>
                  <a:prstClr val="black"/>
                </a:solidFill>
                <a:latin typeface="Helvetica Neue"/>
                <a:cs typeface="Helvetica Neue"/>
              </a:rPr>
              <a:t> the brain is computing?</a:t>
            </a:r>
          </a:p>
        </p:txBody>
      </p:sp>
    </p:spTree>
    <p:extLst>
      <p:ext uri="{BB962C8B-B14F-4D97-AF65-F5344CB8AC3E}">
        <p14:creationId xmlns:p14="http://schemas.microsoft.com/office/powerpoint/2010/main" val="179123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How Universal Are Marr’s Levels?</a:t>
            </a:r>
          </a:p>
        </p:txBody>
      </p:sp>
      <p:sp>
        <p:nvSpPr>
          <p:cNvPr id="3" name="Content Placeholder 2"/>
          <p:cNvSpPr>
            <a:spLocks noGrp="1"/>
          </p:cNvSpPr>
          <p:nvPr>
            <p:ph idx="1"/>
          </p:nvPr>
        </p:nvSpPr>
        <p:spPr/>
        <p:txBody>
          <a:bodyPr>
            <a:normAutofit/>
          </a:bodyPr>
          <a:lstStyle/>
          <a:p>
            <a:pPr marL="0" indent="0">
              <a:buNone/>
            </a:pPr>
            <a:r>
              <a:rPr lang="en-US" sz="2800" b="1" dirty="0">
                <a:latin typeface="Helvetica Neue"/>
                <a:cs typeface="Helvetica Neue"/>
              </a:rPr>
              <a:t>Question: </a:t>
            </a:r>
            <a:r>
              <a:rPr lang="en-US" sz="2800" dirty="0">
                <a:latin typeface="Helvetica Neue"/>
                <a:cs typeface="Helvetica Neue"/>
              </a:rPr>
              <a:t>Does every information processing task have an explanation at each of Marr’s 3 levels?</a:t>
            </a:r>
          </a:p>
          <a:p>
            <a:pPr marL="0" indent="0">
              <a:buNone/>
            </a:pPr>
            <a:endParaRPr lang="en-US" sz="1800" b="1" dirty="0">
              <a:latin typeface="Helvetica Neue"/>
              <a:cs typeface="Helvetica Neue"/>
            </a:endParaRPr>
          </a:p>
          <a:p>
            <a:pPr marL="0" indent="0">
              <a:buNone/>
            </a:pPr>
            <a:endParaRPr lang="en-US" sz="1800" b="1" dirty="0">
              <a:latin typeface="Helvetica Neue"/>
              <a:cs typeface="Helvetica Neue"/>
            </a:endParaRPr>
          </a:p>
          <a:p>
            <a:pPr marL="0" indent="0">
              <a:buNone/>
            </a:pPr>
            <a:r>
              <a:rPr lang="en-US" sz="2800" b="1" dirty="0">
                <a:latin typeface="Helvetica Neue"/>
                <a:cs typeface="Helvetica Neue"/>
              </a:rPr>
              <a:t>Answer:</a:t>
            </a:r>
            <a:r>
              <a:rPr lang="en-US" sz="2800" dirty="0">
                <a:latin typeface="Helvetica Neue"/>
                <a:cs typeface="Helvetica Neue"/>
              </a:rPr>
              <a:t> Not necessarily! </a:t>
            </a:r>
            <a:r>
              <a:rPr lang="en-US" sz="2800" dirty="0">
                <a:solidFill>
                  <a:prstClr val="black"/>
                </a:solidFill>
                <a:latin typeface="Helvetica Neue"/>
                <a:cs typeface="Helvetica Neue"/>
              </a:rPr>
              <a:t>Some phenomena may have explanations at only one or two levels of analysis. </a:t>
            </a:r>
          </a:p>
          <a:p>
            <a:pPr marL="457200" lvl="1" indent="0">
              <a:buNone/>
            </a:pPr>
            <a:r>
              <a:rPr lang="en-US" sz="2000" b="1" dirty="0">
                <a:solidFill>
                  <a:prstClr val="black"/>
                </a:solidFill>
                <a:latin typeface="Helvetica Neue"/>
                <a:cs typeface="Helvetica Neue"/>
              </a:rPr>
              <a:t>Examples: </a:t>
            </a:r>
          </a:p>
          <a:p>
            <a:pPr marL="914400" lvl="1" indent="-457200">
              <a:buFont typeface="+mj-lt"/>
              <a:buAutoNum type="arabicPeriod"/>
            </a:pPr>
            <a:r>
              <a:rPr lang="en-US" sz="2000" dirty="0">
                <a:solidFill>
                  <a:prstClr val="black"/>
                </a:solidFill>
                <a:latin typeface="Helvetica Neue"/>
                <a:cs typeface="Helvetica Neue"/>
              </a:rPr>
              <a:t>Afterimages</a:t>
            </a:r>
          </a:p>
          <a:p>
            <a:pPr marL="914400" lvl="1" indent="-457200">
              <a:buFont typeface="+mj-lt"/>
              <a:buAutoNum type="arabicPeriod"/>
            </a:pPr>
            <a:r>
              <a:rPr lang="en-US" sz="2000" dirty="0">
                <a:solidFill>
                  <a:prstClr val="black"/>
                </a:solidFill>
                <a:latin typeface="Helvetica Neue"/>
                <a:cs typeface="Helvetica Neue"/>
              </a:rPr>
              <a:t>Auditory masking</a:t>
            </a:r>
          </a:p>
          <a:p>
            <a:pPr marL="0" indent="0">
              <a:buNone/>
            </a:pPr>
            <a:endParaRPr lang="en-US" sz="2800" dirty="0">
              <a:latin typeface="Helvetica Neue"/>
              <a:cs typeface="Helvetica Neue"/>
            </a:endParaRPr>
          </a:p>
        </p:txBody>
      </p:sp>
    </p:spTree>
    <p:extLst>
      <p:ext uri="{BB962C8B-B14F-4D97-AF65-F5344CB8AC3E}">
        <p14:creationId xmlns:p14="http://schemas.microsoft.com/office/powerpoint/2010/main" val="241248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08" y="274638"/>
            <a:ext cx="8596798" cy="1143000"/>
          </a:xfrm>
        </p:spPr>
        <p:txBody>
          <a:bodyPr>
            <a:normAutofit/>
          </a:bodyPr>
          <a:lstStyle/>
          <a:p>
            <a:r>
              <a:rPr lang="en-US" sz="3600" dirty="0">
                <a:latin typeface="Helvetica Neue"/>
                <a:cs typeface="Helvetica Neue"/>
              </a:rPr>
              <a:t>An Approach to Computational Analysis</a:t>
            </a:r>
          </a:p>
        </p:txBody>
      </p:sp>
      <p:sp>
        <p:nvSpPr>
          <p:cNvPr id="3" name="Content Placeholder 2"/>
          <p:cNvSpPr>
            <a:spLocks noGrp="1"/>
          </p:cNvSpPr>
          <p:nvPr>
            <p:ph idx="1"/>
          </p:nvPr>
        </p:nvSpPr>
        <p:spPr>
          <a:xfrm>
            <a:off x="457200" y="1405915"/>
            <a:ext cx="8229600" cy="4525963"/>
          </a:xfrm>
        </p:spPr>
        <p:txBody>
          <a:bodyPr>
            <a:normAutofit/>
          </a:bodyPr>
          <a:lstStyle/>
          <a:p>
            <a:pPr marL="514350" indent="-514350">
              <a:buFont typeface="+mj-lt"/>
              <a:buAutoNum type="arabicPeriod"/>
            </a:pPr>
            <a:r>
              <a:rPr lang="en-US" sz="2400" dirty="0">
                <a:latin typeface="Helvetica Neue"/>
                <a:cs typeface="Helvetica Neue"/>
              </a:rPr>
              <a:t>Map inputs to outputs </a:t>
            </a:r>
          </a:p>
          <a:p>
            <a:pPr marL="914400" lvl="1" indent="-514350"/>
            <a:r>
              <a:rPr lang="en-US" sz="2000" dirty="0">
                <a:latin typeface="Helvetica Neue"/>
                <a:cs typeface="Helvetica Neue"/>
              </a:rPr>
              <a:t>What regularities do you see? </a:t>
            </a:r>
          </a:p>
          <a:p>
            <a:pPr marL="914400" lvl="1" indent="-514350"/>
            <a:r>
              <a:rPr lang="en-US" sz="2000" dirty="0">
                <a:latin typeface="Helvetica Neue"/>
                <a:cs typeface="Helvetica Neue"/>
              </a:rPr>
              <a:t>Can they be characterized using mathematics?</a:t>
            </a:r>
          </a:p>
          <a:p>
            <a:pPr marL="514350" indent="-514350">
              <a:buFont typeface="+mj-lt"/>
              <a:buAutoNum type="arabicPeriod"/>
            </a:pPr>
            <a:r>
              <a:rPr lang="en-US" sz="2400" dirty="0">
                <a:latin typeface="Helvetica Neue"/>
                <a:cs typeface="Helvetica Neue"/>
              </a:rPr>
              <a:t>Use knowledge of these regularities to develop a theory of the problem(s) the system is solving</a:t>
            </a:r>
          </a:p>
          <a:p>
            <a:pPr marL="914400" lvl="1" indent="-514350"/>
            <a:r>
              <a:rPr lang="en-US" sz="2000" b="1" dirty="0">
                <a:latin typeface="Helvetica Neue"/>
                <a:cs typeface="Helvetica Neue"/>
              </a:rPr>
              <a:t>Potential Pitfall</a:t>
            </a:r>
            <a:r>
              <a:rPr lang="en-US" sz="2000" dirty="0">
                <a:latin typeface="Helvetica Neue"/>
                <a:cs typeface="Helvetica Neue"/>
              </a:rPr>
              <a:t>: Phenomena that lack a function won't have a meaningful computational level description!</a:t>
            </a:r>
          </a:p>
          <a:p>
            <a:pPr marL="514350" indent="-514350">
              <a:buFont typeface="+mj-lt"/>
              <a:buAutoNum type="arabicPeriod"/>
            </a:pPr>
            <a:r>
              <a:rPr lang="en-US" sz="2400" dirty="0">
                <a:latin typeface="Helvetica Neue"/>
                <a:cs typeface="Helvetica Neue"/>
              </a:rPr>
              <a:t>Work out an optimal solution to the problem you’ve identified</a:t>
            </a:r>
          </a:p>
          <a:p>
            <a:pPr marL="514350" indent="-514350">
              <a:buFont typeface="+mj-lt"/>
              <a:buAutoNum type="arabicPeriod"/>
            </a:pPr>
            <a:r>
              <a:rPr lang="en-US" sz="2400" dirty="0">
                <a:latin typeface="Helvetica Neue"/>
                <a:cs typeface="Helvetica Neue"/>
              </a:rPr>
              <a:t>Perform experiments to see how well the system’s behavior corresponds to your solution</a:t>
            </a:r>
          </a:p>
        </p:txBody>
      </p:sp>
    </p:spTree>
    <p:extLst>
      <p:ext uri="{BB962C8B-B14F-4D97-AF65-F5344CB8AC3E}">
        <p14:creationId xmlns:p14="http://schemas.microsoft.com/office/powerpoint/2010/main" val="202683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a:hlinkClick r:id="" action="ppaction://media"/>
            <a:extLst>
              <a:ext uri="{FF2B5EF4-FFF2-40B4-BE49-F238E27FC236}">
                <a16:creationId xmlns:a16="http://schemas.microsoft.com/office/drawing/2014/main" id="{8BE47C63-6D76-48DC-A27C-3C5CFCB5F778}"/>
              </a:ext>
            </a:extLst>
          </p:cNvPr>
          <p:cNvPicPr>
            <a:picLocks noGrp="1" noRot="1" noChangeAspect="1"/>
          </p:cNvPicPr>
          <p:nvPr>
            <p:ph idx="1"/>
            <a:videoFile r:link="rId1"/>
          </p:nvPr>
        </p:nvPicPr>
        <p:blipFill>
          <a:blip r:embed="rId4"/>
          <a:stretch>
            <a:fillRect/>
          </a:stretch>
        </p:blipFill>
        <p:spPr>
          <a:xfrm>
            <a:off x="2057400" y="1556385"/>
            <a:ext cx="5452110" cy="4089083"/>
          </a:xfrm>
          <a:prstGeom prst="rect">
            <a:avLst/>
          </a:prstGeom>
        </p:spPr>
      </p:pic>
    </p:spTree>
    <p:extLst>
      <p:ext uri="{BB962C8B-B14F-4D97-AF65-F5344CB8AC3E}">
        <p14:creationId xmlns:p14="http://schemas.microsoft.com/office/powerpoint/2010/main" val="169450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E34CA1-4596-4750-9678-3E70794A41EA}"/>
              </a:ext>
            </a:extLst>
          </p:cNvPr>
          <p:cNvPicPr>
            <a:picLocks noChangeAspect="1"/>
          </p:cNvPicPr>
          <p:nvPr/>
        </p:nvPicPr>
        <p:blipFill>
          <a:blip r:embed="rId2"/>
          <a:stretch>
            <a:fillRect/>
          </a:stretch>
        </p:blipFill>
        <p:spPr>
          <a:xfrm>
            <a:off x="423862" y="395287"/>
            <a:ext cx="8296275" cy="6067425"/>
          </a:xfrm>
          <a:prstGeom prst="rect">
            <a:avLst/>
          </a:prstGeom>
        </p:spPr>
      </p:pic>
    </p:spTree>
    <p:extLst>
      <p:ext uri="{BB962C8B-B14F-4D97-AF65-F5344CB8AC3E}">
        <p14:creationId xmlns:p14="http://schemas.microsoft.com/office/powerpoint/2010/main" val="361019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8E7AB1-070D-4CB8-8268-1DAF534F051B}"/>
              </a:ext>
            </a:extLst>
          </p:cNvPr>
          <p:cNvPicPr>
            <a:picLocks noChangeAspect="1"/>
          </p:cNvPicPr>
          <p:nvPr/>
        </p:nvPicPr>
        <p:blipFill>
          <a:blip r:embed="rId2"/>
          <a:stretch>
            <a:fillRect/>
          </a:stretch>
        </p:blipFill>
        <p:spPr>
          <a:xfrm>
            <a:off x="376237" y="223837"/>
            <a:ext cx="8391525" cy="6410325"/>
          </a:xfrm>
          <a:prstGeom prst="rect">
            <a:avLst/>
          </a:prstGeom>
        </p:spPr>
      </p:pic>
    </p:spTree>
    <p:extLst>
      <p:ext uri="{BB962C8B-B14F-4D97-AF65-F5344CB8AC3E}">
        <p14:creationId xmlns:p14="http://schemas.microsoft.com/office/powerpoint/2010/main" val="373986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E1BA-37B5-4F1D-9D07-5FEFEE198579}"/>
              </a:ext>
            </a:extLst>
          </p:cNvPr>
          <p:cNvSpPr>
            <a:spLocks noGrp="1"/>
          </p:cNvSpPr>
          <p:nvPr>
            <p:ph type="title"/>
          </p:nvPr>
        </p:nvSpPr>
        <p:spPr/>
        <p:txBody>
          <a:bodyPr/>
          <a:lstStyle/>
          <a:p>
            <a:r>
              <a:rPr lang="en-US" dirty="0"/>
              <a:t>Two goals</a:t>
            </a:r>
          </a:p>
        </p:txBody>
      </p:sp>
      <p:sp>
        <p:nvSpPr>
          <p:cNvPr id="3" name="Content Placeholder 2">
            <a:extLst>
              <a:ext uri="{FF2B5EF4-FFF2-40B4-BE49-F238E27FC236}">
                <a16:creationId xmlns:a16="http://schemas.microsoft.com/office/drawing/2014/main" id="{12762B65-3C67-4276-84E2-65251C7B1349}"/>
              </a:ext>
            </a:extLst>
          </p:cNvPr>
          <p:cNvSpPr>
            <a:spLocks noGrp="1"/>
          </p:cNvSpPr>
          <p:nvPr>
            <p:ph idx="1"/>
          </p:nvPr>
        </p:nvSpPr>
        <p:spPr/>
        <p:txBody>
          <a:bodyPr/>
          <a:lstStyle/>
          <a:p>
            <a:r>
              <a:rPr lang="en-US" dirty="0"/>
              <a:t>Cognition:</a:t>
            </a:r>
          </a:p>
          <a:p>
            <a:pPr lvl="1"/>
            <a:r>
              <a:rPr lang="en-US" dirty="0"/>
              <a:t>Explain human cognition (and behavior) in terms of the underlying computation</a:t>
            </a:r>
          </a:p>
          <a:p>
            <a:pPr marL="457200" lvl="1" indent="0">
              <a:buNone/>
            </a:pPr>
            <a:endParaRPr lang="en-US" dirty="0"/>
          </a:p>
          <a:p>
            <a:r>
              <a:rPr lang="en-US" dirty="0"/>
              <a:t>Computation:</a:t>
            </a:r>
          </a:p>
          <a:p>
            <a:pPr lvl="1"/>
            <a:r>
              <a:rPr lang="en-US" dirty="0"/>
              <a:t>Gain insight as to how to solve some challenging computational problems</a:t>
            </a:r>
          </a:p>
        </p:txBody>
      </p:sp>
    </p:spTree>
    <p:extLst>
      <p:ext uri="{BB962C8B-B14F-4D97-AF65-F5344CB8AC3E}">
        <p14:creationId xmlns:p14="http://schemas.microsoft.com/office/powerpoint/2010/main" val="291800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942AC3-4466-4D6B-A328-057B17E63BF9}"/>
              </a:ext>
            </a:extLst>
          </p:cNvPr>
          <p:cNvPicPr>
            <a:picLocks noChangeAspect="1"/>
          </p:cNvPicPr>
          <p:nvPr/>
        </p:nvPicPr>
        <p:blipFill>
          <a:blip r:embed="rId2"/>
          <a:stretch>
            <a:fillRect/>
          </a:stretch>
        </p:blipFill>
        <p:spPr>
          <a:xfrm>
            <a:off x="98373" y="0"/>
            <a:ext cx="8947254" cy="6858000"/>
          </a:xfrm>
          <a:prstGeom prst="rect">
            <a:avLst/>
          </a:prstGeom>
        </p:spPr>
      </p:pic>
    </p:spTree>
    <p:extLst>
      <p:ext uri="{BB962C8B-B14F-4D97-AF65-F5344CB8AC3E}">
        <p14:creationId xmlns:p14="http://schemas.microsoft.com/office/powerpoint/2010/main" val="195001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70DF90-17C3-4B8B-B5CC-B21C50A5B5E0}"/>
              </a:ext>
            </a:extLst>
          </p:cNvPr>
          <p:cNvPicPr>
            <a:picLocks noChangeAspect="1"/>
          </p:cNvPicPr>
          <p:nvPr/>
        </p:nvPicPr>
        <p:blipFill>
          <a:blip r:embed="rId3"/>
          <a:stretch>
            <a:fillRect/>
          </a:stretch>
        </p:blipFill>
        <p:spPr>
          <a:xfrm>
            <a:off x="0" y="31876"/>
            <a:ext cx="9144000" cy="6794247"/>
          </a:xfrm>
          <a:prstGeom prst="rect">
            <a:avLst/>
          </a:prstGeom>
        </p:spPr>
      </p:pic>
    </p:spTree>
    <p:extLst>
      <p:ext uri="{BB962C8B-B14F-4D97-AF65-F5344CB8AC3E}">
        <p14:creationId xmlns:p14="http://schemas.microsoft.com/office/powerpoint/2010/main" val="162822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6176"/>
            <a:ext cx="8229600" cy="1143000"/>
          </a:xfrm>
        </p:spPr>
        <p:txBody>
          <a:bodyPr/>
          <a:lstStyle/>
          <a:p>
            <a:r>
              <a:rPr lang="en-US" dirty="0">
                <a:latin typeface="Helvetica Neue"/>
                <a:cs typeface="Helvetica Neue"/>
              </a:rPr>
              <a:t>Marr’s 3 Levels of Analysis</a:t>
            </a:r>
          </a:p>
        </p:txBody>
      </p:sp>
    </p:spTree>
    <p:extLst>
      <p:ext uri="{BB962C8B-B14F-4D97-AF65-F5344CB8AC3E}">
        <p14:creationId xmlns:p14="http://schemas.microsoft.com/office/powerpoint/2010/main" val="303938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3"/>
          <p:cNvSpPr>
            <a:spLocks noGrp="1"/>
          </p:cNvSpPr>
          <p:nvPr>
            <p:ph type="sldNum" sz="quarter" idx="10"/>
          </p:nvPr>
        </p:nvSpPr>
        <p:spPr/>
        <p:txBody>
          <a:bodyPr/>
          <a:lstStyle/>
          <a:p>
            <a:pPr>
              <a:defRPr/>
            </a:pPr>
            <a:fld id="{EDAB5953-7F4B-D94F-9CA0-3ABD9386088E}" type="slidenum">
              <a:rPr lang="en-US"/>
              <a:pPr>
                <a:defRPr/>
              </a:pPr>
              <a:t>9</a:t>
            </a:fld>
            <a:endParaRPr lang="en-US"/>
          </a:p>
        </p:txBody>
      </p:sp>
      <p:sp>
        <p:nvSpPr>
          <p:cNvPr id="4110" name="Rectangle 14"/>
          <p:cNvSpPr>
            <a:spLocks noGrp="1" noChangeArrowheads="1"/>
          </p:cNvSpPr>
          <p:nvPr>
            <p:ph type="title"/>
          </p:nvPr>
        </p:nvSpPr>
        <p:spPr>
          <a:xfrm>
            <a:off x="0" y="222740"/>
            <a:ext cx="9144000" cy="685800"/>
          </a:xfrm>
        </p:spPr>
        <p:txBody>
          <a:bodyPr rIns="132080">
            <a:normAutofit fontScale="90000"/>
          </a:bodyPr>
          <a:lstStyle/>
          <a:p>
            <a:pPr indent="0" eaLnBrk="1" hangingPunct="1">
              <a:defRPr/>
            </a:pPr>
            <a:r>
              <a:rPr lang="en-US" dirty="0">
                <a:latin typeface="Helvetica Neue"/>
                <a:cs typeface="Helvetica Neue"/>
              </a:rPr>
              <a:t>Three Levels of Description</a:t>
            </a:r>
            <a:endParaRPr lang="en-US" i="1" dirty="0">
              <a:latin typeface="Helvetica Neue"/>
              <a:cs typeface="Helvetica Neue"/>
            </a:endParaRPr>
          </a:p>
        </p:txBody>
      </p:sp>
      <p:sp>
        <p:nvSpPr>
          <p:cNvPr id="4111" name="Rectangle 15"/>
          <p:cNvSpPr>
            <a:spLocks noGrp="1" noChangeArrowheads="1"/>
          </p:cNvSpPr>
          <p:nvPr>
            <p:ph type="body" idx="1"/>
          </p:nvPr>
        </p:nvSpPr>
        <p:spPr>
          <a:xfrm>
            <a:off x="1158125" y="1054100"/>
            <a:ext cx="4026756" cy="1452563"/>
          </a:xfrm>
        </p:spPr>
        <p:txBody>
          <a:bodyPr rIns="132080">
            <a:noAutofit/>
          </a:bodyPr>
          <a:lstStyle/>
          <a:p>
            <a:pPr marL="0" indent="0" eaLnBrk="1" hangingPunct="1">
              <a:buFont typeface="Trebuchet MS" charset="0"/>
              <a:buNone/>
              <a:defRPr/>
            </a:pPr>
            <a:r>
              <a:rPr lang="en-US" sz="2600" dirty="0">
                <a:latin typeface="Helvetica Neue"/>
                <a:cs typeface="Helvetica Neue"/>
              </a:rPr>
              <a:t>Computational (WHY)</a:t>
            </a:r>
            <a:br>
              <a:rPr lang="en-US" sz="2400" dirty="0">
                <a:latin typeface="Helvetica Neue"/>
                <a:cs typeface="Helvetica Neue"/>
              </a:rPr>
            </a:br>
            <a:r>
              <a:rPr lang="en-US" sz="1600" dirty="0">
                <a:solidFill>
                  <a:srgbClr val="4B4B4B"/>
                </a:solidFill>
                <a:latin typeface="Helvetica Neue"/>
                <a:cs typeface="Helvetica Neue"/>
              </a:rPr>
              <a:t>Why do things work the way they do?</a:t>
            </a:r>
            <a:br>
              <a:rPr lang="en-US" sz="1600" dirty="0">
                <a:solidFill>
                  <a:srgbClr val="4B4B4B"/>
                </a:solidFill>
                <a:latin typeface="Helvetica Neue"/>
                <a:cs typeface="Helvetica Neue"/>
              </a:rPr>
            </a:br>
            <a:r>
              <a:rPr lang="en-US" sz="1600" dirty="0">
                <a:solidFill>
                  <a:srgbClr val="4B4B4B"/>
                </a:solidFill>
                <a:latin typeface="Helvetica Neue"/>
                <a:cs typeface="Helvetica Neue"/>
              </a:rPr>
              <a:t>What does the system compute/what is the optimal solution to this problem?</a:t>
            </a:r>
            <a:br>
              <a:rPr lang="en-US" sz="1600" dirty="0">
                <a:solidFill>
                  <a:srgbClr val="4B4B4B"/>
                </a:solidFill>
                <a:latin typeface="Helvetica Neue"/>
                <a:cs typeface="Helvetica Neue"/>
              </a:rPr>
            </a:br>
            <a:br>
              <a:rPr lang="en-US" sz="1600" dirty="0">
                <a:solidFill>
                  <a:srgbClr val="4B4B4B"/>
                </a:solidFill>
                <a:latin typeface="Helvetica Neue"/>
                <a:cs typeface="Helvetica Neue"/>
              </a:rPr>
            </a:br>
            <a:endParaRPr lang="en-US" sz="2400" dirty="0">
              <a:latin typeface="Helvetica Neue"/>
              <a:cs typeface="Helvetica Neue"/>
            </a:endParaRPr>
          </a:p>
        </p:txBody>
      </p:sp>
      <p:pic>
        <p:nvPicPr>
          <p:cNvPr id="5137"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631" y="1695539"/>
            <a:ext cx="2951163" cy="43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138" name="Rectangle 17"/>
          <p:cNvSpPr>
            <a:spLocks/>
          </p:cNvSpPr>
          <p:nvPr/>
        </p:nvSpPr>
        <p:spPr bwMode="auto">
          <a:xfrm>
            <a:off x="5184881" y="1390739"/>
            <a:ext cx="1093788"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40639" bIns="0">
            <a:spAutoFit/>
          </a:bodyPr>
          <a:lstStyle/>
          <a:p>
            <a:pPr marL="39688"/>
            <a:r>
              <a:rPr lang="en-US" sz="1800" i="1">
                <a:solidFill>
                  <a:schemeClr val="tx1"/>
                </a:solidFill>
                <a:latin typeface="Times" charset="0"/>
                <a:ea typeface="ＭＳ Ｐゴシック" charset="0"/>
                <a:sym typeface="Times" charset="0"/>
              </a:rPr>
              <a:t>maximize:</a:t>
            </a:r>
          </a:p>
        </p:txBody>
      </p:sp>
      <p:pic>
        <p:nvPicPr>
          <p:cNvPr id="5139"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931" y="4656138"/>
            <a:ext cx="2874962" cy="170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0" name="Rectangle 15"/>
          <p:cNvSpPr txBox="1">
            <a:spLocks noChangeArrowheads="1"/>
          </p:cNvSpPr>
          <p:nvPr/>
        </p:nvSpPr>
        <p:spPr bwMode="auto">
          <a:xfrm>
            <a:off x="1158125" y="4892675"/>
            <a:ext cx="3931506" cy="18430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50800" tIns="50800" rIns="132080" bIns="50800"/>
          <a:lstStyle>
            <a:lvl1pPr marL="382588" indent="-342900" algn="l" rtl="0" fontAlgn="base">
              <a:spcBef>
                <a:spcPts val="700"/>
              </a:spcBef>
              <a:spcAft>
                <a:spcPct val="0"/>
              </a:spcAft>
              <a:buSzPct val="100000"/>
              <a:buFont typeface="Trebuchet MS" charset="0"/>
              <a:buChar char="•"/>
              <a:defRPr sz="3200">
                <a:solidFill>
                  <a:schemeClr val="tx1"/>
                </a:solidFill>
                <a:latin typeface="+mn-lt"/>
                <a:ea typeface="+mn-ea"/>
                <a:cs typeface="+mn-cs"/>
                <a:sym typeface="Trebuchet MS" charset="0"/>
              </a:defRPr>
            </a:lvl1pPr>
            <a:lvl2pPr marL="731838" indent="-285750" algn="l" rtl="0" fontAlgn="base">
              <a:spcBef>
                <a:spcPts val="600"/>
              </a:spcBef>
              <a:spcAft>
                <a:spcPct val="0"/>
              </a:spcAft>
              <a:buSzPct val="100000"/>
              <a:buFont typeface="Trebuchet MS" charset="0"/>
              <a:buChar char="–"/>
              <a:defRPr sz="2800">
                <a:solidFill>
                  <a:schemeClr val="tx1"/>
                </a:solidFill>
                <a:latin typeface="+mn-lt"/>
                <a:ea typeface="+mn-ea"/>
                <a:cs typeface="+mn-cs"/>
                <a:sym typeface="Trebuchet MS" charset="0"/>
              </a:defRPr>
            </a:lvl2pPr>
            <a:lvl3pPr marL="1131888" indent="-228600" algn="l" rtl="0" fontAlgn="base">
              <a:spcBef>
                <a:spcPts val="600"/>
              </a:spcBef>
              <a:spcAft>
                <a:spcPct val="0"/>
              </a:spcAft>
              <a:buSzPct val="100000"/>
              <a:buFont typeface="Trebuchet MS" charset="0"/>
              <a:buChar char="•"/>
              <a:defRPr sz="2400">
                <a:solidFill>
                  <a:schemeClr val="tx1"/>
                </a:solidFill>
                <a:latin typeface="+mn-lt"/>
                <a:ea typeface="+mn-ea"/>
                <a:cs typeface="+mn-cs"/>
                <a:sym typeface="Trebuchet MS" charset="0"/>
              </a:defRPr>
            </a:lvl3pPr>
            <a:lvl4pPr marL="15890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4pPr>
            <a:lvl5pPr marL="20462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5pPr>
            <a:lvl6pPr marL="25034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6pPr>
            <a:lvl7pPr marL="29606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7pPr>
            <a:lvl8pPr marL="34178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8pPr>
            <a:lvl9pPr marL="38750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9pPr>
          </a:lstStyle>
          <a:p>
            <a:pPr marL="0" indent="0">
              <a:buFont typeface="Trebuchet MS" charset="0"/>
              <a:buNone/>
              <a:defRPr/>
            </a:pPr>
            <a:r>
              <a:rPr lang="en-US" sz="2400" dirty="0">
                <a:latin typeface="Helvetica Neue"/>
                <a:cs typeface="Helvetica Neue"/>
              </a:rPr>
              <a:t>Implementational (HOW)</a:t>
            </a:r>
            <a:br>
              <a:rPr lang="en-US" sz="2400" dirty="0">
                <a:latin typeface="Helvetica Neue"/>
                <a:cs typeface="Helvetica Neue"/>
              </a:rPr>
            </a:br>
            <a:r>
              <a:rPr lang="en-US" sz="1600" dirty="0">
                <a:solidFill>
                  <a:srgbClr val="4B4B4B"/>
                </a:solidFill>
                <a:latin typeface="Helvetica Neue"/>
                <a:cs typeface="Helvetica Neue"/>
              </a:rPr>
              <a:t>How can such a system be built in hardware?</a:t>
            </a:r>
            <a:br>
              <a:rPr lang="en-US" sz="1600" dirty="0">
                <a:solidFill>
                  <a:srgbClr val="4B4B4B"/>
                </a:solidFill>
                <a:latin typeface="Helvetica Neue"/>
                <a:cs typeface="Helvetica Neue"/>
              </a:rPr>
            </a:br>
            <a:r>
              <a:rPr lang="en-US" sz="1600" dirty="0">
                <a:solidFill>
                  <a:srgbClr val="4B4B4B"/>
                </a:solidFill>
                <a:latin typeface="Helvetica Neue"/>
                <a:cs typeface="Helvetica Neue"/>
              </a:rPr>
              <a:t>How can neurons carry out the computations?</a:t>
            </a:r>
          </a:p>
        </p:txBody>
      </p:sp>
      <p:sp>
        <p:nvSpPr>
          <p:cNvPr id="81" name="Rectangle 15"/>
          <p:cNvSpPr txBox="1">
            <a:spLocks noChangeArrowheads="1"/>
          </p:cNvSpPr>
          <p:nvPr/>
        </p:nvSpPr>
        <p:spPr bwMode="auto">
          <a:xfrm>
            <a:off x="1158125" y="2738438"/>
            <a:ext cx="4724400" cy="15716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50800" tIns="50800" rIns="132080" bIns="50800"/>
          <a:lstStyle>
            <a:lvl1pPr marL="382588" indent="-342900" algn="l" rtl="0" fontAlgn="base">
              <a:spcBef>
                <a:spcPts val="700"/>
              </a:spcBef>
              <a:spcAft>
                <a:spcPct val="0"/>
              </a:spcAft>
              <a:buSzPct val="100000"/>
              <a:buFont typeface="Trebuchet MS" charset="0"/>
              <a:buChar char="•"/>
              <a:defRPr sz="3200">
                <a:solidFill>
                  <a:schemeClr val="tx1"/>
                </a:solidFill>
                <a:latin typeface="+mn-lt"/>
                <a:ea typeface="+mn-ea"/>
                <a:cs typeface="+mn-cs"/>
                <a:sym typeface="Trebuchet MS" charset="0"/>
              </a:defRPr>
            </a:lvl1pPr>
            <a:lvl2pPr marL="731838" indent="-285750" algn="l" rtl="0" fontAlgn="base">
              <a:spcBef>
                <a:spcPts val="600"/>
              </a:spcBef>
              <a:spcAft>
                <a:spcPct val="0"/>
              </a:spcAft>
              <a:buSzPct val="100000"/>
              <a:buFont typeface="Trebuchet MS" charset="0"/>
              <a:buChar char="–"/>
              <a:defRPr sz="2800">
                <a:solidFill>
                  <a:schemeClr val="tx1"/>
                </a:solidFill>
                <a:latin typeface="+mn-lt"/>
                <a:ea typeface="+mn-ea"/>
                <a:cs typeface="+mn-cs"/>
                <a:sym typeface="Trebuchet MS" charset="0"/>
              </a:defRPr>
            </a:lvl2pPr>
            <a:lvl3pPr marL="1131888" indent="-228600" algn="l" rtl="0" fontAlgn="base">
              <a:spcBef>
                <a:spcPts val="600"/>
              </a:spcBef>
              <a:spcAft>
                <a:spcPct val="0"/>
              </a:spcAft>
              <a:buSzPct val="100000"/>
              <a:buFont typeface="Trebuchet MS" charset="0"/>
              <a:buChar char="•"/>
              <a:defRPr sz="2400">
                <a:solidFill>
                  <a:schemeClr val="tx1"/>
                </a:solidFill>
                <a:latin typeface="+mn-lt"/>
                <a:ea typeface="+mn-ea"/>
                <a:cs typeface="+mn-cs"/>
                <a:sym typeface="Trebuchet MS" charset="0"/>
              </a:defRPr>
            </a:lvl3pPr>
            <a:lvl4pPr marL="15890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4pPr>
            <a:lvl5pPr marL="20462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5pPr>
            <a:lvl6pPr marL="25034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6pPr>
            <a:lvl7pPr marL="29606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7pPr>
            <a:lvl8pPr marL="34178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8pPr>
            <a:lvl9pPr marL="3875088" indent="-228600" algn="l" rtl="0" fontAlgn="base">
              <a:spcBef>
                <a:spcPts val="500"/>
              </a:spcBef>
              <a:spcAft>
                <a:spcPct val="0"/>
              </a:spcAft>
              <a:buSzPct val="100000"/>
              <a:buFont typeface="Trebuchet MS" charset="0"/>
              <a:buChar char="»"/>
              <a:defRPr sz="2000">
                <a:solidFill>
                  <a:schemeClr val="tx1"/>
                </a:solidFill>
                <a:latin typeface="+mn-lt"/>
                <a:ea typeface="+mn-ea"/>
                <a:cs typeface="+mn-cs"/>
                <a:sym typeface="Trebuchet MS" charset="0"/>
              </a:defRPr>
            </a:lvl9pPr>
          </a:lstStyle>
          <a:p>
            <a:pPr marL="0" indent="0">
              <a:buFont typeface="Trebuchet MS" charset="0"/>
              <a:buNone/>
              <a:defRPr/>
            </a:pPr>
            <a:r>
              <a:rPr lang="en-US" sz="2400" dirty="0">
                <a:latin typeface="Helvetica Neue"/>
                <a:cs typeface="Helvetica Neue"/>
              </a:rPr>
              <a:t>Algorithmic (HOW)</a:t>
            </a:r>
            <a:br>
              <a:rPr lang="en-US" sz="2400" dirty="0">
                <a:latin typeface="Helvetica Neue"/>
                <a:cs typeface="Helvetica Neue"/>
              </a:rPr>
            </a:br>
            <a:r>
              <a:rPr lang="en-US" sz="1600" dirty="0">
                <a:solidFill>
                  <a:srgbClr val="4B4B4B"/>
                </a:solidFill>
                <a:latin typeface="Helvetica Neue"/>
                <a:cs typeface="Helvetica Neue"/>
              </a:rPr>
              <a:t>What representations can implement</a:t>
            </a:r>
            <a:br>
              <a:rPr lang="en-US" sz="1600" dirty="0">
                <a:solidFill>
                  <a:srgbClr val="4B4B4B"/>
                </a:solidFill>
                <a:latin typeface="Helvetica Neue"/>
                <a:cs typeface="Helvetica Neue"/>
              </a:rPr>
            </a:br>
            <a:r>
              <a:rPr lang="en-US" sz="1600" dirty="0">
                <a:solidFill>
                  <a:srgbClr val="4B4B4B"/>
                </a:solidFill>
                <a:latin typeface="Helvetica Neue"/>
                <a:cs typeface="Helvetica Neue"/>
              </a:rPr>
              <a:t>such computations?</a:t>
            </a:r>
            <a:br>
              <a:rPr lang="en-US" sz="1600" dirty="0">
                <a:solidFill>
                  <a:srgbClr val="4B4B4B"/>
                </a:solidFill>
                <a:latin typeface="Helvetica Neue"/>
                <a:cs typeface="Helvetica Neue"/>
              </a:rPr>
            </a:br>
            <a:r>
              <a:rPr lang="en-US" sz="1600" dirty="0">
                <a:solidFill>
                  <a:srgbClr val="4B4B4B"/>
                </a:solidFill>
                <a:latin typeface="Helvetica Neue"/>
                <a:cs typeface="Helvetica Neue"/>
              </a:rPr>
              <a:t>How does the choice of representations</a:t>
            </a:r>
            <a:br>
              <a:rPr lang="en-US" sz="1600" dirty="0">
                <a:solidFill>
                  <a:srgbClr val="4B4B4B"/>
                </a:solidFill>
                <a:latin typeface="Helvetica Neue"/>
                <a:cs typeface="Helvetica Neue"/>
              </a:rPr>
            </a:br>
            <a:r>
              <a:rPr lang="en-US" sz="1600" dirty="0">
                <a:solidFill>
                  <a:srgbClr val="4B4B4B"/>
                </a:solidFill>
                <a:latin typeface="Helvetica Neue"/>
                <a:cs typeface="Helvetica Neue"/>
              </a:rPr>
              <a:t>determine the algorithm?</a:t>
            </a:r>
          </a:p>
        </p:txBody>
      </p:sp>
      <p:sp>
        <p:nvSpPr>
          <p:cNvPr id="2" name="TextBox 1"/>
          <p:cNvSpPr txBox="1"/>
          <p:nvPr/>
        </p:nvSpPr>
        <p:spPr>
          <a:xfrm>
            <a:off x="333986" y="6427986"/>
            <a:ext cx="8763938" cy="307777"/>
          </a:xfrm>
          <a:prstGeom prst="rect">
            <a:avLst/>
          </a:prstGeom>
          <a:solidFill>
            <a:srgbClr val="FFFFFF"/>
          </a:solidFill>
        </p:spPr>
        <p:txBody>
          <a:bodyPr wrap="none" rtlCol="0">
            <a:spAutoFit/>
          </a:bodyPr>
          <a:lstStyle/>
          <a:p>
            <a:r>
              <a:rPr lang="en-US" sz="1400" dirty="0">
                <a:latin typeface="Helvetica Neue"/>
                <a:cs typeface="Helvetica Neue"/>
              </a:rPr>
              <a:t>Modified from slide by C. </a:t>
            </a:r>
            <a:r>
              <a:rPr lang="en-US" sz="1400" dirty="0" err="1">
                <a:latin typeface="Helvetica Neue"/>
                <a:cs typeface="Helvetica Neue"/>
              </a:rPr>
              <a:t>Rothkopf</a:t>
            </a:r>
            <a:r>
              <a:rPr lang="en-US" sz="1400" dirty="0">
                <a:latin typeface="Helvetica Neue"/>
                <a:cs typeface="Helvetica Neue"/>
              </a:rPr>
              <a:t>: </a:t>
            </a:r>
            <a:r>
              <a:rPr lang="is-IS" sz="1100" dirty="0">
                <a:latin typeface="Courier"/>
                <a:cs typeface="Courier"/>
              </a:rPr>
              <a:t>http://fias.uni-frankfurt.de/~rothkopf/docs/david_marr_3_levels.jpg</a:t>
            </a:r>
            <a:endParaRPr lang="en-US" sz="1200" dirty="0">
              <a:latin typeface="Courier"/>
              <a:cs typeface="Courier"/>
            </a:endParaRPr>
          </a:p>
        </p:txBody>
      </p:sp>
      <p:sp>
        <p:nvSpPr>
          <p:cNvPr id="3" name="Up-Down Arrow 2"/>
          <p:cNvSpPr/>
          <p:nvPr/>
        </p:nvSpPr>
        <p:spPr>
          <a:xfrm>
            <a:off x="1267197" y="2307973"/>
            <a:ext cx="220006" cy="420695"/>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Up-Down Arrow 76"/>
          <p:cNvSpPr/>
          <p:nvPr/>
        </p:nvSpPr>
        <p:spPr>
          <a:xfrm>
            <a:off x="1267197" y="4238625"/>
            <a:ext cx="220006" cy="718291"/>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n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763" y="2609981"/>
            <a:ext cx="2893130" cy="1820342"/>
          </a:xfrm>
          <a:prstGeom prst="rect">
            <a:avLst/>
          </a:prstGeom>
        </p:spPr>
      </p:pic>
    </p:spTree>
    <p:extLst>
      <p:ext uri="{BB962C8B-B14F-4D97-AF65-F5344CB8AC3E}">
        <p14:creationId xmlns:p14="http://schemas.microsoft.com/office/powerpoint/2010/main" val="55723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80" grpId="0"/>
      <p:bldP spid="81" grpId="0"/>
      <p:bldP spid="3" grpId="0" animBg="1"/>
      <p:bldP spid="7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1994</TotalTime>
  <Words>568</Words>
  <Application>Microsoft Office PowerPoint</Application>
  <PresentationFormat>On-screen Show (4:3)</PresentationFormat>
  <Paragraphs>91</Paragraphs>
  <Slides>18</Slides>
  <Notes>8</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Calibri</vt:lpstr>
      <vt:lpstr>Courier</vt:lpstr>
      <vt:lpstr>Helvetica Neue</vt:lpstr>
      <vt:lpstr>Times</vt:lpstr>
      <vt:lpstr>Trebuchet MS</vt:lpstr>
      <vt:lpstr>Office Theme</vt:lpstr>
      <vt:lpstr>PowerPoint Presentation</vt:lpstr>
      <vt:lpstr>PowerPoint Presentation</vt:lpstr>
      <vt:lpstr>PowerPoint Presentation</vt:lpstr>
      <vt:lpstr>PowerPoint Presentation</vt:lpstr>
      <vt:lpstr>Two goals</vt:lpstr>
      <vt:lpstr>PowerPoint Presentation</vt:lpstr>
      <vt:lpstr>PowerPoint Presentation</vt:lpstr>
      <vt:lpstr>Marr’s 3 Levels of Analysis</vt:lpstr>
      <vt:lpstr>Three Levels of Description</vt:lpstr>
      <vt:lpstr>Marr’s three levels</vt:lpstr>
      <vt:lpstr>Understanding a cash register</vt:lpstr>
      <vt:lpstr>Computation level</vt:lpstr>
      <vt:lpstr>Algorithmic level</vt:lpstr>
      <vt:lpstr>Implementation level</vt:lpstr>
      <vt:lpstr>Check Your Understanding</vt:lpstr>
      <vt:lpstr>A Loose Hierarchy</vt:lpstr>
      <vt:lpstr>How Universal Are Marr’s Levels?</vt:lpstr>
      <vt:lpstr>An Approach to Computational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Models of Cognition</dc:title>
  <dc:creator>David Bourgin</dc:creator>
  <cp:lastModifiedBy>rach0012@e.ntu.edu.sg</cp:lastModifiedBy>
  <cp:revision>118</cp:revision>
  <dcterms:created xsi:type="dcterms:W3CDTF">2015-02-09T20:38:22Z</dcterms:created>
  <dcterms:modified xsi:type="dcterms:W3CDTF">2018-02-12T22:09:28Z</dcterms:modified>
</cp:coreProperties>
</file>