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9" r:id="rId7"/>
    <p:sldId id="266" r:id="rId8"/>
    <p:sldId id="267" r:id="rId9"/>
    <p:sldId id="263" r:id="rId10"/>
    <p:sldId id="265" r:id="rId11"/>
    <p:sldId id="268" r:id="rId12"/>
    <p:sldId id="271" r:id="rId13"/>
    <p:sldId id="273" r:id="rId14"/>
    <p:sldId id="272" r:id="rId15"/>
    <p:sldId id="276" r:id="rId16"/>
    <p:sldId id="274" r:id="rId17"/>
    <p:sldId id="275" r:id="rId18"/>
    <p:sldId id="262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37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18530-CD8F-8A43-B1E8-0B4CD35C128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D848D-3974-1842-84D8-AC3591F4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en-US" baseline="0" dirty="0" smtClean="0"/>
              <a:t> system in object oriented programming languages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 and Q. P =  x is a bird. Q – x has wings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D848D-3974-1842-84D8-AC3591F454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ＭＳ Ｐゴシック" charset="0"/>
                <a:cs typeface="ＭＳ Ｐゴシック" charset="0"/>
              </a:rPr>
              <a:t>Links represent associations between words or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D848D-3974-1842-84D8-AC3591F454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Arial" charset="0"/>
                <a:ea typeface="ＭＳ Ｐゴシック" charset="0"/>
                <a:cs typeface="ＭＳ Ｐゴシック" charset="0"/>
              </a:rPr>
              <a:t>Links represent associations between words or concepts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D848D-3974-1842-84D8-AC3591F454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“Real” semantic networks could have</a:t>
            </a:r>
            <a:r>
              <a:rPr lang="en-US" baseline="0" dirty="0" smtClean="0"/>
              <a:t> many different structures. They could represent a strict inheritance hierarchy like we talked about (a), they could have arbitrary structure (b), or they could be best characterized as a scale-free, small-world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D848D-3974-1842-84D8-AC3591F454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F37D88-C62D-664D-B27A-A32DBC19821B}" type="slidenum">
              <a:rPr lang="en-US" sz="1200" i="0"/>
              <a:pPr/>
              <a:t>25</a:t>
            </a:fld>
            <a:endParaRPr lang="en-US" sz="1200" i="0"/>
          </a:p>
        </p:txBody>
      </p:sp>
      <p:sp>
        <p:nvSpPr>
          <p:cNvPr id="1262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8199-4E87-1E4E-BBD1-CDBF2A2805B1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CA07-2649-E74A-9BCB-CCF4609B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48" y="157040"/>
            <a:ext cx="8606692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 Neue"/>
                <a:cs typeface="Helvetica Neue"/>
              </a:rPr>
              <a:t>Computational Models of Cognition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863" y="4970296"/>
            <a:ext cx="6930044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"/>
                <a:cs typeface="Helvetica Neue"/>
              </a:rPr>
              <a:t>Week </a:t>
            </a:r>
            <a:r>
              <a:rPr lang="en-US" sz="2400" dirty="0" smtClean="0">
                <a:solidFill>
                  <a:schemeClr val="tx1"/>
                </a:solidFill>
                <a:latin typeface="Helvetica Neue"/>
                <a:cs typeface="Helvetica Neue"/>
              </a:rPr>
              <a:t>7: </a:t>
            </a:r>
            <a:r>
              <a:rPr lang="en-US" sz="2400" dirty="0" smtClean="0">
                <a:solidFill>
                  <a:schemeClr val="tx1"/>
                </a:solidFill>
                <a:latin typeface="Helvetica Neue"/>
                <a:cs typeface="Helvetica Neue"/>
              </a:rPr>
              <a:t>Linear Algebra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Helvetica Neue"/>
                <a:cs typeface="Helvetica Neue"/>
              </a:rPr>
              <a:t>UC Berkeley, Spring 2015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"/>
                <a:cs typeface="Helvetica Neue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Helvetica Neue"/>
                <a:cs typeface="Helvetica Neue"/>
              </a:rPr>
              <a:t>/11/15</a:t>
            </a: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 descr="sheep.pn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76" y="1606156"/>
            <a:ext cx="6723238" cy="27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67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Helvetica Neue"/>
                <a:cs typeface="Helvetica Neue"/>
              </a:rPr>
              <a:t>Addition</a:t>
            </a:r>
            <a:r>
              <a:rPr lang="en-US" sz="2400" dirty="0" smtClean="0">
                <a:latin typeface="Helvetica Neue"/>
                <a:cs typeface="Helvetica Neue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"/>
                <a:cs typeface="Helvetica Neue"/>
              </a:rPr>
              <a:t>Two vectors or matrices </a:t>
            </a:r>
            <a:r>
              <a:rPr lang="en-US" sz="2400" dirty="0">
                <a:latin typeface="Helvetica Neue"/>
                <a:cs typeface="Helvetica Neue"/>
              </a:rPr>
              <a:t>must have the </a:t>
            </a:r>
            <a:r>
              <a:rPr lang="en-US" sz="2400" u="sng" dirty="0" smtClean="0">
                <a:latin typeface="Helvetica Neue"/>
                <a:cs typeface="Helvetica Neue"/>
              </a:rPr>
              <a:t>same dimensions</a:t>
            </a:r>
            <a:r>
              <a:rPr lang="en-US" sz="2400" dirty="0" smtClean="0">
                <a:latin typeface="Helvetica Neue"/>
                <a:cs typeface="Helvetica Neue"/>
              </a:rPr>
              <a:t> to </a:t>
            </a:r>
            <a:r>
              <a:rPr lang="en-US" sz="2400" dirty="0">
                <a:latin typeface="Helvetica Neue"/>
                <a:cs typeface="Helvetica Neue"/>
              </a:rPr>
              <a:t>be </a:t>
            </a:r>
            <a:r>
              <a:rPr lang="en-US" sz="2400" dirty="0" smtClean="0">
                <a:latin typeface="Helvetica Neue"/>
                <a:cs typeface="Helvetica Neue"/>
              </a:rPr>
              <a:t>added; otherwise the operation is undefined.</a:t>
            </a:r>
          </a:p>
          <a:p>
            <a:pPr marL="0" indent="0">
              <a:buNone/>
            </a:pPr>
            <a:endParaRPr lang="en-US" sz="2400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 smtClean="0">
                <a:latin typeface="Helvetica Neue"/>
                <a:cs typeface="Helvetica Neue"/>
              </a:rPr>
              <a:t>Multiplication</a:t>
            </a:r>
            <a:r>
              <a:rPr lang="en-US" sz="2400" dirty="0" smtClean="0">
                <a:latin typeface="Helvetica Neue"/>
                <a:cs typeface="Helvetica Neue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"/>
                <a:cs typeface="Helvetica Neue"/>
              </a:rPr>
              <a:t>The multiplication operation (technically the </a:t>
            </a:r>
            <a:r>
              <a:rPr lang="en-US" sz="2400" i="1" dirty="0" smtClean="0">
                <a:latin typeface="Helvetica Neue"/>
                <a:cs typeface="Helvetica Neue"/>
              </a:rPr>
              <a:t>dot product</a:t>
            </a:r>
            <a:r>
              <a:rPr lang="en-US" sz="2400" dirty="0" smtClean="0">
                <a:latin typeface="Helvetica Neue"/>
                <a:cs typeface="Helvetica Neue"/>
              </a:rPr>
              <a:t>) requires that the </a:t>
            </a:r>
            <a:r>
              <a:rPr lang="en-US" sz="2400" u="sng" dirty="0" smtClean="0">
                <a:latin typeface="Helvetica Neue"/>
                <a:cs typeface="Helvetica Neue"/>
              </a:rPr>
              <a:t>inner dimensions</a:t>
            </a:r>
            <a:r>
              <a:rPr lang="en-US" sz="2400" dirty="0" smtClean="0">
                <a:latin typeface="Helvetica Neue"/>
                <a:cs typeface="Helvetica Neue"/>
              </a:rPr>
              <a:t> of the two matrices/vectors match.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6" y="1835749"/>
            <a:ext cx="2418931" cy="1147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05" y="1859705"/>
            <a:ext cx="2855304" cy="112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04" y="4872118"/>
            <a:ext cx="3690995" cy="1170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52" y="4872118"/>
            <a:ext cx="3483827" cy="1227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0464" y="6218481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2 x 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5295" y="6225522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n</a:t>
            </a:r>
            <a:r>
              <a:rPr lang="en-US" dirty="0" smtClean="0">
                <a:latin typeface="Helvetica Neue"/>
                <a:cs typeface="Helvetica Neue"/>
              </a:rPr>
              <a:t> x 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9395" y="6218481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2 x 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8945" y="6225522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n</a:t>
            </a:r>
            <a:r>
              <a:rPr lang="en-US" dirty="0" smtClean="0">
                <a:latin typeface="Helvetica Neue"/>
                <a:cs typeface="Helvetica Neue"/>
              </a:rPr>
              <a:t> x 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3733" y="6232563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n</a:t>
            </a:r>
            <a:r>
              <a:rPr lang="en-US" dirty="0" smtClean="0">
                <a:latin typeface="Helvetica Neue"/>
                <a:cs typeface="Helvetica Neue"/>
              </a:rPr>
              <a:t> x 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36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Geometric Interpretation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    Vector Addition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6" name="Picture 5" descr="vec_a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6" y="2492526"/>
            <a:ext cx="3585533" cy="1915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0334" y="1583751"/>
            <a:ext cx="39008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/>
                <a:cs typeface="Helvetica Neue"/>
              </a:rPr>
              <a:t>Scalar Multiplication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4" name="Picture 3" descr="1.3.5-scalar-multiplic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2783" r="6148" b="2579"/>
          <a:stretch/>
        </p:blipFill>
        <p:spPr>
          <a:xfrm>
            <a:off x="5184523" y="2306200"/>
            <a:ext cx="2985603" cy="23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Spans and Basis Sets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22510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Intuition: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6" name="Picture 5" descr="distribu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4" y="2237898"/>
            <a:ext cx="3786082" cy="3114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2182" y="2237898"/>
            <a:ext cx="41941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Given a collection of vectors in </a:t>
            </a:r>
            <a:r>
              <a:rPr lang="en-US" dirty="0" err="1" smtClean="0">
                <a:latin typeface="Helvetica Neue"/>
                <a:cs typeface="Helvetica Neue"/>
              </a:rPr>
              <a:t>R</a:t>
            </a:r>
            <a:r>
              <a:rPr lang="en-US" baseline="30000" dirty="0" err="1" smtClean="0">
                <a:latin typeface="Helvetica Neue"/>
                <a:cs typeface="Helvetica Neue"/>
              </a:rPr>
              <a:t>n</a:t>
            </a:r>
            <a:r>
              <a:rPr lang="en-US" dirty="0" smtClean="0">
                <a:latin typeface="Helvetica Neue"/>
                <a:cs typeface="Helvetica Neue"/>
              </a:rPr>
              <a:t>, the </a:t>
            </a:r>
            <a:r>
              <a:rPr lang="en-US" b="1" dirty="0" smtClean="0">
                <a:latin typeface="Helvetica Neue"/>
                <a:cs typeface="Helvetica Neue"/>
              </a:rPr>
              <a:t>span </a:t>
            </a:r>
            <a:r>
              <a:rPr lang="en-US" dirty="0" smtClean="0">
                <a:latin typeface="Helvetica Neue"/>
                <a:cs typeface="Helvetica Neue"/>
              </a:rPr>
              <a:t>of the set is the collection of all points which can be reached using only linear combinations of the vectors.</a:t>
            </a:r>
          </a:p>
          <a:p>
            <a:endParaRPr lang="en-US" dirty="0" smtClean="0">
              <a:latin typeface="Helvetica Neue"/>
              <a:cs typeface="Helvetica Neue"/>
            </a:endParaRP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The </a:t>
            </a:r>
            <a:r>
              <a:rPr lang="en-US" b="1" dirty="0" smtClean="0">
                <a:latin typeface="Helvetica Neue"/>
                <a:cs typeface="Helvetica Neue"/>
              </a:rPr>
              <a:t>basis set</a:t>
            </a:r>
            <a:r>
              <a:rPr lang="en-US" dirty="0" smtClean="0">
                <a:latin typeface="Helvetica Neue"/>
                <a:cs typeface="Helvetica Neue"/>
              </a:rPr>
              <a:t> is the smallest collection of vectors in the vector space that are sufficient to produce all other points in the </a:t>
            </a:r>
            <a:r>
              <a:rPr lang="en-US" b="1" dirty="0" smtClean="0">
                <a:latin typeface="Helvetica Neue"/>
                <a:cs typeface="Helvetica Neue"/>
              </a:rPr>
              <a:t>spanning set</a:t>
            </a:r>
            <a:r>
              <a:rPr lang="en-US" dirty="0" smtClean="0">
                <a:latin typeface="Helvetica Neue"/>
                <a:cs typeface="Helvetica Neue"/>
              </a:rPr>
              <a:t>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489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8" y="1417638"/>
            <a:ext cx="18034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" y="2166344"/>
            <a:ext cx="1803400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8" y="2924526"/>
            <a:ext cx="18034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94" y="1423564"/>
            <a:ext cx="1803400" cy="55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94" y="2166344"/>
            <a:ext cx="1803400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594" y="2870200"/>
            <a:ext cx="1803400" cy="55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38" y="3791024"/>
            <a:ext cx="1790700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074" y="3775424"/>
            <a:ext cx="1790700" cy="495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460" y="1423564"/>
            <a:ext cx="2159000" cy="55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0460" y="2152552"/>
            <a:ext cx="1803400" cy="55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0460" y="2870200"/>
            <a:ext cx="1803400" cy="55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0" y="3775424"/>
            <a:ext cx="1790700" cy="495300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13" idx="2"/>
            <a:endCxn id="18" idx="2"/>
          </p:cNvCxnSpPr>
          <p:nvPr/>
        </p:nvCxnSpPr>
        <p:spPr>
          <a:xfrm rot="5400000" flipH="1" flipV="1">
            <a:off x="4306399" y="1806913"/>
            <a:ext cx="15600" cy="4943222"/>
          </a:xfrm>
          <a:prstGeom prst="curvedConnector3">
            <a:avLst>
              <a:gd name="adj1" fmla="val -5414250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03059" y="5174600"/>
            <a:ext cx="35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?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6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Change of Basis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6" name="Picture 5" descr="130px-3d_two_bases_same_vector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98" y="1949540"/>
            <a:ext cx="1651000" cy="290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2471" y="1810161"/>
            <a:ext cx="56443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For any spanning set, there exist an infinite number of basis sets.</a:t>
            </a:r>
          </a:p>
          <a:p>
            <a:endParaRPr lang="en-US" sz="2000" dirty="0">
              <a:latin typeface="Helvetica Neue"/>
              <a:cs typeface="Helvetica Neue"/>
            </a:endParaRPr>
          </a:p>
          <a:p>
            <a:r>
              <a:rPr lang="en-US" sz="2000" dirty="0" smtClean="0">
                <a:latin typeface="Helvetica Neue"/>
                <a:cs typeface="Helvetica Neue"/>
              </a:rPr>
              <a:t>While formally equivalent, some basis sets are more useful for particular problems. </a:t>
            </a:r>
          </a:p>
          <a:p>
            <a:endParaRPr lang="en-US" sz="2000" dirty="0">
              <a:latin typeface="Helvetica Neue"/>
              <a:cs typeface="Helvetica Neue"/>
            </a:endParaRPr>
          </a:p>
          <a:p>
            <a:r>
              <a:rPr lang="en-US" sz="2000" dirty="0" smtClean="0">
                <a:latin typeface="Helvetica Neue"/>
                <a:cs typeface="Helvetica Neue"/>
              </a:rPr>
              <a:t>A common technique in linear algebra is the </a:t>
            </a:r>
            <a:r>
              <a:rPr lang="en-US" sz="2000" b="1" dirty="0" smtClean="0">
                <a:latin typeface="Helvetica Neue"/>
                <a:cs typeface="Helvetica Neue"/>
              </a:rPr>
              <a:t>change of basis</a:t>
            </a:r>
            <a:r>
              <a:rPr lang="en-US" sz="2000" dirty="0" smtClean="0">
                <a:latin typeface="Helvetica Neue"/>
                <a:cs typeface="Helvetica Neue"/>
              </a:rPr>
              <a:t> operation, which translates the representation of a set of points in one basis to a representation in another basis.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907" y="2719974"/>
            <a:ext cx="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907" y="4218148"/>
            <a:ext cx="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Eigenvalues and Eigenvectors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For a square matrix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,    is an </a:t>
            </a:r>
            <a:r>
              <a:rPr lang="en-US" i="1" dirty="0" smtClean="0">
                <a:latin typeface="Helvetica Neue"/>
                <a:cs typeface="Helvetica Neue"/>
              </a:rPr>
              <a:t>eigenvalue</a:t>
            </a:r>
            <a:r>
              <a:rPr lang="en-US" dirty="0" smtClean="0">
                <a:latin typeface="Helvetica Neue"/>
                <a:cs typeface="Helvetica Neue"/>
              </a:rPr>
              <a:t> and </a:t>
            </a:r>
            <a:r>
              <a:rPr lang="en-US" b="1" dirty="0" smtClean="0">
                <a:latin typeface="Helvetica Neue"/>
                <a:cs typeface="Helvetica Neue"/>
              </a:rPr>
              <a:t>x</a:t>
            </a:r>
            <a:r>
              <a:rPr lang="en-US" dirty="0" smtClean="0">
                <a:latin typeface="Helvetica Neue"/>
                <a:cs typeface="Helvetica Neue"/>
              </a:rPr>
              <a:t> is an </a:t>
            </a:r>
            <a:r>
              <a:rPr lang="en-US" i="1" dirty="0" smtClean="0">
                <a:latin typeface="Helvetica Neue"/>
                <a:cs typeface="Helvetica Neue"/>
              </a:rPr>
              <a:t>eigenvector</a:t>
            </a:r>
            <a:r>
              <a:rPr lang="en-US" dirty="0" smtClean="0">
                <a:latin typeface="Helvetica Neue"/>
                <a:cs typeface="Helvetica Neue"/>
              </a:rPr>
              <a:t> IFF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58" y="1766489"/>
            <a:ext cx="2413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88" y="3004299"/>
            <a:ext cx="2335856" cy="424701"/>
          </a:xfrm>
          <a:prstGeom prst="rect">
            <a:avLst/>
          </a:prstGeom>
        </p:spPr>
      </p:pic>
      <p:pic>
        <p:nvPicPr>
          <p:cNvPr id="6" name="Picture 5" descr="250px-Eigenvalue_equat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921775"/>
            <a:ext cx="3175000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34" y="3980459"/>
            <a:ext cx="4606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In English: 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An </a:t>
            </a:r>
            <a:r>
              <a:rPr lang="en-US" i="1" dirty="0" smtClean="0">
                <a:latin typeface="Helvetica Neue"/>
                <a:cs typeface="Helvetica Neue"/>
              </a:rPr>
              <a:t>eigenvector</a:t>
            </a:r>
            <a:r>
              <a:rPr lang="en-US" dirty="0" smtClean="0">
                <a:latin typeface="Helvetica Neue"/>
                <a:cs typeface="Helvetica Neue"/>
              </a:rPr>
              <a:t> is a vector </a:t>
            </a:r>
            <a:r>
              <a:rPr lang="en-US" b="1" dirty="0" smtClean="0">
                <a:latin typeface="Helvetica Neue"/>
                <a:cs typeface="Helvetica Neue"/>
              </a:rPr>
              <a:t>x</a:t>
            </a:r>
            <a:r>
              <a:rPr lang="en-US" dirty="0" smtClean="0">
                <a:latin typeface="Helvetica Neue"/>
                <a:cs typeface="Helvetica Neue"/>
              </a:rPr>
              <a:t> which, when multiplied by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, is mapped to a scalar multiple of itself. 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The particular scalar value is the vector’s </a:t>
            </a:r>
            <a:r>
              <a:rPr lang="en-US" i="1" dirty="0" smtClean="0">
                <a:latin typeface="Helvetica Neue"/>
                <a:cs typeface="Helvetica Neue"/>
              </a:rPr>
              <a:t>eigenvalue</a:t>
            </a:r>
            <a:r>
              <a:rPr lang="en-US" dirty="0" smtClean="0">
                <a:latin typeface="Helvetica Neue"/>
                <a:cs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56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Eigen Decomposition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We can represent any square matrix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 as a matrix product: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1900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Where      is an </a:t>
            </a:r>
            <a:r>
              <a:rPr lang="en-US" i="1" dirty="0" smtClean="0">
                <a:latin typeface="Helvetica Neue"/>
                <a:cs typeface="Helvetica Neue"/>
              </a:rPr>
              <a:t>n x n </a:t>
            </a:r>
            <a:r>
              <a:rPr lang="en-US" dirty="0" smtClean="0">
                <a:latin typeface="Helvetica Neue"/>
                <a:cs typeface="Helvetica Neue"/>
              </a:rPr>
              <a:t>diagonal matrix whose elements are the </a:t>
            </a:r>
            <a:r>
              <a:rPr lang="en-US" i="1" u="sng" dirty="0" smtClean="0">
                <a:latin typeface="Helvetica Neue"/>
                <a:cs typeface="Helvetica Neue"/>
              </a:rPr>
              <a:t>eigenvalues</a:t>
            </a:r>
            <a:r>
              <a:rPr lang="en-US" i="1" dirty="0" smtClean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of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, and </a:t>
            </a:r>
            <a:r>
              <a:rPr lang="en-US" b="1" dirty="0" smtClean="0">
                <a:latin typeface="Helvetica Neue"/>
                <a:cs typeface="Helvetica Neue"/>
              </a:rPr>
              <a:t>U</a:t>
            </a:r>
            <a:r>
              <a:rPr lang="en-US" dirty="0" smtClean="0">
                <a:latin typeface="Helvetica Neue"/>
                <a:cs typeface="Helvetica Neue"/>
              </a:rPr>
              <a:t> is an </a:t>
            </a:r>
            <a:r>
              <a:rPr lang="en-US" i="1" dirty="0" smtClean="0">
                <a:latin typeface="Helvetica Neue"/>
                <a:cs typeface="Helvetica Neue"/>
              </a:rPr>
              <a:t>n x n </a:t>
            </a:r>
            <a:r>
              <a:rPr lang="en-US" dirty="0" smtClean="0">
                <a:latin typeface="Helvetica Neue"/>
                <a:cs typeface="Helvetica Neue"/>
              </a:rPr>
              <a:t>matrix whose columns are the </a:t>
            </a:r>
            <a:r>
              <a:rPr lang="en-US" i="1" u="sng" dirty="0" smtClean="0">
                <a:latin typeface="Helvetica Neue"/>
                <a:cs typeface="Helvetica Neue"/>
              </a:rPr>
              <a:t>eigenvectors</a:t>
            </a:r>
            <a:r>
              <a:rPr lang="en-US" dirty="0" smtClean="0">
                <a:latin typeface="Helvetica Neue"/>
                <a:cs typeface="Helvetica Neue"/>
              </a:rPr>
              <a:t> of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.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The process of decomposing </a:t>
            </a:r>
            <a:r>
              <a:rPr lang="en-US" b="1" dirty="0" smtClean="0">
                <a:latin typeface="Helvetica Neue"/>
                <a:cs typeface="Helvetica Neue"/>
              </a:rPr>
              <a:t>A</a:t>
            </a:r>
            <a:r>
              <a:rPr lang="en-US" dirty="0" smtClean="0">
                <a:latin typeface="Helvetica Neue"/>
                <a:cs typeface="Helvetica Neue"/>
              </a:rPr>
              <a:t> into this product is sometimes called </a:t>
            </a:r>
            <a:r>
              <a:rPr lang="en-US" u="sng" dirty="0" err="1" smtClean="0">
                <a:latin typeface="Helvetica Neue"/>
                <a:cs typeface="Helvetica Neue"/>
              </a:rPr>
              <a:t>diagonalization</a:t>
            </a:r>
            <a:r>
              <a:rPr lang="en-US" dirty="0" smtClean="0">
                <a:latin typeface="Helvetica Neue"/>
                <a:cs typeface="Helvetica Neue"/>
              </a:rPr>
              <a:t>.</a:t>
            </a:r>
            <a:endParaRPr lang="en-US" u="sng" dirty="0"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31" y="2528636"/>
            <a:ext cx="25527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65" y="3193476"/>
            <a:ext cx="30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Eigen Decomposition and Change of Basis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Helvetica Neue"/>
                <a:cs typeface="Helvetica Neue"/>
              </a:rPr>
              <a:t>Often, it is helpful to represent a collection of points in terms of their eigenvectors. This corresponds to a change of basis operation</a:t>
            </a:r>
          </a:p>
          <a:p>
            <a:pPr lvl="1"/>
            <a:r>
              <a:rPr lang="en-US" sz="2000" dirty="0" smtClean="0">
                <a:latin typeface="Helvetica Neue"/>
                <a:cs typeface="Helvetica Neue"/>
              </a:rPr>
              <a:t>These are the columns of the matrix </a:t>
            </a:r>
            <a:r>
              <a:rPr lang="en-US" sz="2000" b="1" dirty="0" smtClean="0">
                <a:latin typeface="Helvetica Neue"/>
                <a:cs typeface="Helvetica Neue"/>
              </a:rPr>
              <a:t>U</a:t>
            </a:r>
          </a:p>
          <a:p>
            <a:pPr lvl="1"/>
            <a:r>
              <a:rPr lang="en-US" sz="2000" dirty="0" smtClean="0">
                <a:latin typeface="Helvetica Neue"/>
                <a:cs typeface="Helvetica Neue"/>
              </a:rPr>
              <a:t>This idea underlies dimensionality reduction techniques like PCA and SVD (stay tuned!)</a:t>
            </a:r>
            <a:endParaRPr lang="en-US" sz="2000" dirty="0">
              <a:latin typeface="Helvetica Neue"/>
              <a:cs typeface="Helvetica Neue"/>
            </a:endParaRPr>
          </a:p>
        </p:txBody>
      </p:sp>
      <p:pic>
        <p:nvPicPr>
          <p:cNvPr id="4" name="Picture 3" descr="p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35" y="4105523"/>
            <a:ext cx="6483023" cy="22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Linear Functions as Matrices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/>
                <a:cs typeface="Helvetica Neue"/>
              </a:rPr>
              <a:t>A matrix </a:t>
            </a:r>
            <a:r>
              <a:rPr lang="en-US" sz="2400" dirty="0" smtClean="0">
                <a:latin typeface="Helvetica Neue"/>
                <a:cs typeface="Helvetica Neue"/>
              </a:rPr>
              <a:t>can be used </a:t>
            </a:r>
            <a:r>
              <a:rPr lang="en-US" sz="2400" dirty="0">
                <a:latin typeface="Helvetica Neue"/>
                <a:cs typeface="Helvetica Neue"/>
              </a:rPr>
              <a:t>to map a vector </a:t>
            </a:r>
            <a:r>
              <a:rPr lang="en-US" sz="2400" b="1" dirty="0">
                <a:latin typeface="Helvetica Neue"/>
                <a:cs typeface="Helvetica Neue"/>
              </a:rPr>
              <a:t>x</a:t>
            </a:r>
            <a:r>
              <a:rPr lang="en-US" sz="2400" dirty="0">
                <a:latin typeface="Helvetica Neue"/>
                <a:cs typeface="Helvetica Neue"/>
              </a:rPr>
              <a:t> into a new vector </a:t>
            </a:r>
            <a:r>
              <a:rPr lang="en-US" sz="2400" b="1" dirty="0">
                <a:latin typeface="Helvetica Neue"/>
                <a:cs typeface="Helvetica Neue"/>
              </a:rPr>
              <a:t>y</a:t>
            </a:r>
            <a:r>
              <a:rPr lang="en-US" sz="2400" dirty="0">
                <a:latin typeface="Helvetica Neue"/>
                <a:cs typeface="Helvetica Neue"/>
              </a:rPr>
              <a:t> via the relation </a:t>
            </a:r>
            <a:r>
              <a:rPr lang="en-US" sz="2400" b="1" dirty="0">
                <a:latin typeface="Helvetica Neue"/>
                <a:cs typeface="Helvetica Neue"/>
              </a:rPr>
              <a:t>y = </a:t>
            </a:r>
            <a:r>
              <a:rPr lang="en-US" sz="2400" b="1" dirty="0" err="1">
                <a:latin typeface="Helvetica Neue"/>
                <a:cs typeface="Helvetica Neue"/>
              </a:rPr>
              <a:t>Mx</a:t>
            </a:r>
            <a:r>
              <a:rPr lang="en-US" sz="2400" dirty="0" smtClean="0">
                <a:latin typeface="Helvetica Neue"/>
                <a:cs typeface="Helvetica Neue"/>
              </a:rPr>
              <a:t>. The transformation is </a:t>
            </a:r>
            <a:r>
              <a:rPr lang="en-US" sz="2400" u="sng" dirty="0" smtClean="0">
                <a:latin typeface="Helvetica Neue"/>
                <a:cs typeface="Helvetica Neue"/>
              </a:rPr>
              <a:t>linear</a:t>
            </a:r>
            <a:r>
              <a:rPr lang="en-US" sz="2400" dirty="0" smtClean="0">
                <a:latin typeface="Helvetica Neue"/>
                <a:cs typeface="Helvetica Neue"/>
              </a:rPr>
              <a:t>.</a:t>
            </a:r>
          </a:p>
          <a:p>
            <a:pPr marL="0" indent="0">
              <a:buNone/>
            </a:pPr>
            <a:endParaRPr lang="en-US" sz="2400" b="1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 smtClean="0">
                <a:latin typeface="Helvetica Neue"/>
                <a:cs typeface="Helvetica Neue"/>
              </a:rPr>
              <a:t>Big Idea</a:t>
            </a:r>
            <a:r>
              <a:rPr lang="en-US" sz="2400" dirty="0" smtClean="0">
                <a:latin typeface="Helvetica Neue"/>
                <a:cs typeface="Helvetica Neue"/>
              </a:rPr>
              <a:t>: </a:t>
            </a:r>
            <a:r>
              <a:rPr lang="en-US" sz="2400" i="1" dirty="0" smtClean="0">
                <a:latin typeface="Helvetica Neue"/>
                <a:cs typeface="Helvetica Neue"/>
              </a:rPr>
              <a:t>Any</a:t>
            </a:r>
            <a:r>
              <a:rPr lang="en-US" sz="2400" dirty="0" smtClean="0">
                <a:latin typeface="Helvetica Neue"/>
                <a:cs typeface="Helvetica Neue"/>
              </a:rPr>
              <a:t> linear function can be expressed as a matrix. </a:t>
            </a:r>
          </a:p>
          <a:p>
            <a:pPr marL="0" indent="0">
              <a:buNone/>
            </a:pP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4" name="Picture 3" descr="transform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05" y="4108136"/>
            <a:ext cx="6480549" cy="21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2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Questions?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1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Outline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Logistics</a:t>
            </a:r>
          </a:p>
          <a:p>
            <a:pPr lvl="1"/>
            <a:r>
              <a:rPr lang="en-US" dirty="0" smtClean="0">
                <a:latin typeface="Helvetica Neue"/>
                <a:cs typeface="Helvetica Neue"/>
              </a:rPr>
              <a:t>Problem Set 1 grades are out</a:t>
            </a:r>
          </a:p>
          <a:p>
            <a:pPr lvl="1"/>
            <a:r>
              <a:rPr lang="en-US" dirty="0" smtClean="0">
                <a:latin typeface="Helvetica Neue"/>
                <a:cs typeface="Helvetica Neue"/>
              </a:rPr>
              <a:t>Problem Set </a:t>
            </a:r>
            <a:r>
              <a:rPr lang="en-US" dirty="0">
                <a:latin typeface="Helvetica Neue"/>
                <a:cs typeface="Helvetica Neue"/>
              </a:rPr>
              <a:t>3</a:t>
            </a:r>
            <a:r>
              <a:rPr lang="en-US" dirty="0" smtClean="0">
                <a:latin typeface="Helvetica Neue"/>
                <a:cs typeface="Helvetica Neue"/>
              </a:rPr>
              <a:t> due next Friday</a:t>
            </a:r>
          </a:p>
          <a:p>
            <a:pPr lvl="1"/>
            <a:endParaRPr lang="en-US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Review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Linear algebra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  <a:cs typeface="Helvetica Neue"/>
              </a:rPr>
              <a:t>Semantic networks</a:t>
            </a:r>
          </a:p>
        </p:txBody>
      </p:sp>
    </p:spTree>
    <p:extLst>
      <p:ext uri="{BB962C8B-B14F-4D97-AF65-F5344CB8AC3E}">
        <p14:creationId xmlns:p14="http://schemas.microsoft.com/office/powerpoint/2010/main" val="318517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Semantic Networks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Inheritance hierarchies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Associative networks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“Real-world” semantic networks</a:t>
            </a:r>
          </a:p>
        </p:txBody>
      </p:sp>
    </p:spTree>
    <p:extLst>
      <p:ext uri="{BB962C8B-B14F-4D97-AF65-F5344CB8AC3E}">
        <p14:creationId xmlns:p14="http://schemas.microsoft.com/office/powerpoint/2010/main" val="352176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Inheritance </a:t>
            </a:r>
            <a:r>
              <a:rPr lang="en-US" dirty="0">
                <a:latin typeface="Helvetica Neue"/>
                <a:cs typeface="Helvetica Neue"/>
              </a:rPr>
              <a:t>H</a:t>
            </a:r>
            <a:r>
              <a:rPr lang="en-US" dirty="0" smtClean="0">
                <a:latin typeface="Helvetica Neue"/>
                <a:cs typeface="Helvetica Neue"/>
              </a:rPr>
              <a:t>ierarchies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200" y="6172200"/>
            <a:ext cx="9077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i="0" dirty="0">
                <a:latin typeface="Helvetica Neue"/>
                <a:cs typeface="Helvetica Neue"/>
              </a:rPr>
              <a:t>Every node inherits properties on the path from the root</a:t>
            </a:r>
          </a:p>
        </p:txBody>
      </p:sp>
    </p:spTree>
    <p:extLst>
      <p:ext uri="{BB962C8B-B14F-4D97-AF65-F5344CB8AC3E}">
        <p14:creationId xmlns:p14="http://schemas.microsoft.com/office/powerpoint/2010/main" val="172693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08"/>
            <a:ext cx="8229600" cy="1143000"/>
          </a:xfrm>
        </p:spPr>
        <p:txBody>
          <a:bodyPr/>
          <a:lstStyle/>
          <a:p>
            <a:r>
              <a:rPr lang="en-US" dirty="0" smtClean="0"/>
              <a:t>Associative Networks</a:t>
            </a:r>
            <a:endParaRPr lang="en-US" dirty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12" y="1258908"/>
            <a:ext cx="39481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05312" y="1795769"/>
            <a:ext cx="4738688" cy="163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5818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Spreading Activation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05312" y="787478"/>
            <a:ext cx="4738688" cy="148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877888" y="2073278"/>
            <a:ext cx="762000" cy="1108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325688" y="2073278"/>
            <a:ext cx="762000" cy="1108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2173288" y="2146015"/>
            <a:ext cx="228600" cy="1039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639888" y="2146015"/>
            <a:ext cx="152400" cy="1039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563688" y="1370160"/>
            <a:ext cx="8382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03184"/>
              </p:ext>
            </p:extLst>
          </p:nvPr>
        </p:nvGraphicFramePr>
        <p:xfrm>
          <a:off x="5194661" y="1357676"/>
          <a:ext cx="2420216" cy="51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838200" imgH="177800" progId="Equation.3">
                  <p:embed/>
                </p:oleObj>
              </mc:Choice>
              <mc:Fallback>
                <p:oleObj name="Equation" r:id="rId4" imgW="838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661" y="1357676"/>
                        <a:ext cx="2420216" cy="512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27263" y="2148973"/>
            <a:ext cx="1009650" cy="52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</a:rPr>
              <a:t>    w</a:t>
            </a:r>
            <a:r>
              <a:rPr lang="en-US" sz="3200" baseline="-25000">
                <a:latin typeface="Times New Roman" charset="0"/>
              </a:rPr>
              <a:t>ij</a:t>
            </a:r>
            <a:endParaRPr lang="en-US" sz="3200" i="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782888" y="3122760"/>
            <a:ext cx="8382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14600" y="3113813"/>
            <a:ext cx="954088" cy="5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3600">
                <a:latin typeface="Times New Roman" charset="0"/>
              </a:rPr>
              <a:t>    a</a:t>
            </a:r>
            <a:r>
              <a:rPr lang="en-US" sz="3600" baseline="-25000">
                <a:latin typeface="Times New Roman" charset="0"/>
              </a:rPr>
              <a:t>j</a:t>
            </a:r>
            <a:endParaRPr lang="en-US" sz="3600" i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295400" y="1405663"/>
            <a:ext cx="954088" cy="5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3600">
                <a:latin typeface="Times New Roman" charset="0"/>
              </a:rPr>
              <a:t>    a</a:t>
            </a:r>
            <a:r>
              <a:rPr lang="en-US" sz="3600" baseline="-25000">
                <a:latin typeface="Times New Roman" charset="0"/>
              </a:rPr>
              <a:t>i</a:t>
            </a:r>
            <a:endParaRPr lang="en-US" sz="3600" i="0"/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2111"/>
              </p:ext>
            </p:extLst>
          </p:nvPr>
        </p:nvGraphicFramePr>
        <p:xfrm>
          <a:off x="4521994" y="2275685"/>
          <a:ext cx="2968625" cy="10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1028700" imgH="368300" progId="Equation.3">
                  <p:embed/>
                </p:oleObj>
              </mc:Choice>
              <mc:Fallback>
                <p:oleObj name="Equation" r:id="rId6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994" y="2275685"/>
                        <a:ext cx="2968625" cy="106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96750"/>
              </p:ext>
            </p:extLst>
          </p:nvPr>
        </p:nvGraphicFramePr>
        <p:xfrm>
          <a:off x="5352041" y="3489401"/>
          <a:ext cx="1980045" cy="47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685800" imgH="165100" progId="Equation.3">
                  <p:embed/>
                </p:oleObj>
              </mc:Choice>
              <mc:Fallback>
                <p:oleObj name="Equation" r:id="rId8" imgW="6858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041" y="3489401"/>
                        <a:ext cx="1980045" cy="47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07194" y="4407882"/>
            <a:ext cx="8549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Nodes become active as the result of activation of nodes they are connected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to. Can use linear algebra to represent this!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state of the system is summarized by a vector </a:t>
            </a:r>
            <a:r>
              <a:rPr lang="en-US" sz="2400" b="1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and evolves over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time as characterized by matrix of weights </a:t>
            </a:r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W</a:t>
            </a: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3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Real World Networks: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What Structure?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4" name="Picture 3" descr="Screen Shot 2015-03-10 at 9.3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787"/>
            <a:ext cx="9144000" cy="322376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7164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Nelson et al. free association norms</a:t>
            </a:r>
          </a:p>
          <a:p>
            <a:r>
              <a:rPr lang="en-US" dirty="0" err="1" smtClean="0">
                <a:latin typeface="Helvetica Neue"/>
                <a:cs typeface="Helvetica Neue"/>
              </a:rPr>
              <a:t>WordNet</a:t>
            </a:r>
            <a:endParaRPr lang="en-US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Roget’s Thesaurus</a:t>
            </a:r>
          </a:p>
        </p:txBody>
      </p:sp>
    </p:spTree>
    <p:extLst>
      <p:ext uri="{BB962C8B-B14F-4D97-AF65-F5344CB8AC3E}">
        <p14:creationId xmlns:p14="http://schemas.microsoft.com/office/powerpoint/2010/main" val="317872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Properties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Semantic Networks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“Small world”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Short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paths between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words/ concepts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“Scale free” 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Power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law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degree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Most </a:t>
            </a:r>
            <a:r>
              <a:rPr lang="en-US" dirty="0">
                <a:latin typeface="Arial" charset="0"/>
                <a:ea typeface="ＭＳ Ｐゴシック" charset="0"/>
              </a:rPr>
              <a:t>nodes have few links, some have lots and lots of links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“Small neighborhoods”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neighbors of a node are likely to be linked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0395" y="5910590"/>
            <a:ext cx="7220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i="0" dirty="0" smtClean="0">
                <a:latin typeface="Helvetica Neue"/>
                <a:cs typeface="Helvetica Neue"/>
              </a:rPr>
              <a:t>The Internet exhibits these same properties!</a:t>
            </a:r>
            <a:endParaRPr lang="en-US" sz="2800" i="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003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Next Week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 Neue"/>
                <a:cs typeface="Helvetica Neue"/>
              </a:rPr>
              <a:t>I will be available to answer questions about Problem </a:t>
            </a:r>
            <a:r>
              <a:rPr lang="en-US" smtClean="0">
                <a:latin typeface="Helvetica Neue"/>
                <a:cs typeface="Helvetica Neue"/>
              </a:rPr>
              <a:t>Set 2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806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Helvetica Neue"/>
                <a:cs typeface="Helvetica Neue"/>
              </a:rPr>
              <a:t>Questions</a:t>
            </a:r>
            <a:r>
              <a:rPr lang="en-US" dirty="0">
                <a:latin typeface="Helvetica Neue"/>
                <a:cs typeface="Helvetica Neue"/>
              </a:rPr>
              <a:t>/</a:t>
            </a:r>
            <a:r>
              <a:rPr lang="en-US" dirty="0" smtClean="0">
                <a:latin typeface="Helvetica Neue"/>
                <a:cs typeface="Helvetica Neue"/>
              </a:rPr>
              <a:t>Concerns?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The Big Picture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Helvetica Neue"/>
                <a:cs typeface="Helvetica Neue"/>
              </a:rPr>
              <a:t>Linear algebra </a:t>
            </a:r>
            <a:r>
              <a:rPr lang="en-US" sz="2800" dirty="0" smtClean="0">
                <a:latin typeface="Helvetica Neue"/>
                <a:cs typeface="Helvetica Neue"/>
              </a:rPr>
              <a:t>is a tool </a:t>
            </a:r>
            <a:r>
              <a:rPr lang="en-US" sz="2800" dirty="0">
                <a:latin typeface="Helvetica Neue"/>
                <a:cs typeface="Helvetica Neue"/>
              </a:rPr>
              <a:t>for characterizing the behavior of systems where many values must be represented simultaneously</a:t>
            </a:r>
          </a:p>
        </p:txBody>
      </p:sp>
      <p:pic>
        <p:nvPicPr>
          <p:cNvPr id="4" name="Picture 3" descr="Classic Neural Networ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7"/>
          <a:stretch/>
        </p:blipFill>
        <p:spPr>
          <a:xfrm>
            <a:off x="6132243" y="3461307"/>
            <a:ext cx="2386830" cy="2044973"/>
          </a:xfrm>
          <a:prstGeom prst="rect">
            <a:avLst/>
          </a:prstGeom>
        </p:spPr>
      </p:pic>
      <p:pic>
        <p:nvPicPr>
          <p:cNvPr id="6" name="Picture 5" descr="Classific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90" y="3160163"/>
            <a:ext cx="3548216" cy="2661162"/>
          </a:xfrm>
          <a:prstGeom prst="rect">
            <a:avLst/>
          </a:prstGeom>
        </p:spPr>
      </p:pic>
      <p:pic>
        <p:nvPicPr>
          <p:cNvPr id="7" name="Picture 6" descr="br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1" y="3434235"/>
            <a:ext cx="2413842" cy="21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Linear Functions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"/>
                <a:cs typeface="Helvetica Neue"/>
              </a:rPr>
              <a:t>A </a:t>
            </a:r>
            <a:r>
              <a:rPr lang="en-US" sz="2400" dirty="0">
                <a:latin typeface="Helvetica Neue"/>
                <a:cs typeface="Helvetica Neue"/>
              </a:rPr>
              <a:t>function </a:t>
            </a:r>
            <a:r>
              <a:rPr lang="en-US" sz="2400" i="1" dirty="0">
                <a:latin typeface="Helvetica Neue"/>
                <a:cs typeface="Helvetica Neue"/>
              </a:rPr>
              <a:t>y = f(x) </a:t>
            </a:r>
            <a:r>
              <a:rPr lang="en-US" sz="2400" dirty="0">
                <a:latin typeface="Helvetica Neue"/>
                <a:cs typeface="Helvetica Neue"/>
              </a:rPr>
              <a:t>is said to be linear</a:t>
            </a:r>
            <a:r>
              <a:rPr lang="en-US" sz="2400" b="1" dirty="0">
                <a:latin typeface="Helvetica Neue"/>
                <a:cs typeface="Helvetica Neue"/>
              </a:rPr>
              <a:t> </a:t>
            </a:r>
            <a:r>
              <a:rPr lang="en-US" sz="2400" dirty="0" smtClean="0">
                <a:latin typeface="Helvetica Neue"/>
                <a:cs typeface="Helvetica Neue"/>
              </a:rPr>
              <a:t>IFF for </a:t>
            </a:r>
            <a:r>
              <a:rPr lang="en-US" sz="2400" dirty="0">
                <a:latin typeface="Helvetica Neue"/>
                <a:cs typeface="Helvetica Neue"/>
              </a:rPr>
              <a:t>any inputs </a:t>
            </a:r>
            <a:r>
              <a:rPr lang="en-US" sz="2400" i="1" dirty="0">
                <a:latin typeface="Helvetica Neue"/>
                <a:cs typeface="Helvetica Neue"/>
              </a:rPr>
              <a:t>x1</a:t>
            </a:r>
            <a:r>
              <a:rPr lang="en-US" sz="2400" dirty="0">
                <a:latin typeface="Helvetica Neue"/>
                <a:cs typeface="Helvetica Neue"/>
              </a:rPr>
              <a:t> and </a:t>
            </a:r>
            <a:r>
              <a:rPr lang="en-US" sz="2400" i="1" dirty="0">
                <a:latin typeface="Helvetica Neue"/>
                <a:cs typeface="Helvetica Neue"/>
              </a:rPr>
              <a:t>x2</a:t>
            </a:r>
            <a:r>
              <a:rPr lang="en-US" sz="2400" dirty="0">
                <a:latin typeface="Helvetica Neue"/>
                <a:cs typeface="Helvetica Neue"/>
              </a:rPr>
              <a:t> and </a:t>
            </a:r>
            <a:r>
              <a:rPr lang="en-US" sz="2400" dirty="0" smtClean="0">
                <a:latin typeface="Helvetica Neue"/>
                <a:cs typeface="Helvetica Neue"/>
              </a:rPr>
              <a:t>any </a:t>
            </a:r>
            <a:r>
              <a:rPr lang="en-US" sz="2400" dirty="0">
                <a:latin typeface="Helvetica Neue"/>
                <a:cs typeface="Helvetica Neue"/>
              </a:rPr>
              <a:t>real number </a:t>
            </a:r>
            <a:r>
              <a:rPr lang="en-US" sz="2400" i="1" dirty="0">
                <a:latin typeface="Helvetica Neue"/>
                <a:cs typeface="Helvetica Neue"/>
              </a:rPr>
              <a:t>c</a:t>
            </a:r>
            <a:r>
              <a:rPr lang="en-US" sz="2400" dirty="0">
                <a:latin typeface="Helvetica Neue"/>
                <a:cs typeface="Helvetica Neue"/>
              </a:rPr>
              <a:t> </a:t>
            </a:r>
            <a:r>
              <a:rPr lang="en-US" sz="2400" dirty="0" smtClean="0">
                <a:latin typeface="Helvetica Neue"/>
                <a:cs typeface="Helvetica Neue"/>
              </a:rPr>
              <a:t>the following equations </a:t>
            </a:r>
            <a:r>
              <a:rPr lang="en-US" sz="2400" dirty="0">
                <a:latin typeface="Helvetica Neue"/>
                <a:cs typeface="Helvetica Neue"/>
              </a:rPr>
              <a:t>hold</a:t>
            </a:r>
            <a:r>
              <a:rPr lang="en-US" sz="2400" dirty="0" smtClean="0">
                <a:latin typeface="Helvetica Neue"/>
                <a:cs typeface="Helvetica Neue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4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 smtClean="0">
                <a:latin typeface="Helvetica Neue"/>
                <a:cs typeface="Helvetica Neue"/>
              </a:rPr>
              <a:t>In English: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Helvetica Neue"/>
                <a:cs typeface="Helvetica Neue"/>
              </a:rPr>
              <a:t>If </a:t>
            </a:r>
            <a:r>
              <a:rPr lang="en-US" sz="2400" dirty="0">
                <a:latin typeface="Helvetica Neue"/>
                <a:cs typeface="Helvetica Neue"/>
              </a:rPr>
              <a:t>we multiply the input </a:t>
            </a:r>
            <a:r>
              <a:rPr lang="en-US" sz="2400" dirty="0" smtClean="0">
                <a:latin typeface="Helvetica Neue"/>
                <a:cs typeface="Helvetica Neue"/>
              </a:rPr>
              <a:t>of a linear function by </a:t>
            </a:r>
            <a:r>
              <a:rPr lang="en-US" sz="2400" dirty="0">
                <a:latin typeface="Helvetica Neue"/>
                <a:cs typeface="Helvetica Neue"/>
              </a:rPr>
              <a:t>some constant, </a:t>
            </a:r>
            <a:r>
              <a:rPr lang="en-US" sz="2400" dirty="0" smtClean="0">
                <a:latin typeface="Helvetica Neue"/>
                <a:cs typeface="Helvetica Neue"/>
              </a:rPr>
              <a:t>the </a:t>
            </a:r>
            <a:r>
              <a:rPr lang="en-US" sz="2400" dirty="0">
                <a:latin typeface="Helvetica Neue"/>
                <a:cs typeface="Helvetica Neue"/>
              </a:rPr>
              <a:t>output is </a:t>
            </a:r>
            <a:r>
              <a:rPr lang="en-US" sz="2400" dirty="0" smtClean="0">
                <a:latin typeface="Helvetica Neue"/>
                <a:cs typeface="Helvetica Neue"/>
              </a:rPr>
              <a:t>multiplied </a:t>
            </a:r>
            <a:r>
              <a:rPr lang="en-US" sz="2400" dirty="0">
                <a:latin typeface="Helvetica Neue"/>
                <a:cs typeface="Helvetica Neue"/>
              </a:rPr>
              <a:t>by the same constant. </a:t>
            </a:r>
            <a:endParaRPr lang="en-US" sz="2400" dirty="0" smtClean="0">
              <a:latin typeface="Helvetica Neue"/>
              <a:cs typeface="Helvetica Neu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Helvetica Neue"/>
                <a:cs typeface="Helvetica Neue"/>
              </a:rPr>
              <a:t>To predict the output of a linear system when the sum </a:t>
            </a:r>
            <a:r>
              <a:rPr lang="en-US" sz="2400" i="1" dirty="0" smtClean="0">
                <a:latin typeface="Helvetica Neue"/>
                <a:cs typeface="Helvetica Neue"/>
              </a:rPr>
              <a:t>x1 + x2 </a:t>
            </a:r>
            <a:r>
              <a:rPr lang="en-US" sz="2400" dirty="0" smtClean="0">
                <a:latin typeface="Helvetica Neue"/>
                <a:cs typeface="Helvetica Neue"/>
              </a:rPr>
              <a:t>is presented, all we need to know is the </a:t>
            </a:r>
            <a:r>
              <a:rPr lang="en-US" sz="2400" dirty="0">
                <a:latin typeface="Helvetica Neue"/>
                <a:cs typeface="Helvetica Neue"/>
              </a:rPr>
              <a:t>individual outputs of the system </a:t>
            </a:r>
            <a:r>
              <a:rPr lang="en-US" sz="2400" dirty="0" smtClean="0">
                <a:latin typeface="Helvetica Neue"/>
                <a:cs typeface="Helvetica Neue"/>
              </a:rPr>
              <a:t>for </a:t>
            </a:r>
            <a:r>
              <a:rPr lang="en-US" sz="2400" i="1" dirty="0" smtClean="0">
                <a:latin typeface="Helvetica Neue"/>
                <a:cs typeface="Helvetica Neue"/>
              </a:rPr>
              <a:t>x1</a:t>
            </a:r>
            <a:r>
              <a:rPr lang="en-US" sz="2400" dirty="0" smtClean="0">
                <a:latin typeface="Helvetica Neue"/>
                <a:cs typeface="Helvetica Neue"/>
              </a:rPr>
              <a:t> </a:t>
            </a:r>
            <a:r>
              <a:rPr lang="en-US" sz="2400" dirty="0">
                <a:latin typeface="Helvetica Neue"/>
                <a:cs typeface="Helvetica Neue"/>
              </a:rPr>
              <a:t>and </a:t>
            </a:r>
            <a:r>
              <a:rPr lang="en-US" sz="2400" i="1" dirty="0" smtClean="0">
                <a:latin typeface="Helvetica Neue"/>
                <a:cs typeface="Helvetica Neue"/>
              </a:rPr>
              <a:t>x2</a:t>
            </a:r>
            <a:r>
              <a:rPr lang="en-US" sz="2400" dirty="0" smtClean="0">
                <a:latin typeface="Helvetica Neue"/>
                <a:cs typeface="Helvetica Neue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94" y="2410563"/>
            <a:ext cx="2196527" cy="379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31" y="2827006"/>
            <a:ext cx="4521055" cy="3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p7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95" y="1322868"/>
            <a:ext cx="3141390" cy="2351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Why Linear?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4" name="Content Placeholder 3" descr="tangent_plane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9" t="22501" r="8384" b="31011"/>
          <a:stretch/>
        </p:blipFill>
        <p:spPr>
          <a:xfrm>
            <a:off x="5724774" y="1664030"/>
            <a:ext cx="3222556" cy="1923905"/>
          </a:xfrm>
        </p:spPr>
      </p:pic>
      <p:sp>
        <p:nvSpPr>
          <p:cNvPr id="5" name="TextBox 4"/>
          <p:cNvSpPr txBox="1"/>
          <p:nvPr/>
        </p:nvSpPr>
        <p:spPr>
          <a:xfrm>
            <a:off x="701381" y="4170006"/>
            <a:ext cx="771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Helvetica Neue"/>
                <a:cs typeface="Helvetica Neue"/>
              </a:rPr>
              <a:t>Linear functions provide good local approximations to more complex functions.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Helvetica Neue"/>
              <a:cs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</a:rPr>
              <a:t>Linear functions have mathematical properties that </a:t>
            </a:r>
            <a:r>
              <a:rPr lang="en-US" sz="2400" dirty="0" smtClean="0">
                <a:latin typeface="Helvetica Neue"/>
                <a:cs typeface="Helvetica Neue"/>
              </a:rPr>
              <a:t>make </a:t>
            </a:r>
            <a:r>
              <a:rPr lang="en-US" sz="2400" dirty="0">
                <a:latin typeface="Helvetica Neue"/>
                <a:cs typeface="Helvetica Neue"/>
              </a:rPr>
              <a:t>them nice to work with (more on this later</a:t>
            </a:r>
            <a:r>
              <a:rPr lang="en-US" sz="2400" dirty="0" smtClean="0">
                <a:latin typeface="Helvetica Neue"/>
                <a:cs typeface="Helvetica Neue"/>
              </a:rPr>
              <a:t>)</a:t>
            </a:r>
            <a:endParaRPr lang="en-US" sz="2400" dirty="0">
              <a:latin typeface="Helvetica Neue"/>
              <a:cs typeface="Helvetica Neue"/>
            </a:endParaRPr>
          </a:p>
        </p:txBody>
      </p:sp>
      <p:pic>
        <p:nvPicPr>
          <p:cNvPr id="6" name="Picture 5" descr="tangent_lin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6" y="1603229"/>
            <a:ext cx="2559265" cy="19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Standard Notation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latin typeface="Helvetica Neue"/>
                <a:cs typeface="Helvetica Neue"/>
              </a:rPr>
              <a:t>Matrices and vectors are represented using bold letters (e.g., </a:t>
            </a:r>
            <a:r>
              <a:rPr lang="en-US" sz="2800" b="1" dirty="0" smtClean="0">
                <a:latin typeface="Helvetica Neue"/>
                <a:cs typeface="Helvetica Neue"/>
              </a:rPr>
              <a:t>x</a:t>
            </a:r>
            <a:r>
              <a:rPr lang="en-US" sz="2800" dirty="0" smtClean="0">
                <a:latin typeface="Helvetica Neue"/>
                <a:cs typeface="Helvetica Neue"/>
              </a:rPr>
              <a:t>,</a:t>
            </a:r>
            <a:r>
              <a:rPr lang="en-US" sz="2800" b="1" dirty="0" smtClean="0">
                <a:latin typeface="Helvetica Neue"/>
                <a:cs typeface="Helvetica Neue"/>
              </a:rPr>
              <a:t> A</a:t>
            </a:r>
            <a:r>
              <a:rPr lang="en-US" sz="2800" dirty="0" smtClean="0">
                <a:latin typeface="Helvetica Neue"/>
                <a:cs typeface="Helvetica Neue"/>
              </a:rPr>
              <a:t>,</a:t>
            </a:r>
            <a:r>
              <a:rPr lang="en-US" sz="2800" b="1" dirty="0" smtClean="0">
                <a:latin typeface="Helvetica Neue"/>
                <a:cs typeface="Helvetica Neue"/>
              </a:rPr>
              <a:t> I</a:t>
            </a:r>
            <a:r>
              <a:rPr lang="en-US" sz="2800" dirty="0" smtClean="0">
                <a:latin typeface="Helvetica Neue"/>
                <a:cs typeface="Helvetica Neue"/>
              </a:rPr>
              <a:t>, </a:t>
            </a:r>
            <a:r>
              <a:rPr lang="en-US" sz="2800" dirty="0" err="1" smtClean="0">
                <a:latin typeface="Helvetica Neue"/>
                <a:cs typeface="Helvetica Neue"/>
              </a:rPr>
              <a:t>etc</a:t>
            </a:r>
            <a:r>
              <a:rPr lang="en-US" sz="2800" dirty="0" smtClean="0">
                <a:latin typeface="Helvetica Neue"/>
                <a:cs typeface="Helvetica Neue"/>
              </a:rPr>
              <a:t>). </a:t>
            </a:r>
          </a:p>
          <a:p>
            <a:pPr lvl="1"/>
            <a:r>
              <a:rPr lang="en-US" sz="2400" dirty="0" smtClean="0">
                <a:latin typeface="Helvetica Neue"/>
                <a:cs typeface="Helvetica Neue"/>
              </a:rPr>
              <a:t>It is standard to represent vectors with lowercase letters and matrices with uppercase letters.</a:t>
            </a:r>
          </a:p>
          <a:p>
            <a:pPr lvl="1"/>
            <a:endParaRPr lang="en-US" sz="24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Neue"/>
                <a:cs typeface="Helvetica Neue"/>
              </a:rPr>
              <a:t>The dimensions of a matrix or vector are always listed as [number of rows] x [number of columns].</a:t>
            </a:r>
          </a:p>
          <a:p>
            <a:pPr marL="0" indent="0">
              <a:buNone/>
            </a:pPr>
            <a:endParaRPr lang="en-US" sz="28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latin typeface="Helvetica Neue"/>
                <a:cs typeface="Helvetica Neue"/>
              </a:rPr>
              <a:t>The </a:t>
            </a:r>
            <a:r>
              <a:rPr lang="en-US" sz="2800" i="1" dirty="0" smtClean="0">
                <a:latin typeface="Helvetica Neue"/>
                <a:cs typeface="Helvetica Neue"/>
              </a:rPr>
              <a:t>transpose</a:t>
            </a:r>
            <a:r>
              <a:rPr lang="en-US" sz="2800" dirty="0" smtClean="0">
                <a:latin typeface="Helvetica Neue"/>
                <a:cs typeface="Helvetica Neue"/>
              </a:rPr>
              <a:t> operation flips the rows and columns of a vector or matrix. It is is denoted with a superscript </a:t>
            </a:r>
            <a:r>
              <a:rPr lang="en-US" sz="2800" i="1" dirty="0" smtClean="0">
                <a:latin typeface="Helvetica Neue"/>
                <a:cs typeface="Helvetica Neue"/>
              </a:rPr>
              <a:t>T.</a:t>
            </a:r>
            <a:endParaRPr lang="en-US" sz="28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66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Examples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03" y="2653474"/>
            <a:ext cx="595397" cy="1786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73" y="2653474"/>
            <a:ext cx="3334222" cy="1786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963" y="4669416"/>
            <a:ext cx="6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n x 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1462" y="4669416"/>
            <a:ext cx="75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m</a:t>
            </a:r>
            <a:r>
              <a:rPr lang="en-US" dirty="0" smtClean="0">
                <a:latin typeface="Helvetica Neue"/>
                <a:cs typeface="Helvetica Neue"/>
              </a:rPr>
              <a:t> x n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88" y="3217537"/>
            <a:ext cx="3054205" cy="524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2320" y="4669416"/>
            <a:ext cx="61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j</a:t>
            </a:r>
            <a:r>
              <a:rPr lang="en-US" dirty="0" smtClean="0">
                <a:latin typeface="Helvetica Neue"/>
                <a:cs typeface="Helvetica Neue"/>
              </a:rPr>
              <a:t> x 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224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Arithmetic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Helvetica Neue"/>
                <a:cs typeface="Helvetica Neue"/>
              </a:rPr>
              <a:t>Addition:</a:t>
            </a:r>
          </a:p>
          <a:p>
            <a:pPr marL="0" indent="0">
              <a:buNone/>
            </a:pPr>
            <a:endParaRPr lang="en-US" b="1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1600" b="1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b="1" dirty="0" smtClean="0">
                <a:latin typeface="Helvetica Neue"/>
                <a:cs typeface="Helvetica Neue"/>
              </a:rPr>
              <a:t>Multiplication:</a:t>
            </a:r>
          </a:p>
          <a:p>
            <a:pPr marL="0" indent="0">
              <a:buNone/>
            </a:pPr>
            <a:endParaRPr lang="en-US" b="1" dirty="0"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7" y="2338518"/>
            <a:ext cx="4143253" cy="1296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5" y="4941799"/>
            <a:ext cx="3720589" cy="889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571" y="2365239"/>
            <a:ext cx="3924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a = </a:t>
            </a:r>
            <a:r>
              <a:rPr lang="pl-PL" dirty="0" err="1" smtClean="0">
                <a:latin typeface="Courier"/>
                <a:cs typeface="Courier"/>
              </a:rPr>
              <a:t>np.array</a:t>
            </a:r>
            <a:r>
              <a:rPr lang="pl-PL" dirty="0" smtClean="0">
                <a:latin typeface="Courier"/>
                <a:cs typeface="Courier"/>
              </a:rPr>
              <a:t>([1,2,3,4,5])</a:t>
            </a:r>
          </a:p>
          <a:p>
            <a:r>
              <a:rPr lang="en-US" dirty="0" smtClean="0">
                <a:latin typeface="Courier"/>
                <a:cs typeface="Courier"/>
              </a:rPr>
              <a:t>&gt; b</a:t>
            </a:r>
            <a:r>
              <a:rPr lang="pl-PL" dirty="0" smtClean="0">
                <a:latin typeface="Courier"/>
                <a:cs typeface="Courier"/>
              </a:rPr>
              <a:t> = </a:t>
            </a:r>
            <a:r>
              <a:rPr lang="pl-PL" dirty="0" err="1" smtClean="0">
                <a:latin typeface="Courier"/>
                <a:cs typeface="Courier"/>
              </a:rPr>
              <a:t>np.array</a:t>
            </a:r>
            <a:r>
              <a:rPr lang="pl-PL" dirty="0" smtClean="0">
                <a:latin typeface="Courier"/>
                <a:cs typeface="Courier"/>
              </a:rPr>
              <a:t>([5,4,3,2,1])</a:t>
            </a:r>
          </a:p>
          <a:p>
            <a:r>
              <a:rPr lang="en-US" dirty="0" smtClean="0">
                <a:latin typeface="Courier"/>
                <a:cs typeface="Courier"/>
              </a:rPr>
              <a:t>&gt; a + b</a:t>
            </a:r>
          </a:p>
          <a:p>
            <a:r>
              <a:rPr lang="tr-TR" dirty="0" err="1" smtClean="0">
                <a:latin typeface="Courier"/>
                <a:cs typeface="Courier"/>
              </a:rPr>
              <a:t>array</a:t>
            </a:r>
            <a:r>
              <a:rPr lang="tr-TR" dirty="0" smtClean="0">
                <a:latin typeface="Courier"/>
                <a:cs typeface="Courier"/>
              </a:rPr>
              <a:t>([6, 6, 6, 6, 6])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8220" y="4866049"/>
            <a:ext cx="3924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a = </a:t>
            </a:r>
            <a:r>
              <a:rPr lang="pl-PL" dirty="0" err="1" smtClean="0">
                <a:latin typeface="Courier"/>
                <a:cs typeface="Courier"/>
              </a:rPr>
              <a:t>np.array</a:t>
            </a:r>
            <a:r>
              <a:rPr lang="pl-PL" dirty="0" smtClean="0">
                <a:latin typeface="Courier"/>
                <a:cs typeface="Courier"/>
              </a:rPr>
              <a:t>([1,2,3,4,5])</a:t>
            </a:r>
          </a:p>
          <a:p>
            <a:r>
              <a:rPr lang="en-US" dirty="0" smtClean="0">
                <a:latin typeface="Courier"/>
                <a:cs typeface="Courier"/>
              </a:rPr>
              <a:t>&gt; b</a:t>
            </a:r>
            <a:r>
              <a:rPr lang="pl-PL" dirty="0" smtClean="0">
                <a:latin typeface="Courier"/>
                <a:cs typeface="Courier"/>
              </a:rPr>
              <a:t> = </a:t>
            </a:r>
            <a:r>
              <a:rPr lang="pl-PL" dirty="0" err="1" smtClean="0">
                <a:latin typeface="Courier"/>
                <a:cs typeface="Courier"/>
              </a:rPr>
              <a:t>np.array</a:t>
            </a:r>
            <a:r>
              <a:rPr lang="pl-PL" dirty="0" smtClean="0">
                <a:latin typeface="Courier"/>
                <a:cs typeface="Courier"/>
              </a:rPr>
              <a:t>([5,4,3,2,1])</a:t>
            </a: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np.dot</a:t>
            </a:r>
            <a:r>
              <a:rPr lang="en-US" dirty="0" smtClean="0">
                <a:latin typeface="Courier"/>
                <a:cs typeface="Courier"/>
              </a:rPr>
              <a:t>(a, b)</a:t>
            </a:r>
          </a:p>
          <a:p>
            <a:r>
              <a:rPr lang="tr-TR" dirty="0" smtClean="0">
                <a:latin typeface="Courier"/>
                <a:cs typeface="Courier"/>
              </a:rPr>
              <a:t>35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800" y="3635363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9652" y="3635363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7349" y="3635363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243" y="5506507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730" y="5506507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2458" y="5511566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n x 1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0860" y="5506507"/>
            <a:ext cx="57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/>
                <a:cs typeface="Helvetica Neue"/>
              </a:rPr>
              <a:t>1 x n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98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1035</Words>
  <Application>Microsoft Macintosh PowerPoint</Application>
  <PresentationFormat>On-screen Show (4:3)</PresentationFormat>
  <Paragraphs>156</Paragraphs>
  <Slides>26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Computational Models of Cognition</vt:lpstr>
      <vt:lpstr>Outline</vt:lpstr>
      <vt:lpstr>Questions/Concerns?</vt:lpstr>
      <vt:lpstr>The Big Picture</vt:lpstr>
      <vt:lpstr>Linear Functions</vt:lpstr>
      <vt:lpstr>Why Linear?</vt:lpstr>
      <vt:lpstr>Standard Notation</vt:lpstr>
      <vt:lpstr>Examples</vt:lpstr>
      <vt:lpstr>Arithmetic</vt:lpstr>
      <vt:lpstr>PowerPoint Presentation</vt:lpstr>
      <vt:lpstr>Geometric Interpretation</vt:lpstr>
      <vt:lpstr>Spans and Basis Sets</vt:lpstr>
      <vt:lpstr>Examples</vt:lpstr>
      <vt:lpstr>Change of Basis</vt:lpstr>
      <vt:lpstr>Eigenvalues and Eigenvectors</vt:lpstr>
      <vt:lpstr>Eigen Decomposition</vt:lpstr>
      <vt:lpstr>Eigen Decomposition and Change of Basis</vt:lpstr>
      <vt:lpstr>Linear Functions as Matrices</vt:lpstr>
      <vt:lpstr>Questions?</vt:lpstr>
      <vt:lpstr>Semantic Networks</vt:lpstr>
      <vt:lpstr>Inheritance Hierarchies</vt:lpstr>
      <vt:lpstr>Associative Networks</vt:lpstr>
      <vt:lpstr>Spreading Activation</vt:lpstr>
      <vt:lpstr>Real World Networks: What Structure?</vt:lpstr>
      <vt:lpstr>Properties of Semantic Networks</vt:lpstr>
      <vt:lpstr>Next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Cognition</dc:title>
  <dc:creator>David Bourgin</dc:creator>
  <cp:lastModifiedBy>David Bourgin</cp:lastModifiedBy>
  <cp:revision>51</cp:revision>
  <dcterms:created xsi:type="dcterms:W3CDTF">2015-03-08T22:39:49Z</dcterms:created>
  <dcterms:modified xsi:type="dcterms:W3CDTF">2015-03-11T18:04:07Z</dcterms:modified>
</cp:coreProperties>
</file>