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63" r:id="rId3"/>
    <p:sldId id="260" r:id="rId4"/>
    <p:sldId id="261" r:id="rId5"/>
    <p:sldId id="262" r:id="rId6"/>
    <p:sldId id="264" r:id="rId7"/>
    <p:sldId id="285" r:id="rId8"/>
    <p:sldId id="286" r:id="rId9"/>
    <p:sldId id="287" r:id="rId10"/>
    <p:sldId id="288" r:id="rId11"/>
    <p:sldId id="289" r:id="rId12"/>
    <p:sldId id="266" r:id="rId13"/>
    <p:sldId id="290" r:id="rId14"/>
    <p:sldId id="265" r:id="rId15"/>
    <p:sldId id="267" r:id="rId16"/>
    <p:sldId id="268" r:id="rId17"/>
    <p:sldId id="270" r:id="rId18"/>
    <p:sldId id="280" r:id="rId19"/>
    <p:sldId id="281" r:id="rId20"/>
    <p:sldId id="282" r:id="rId21"/>
    <p:sldId id="271" r:id="rId22"/>
    <p:sldId id="272" r:id="rId23"/>
    <p:sldId id="273" r:id="rId24"/>
    <p:sldId id="276" r:id="rId25"/>
    <p:sldId id="274" r:id="rId26"/>
    <p:sldId id="283" r:id="rId27"/>
    <p:sldId id="284" r:id="rId28"/>
    <p:sldId id="275" r:id="rId29"/>
    <p:sldId id="27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02" autoAdjust="0"/>
  </p:normalViewPr>
  <p:slideViewPr>
    <p:cSldViewPr snapToGrid="0" snapToObjects="1">
      <p:cViewPr varScale="1">
        <p:scale>
          <a:sx n="70" d="100"/>
          <a:sy n="70" d="100"/>
        </p:scale>
        <p:origin x="181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9E9BD-EB64-8F45-9070-61501862EA88}"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2EBE1-83A7-764A-8736-4F0A7511E0B2}" type="slidenum">
              <a:rPr lang="en-US" smtClean="0"/>
              <a:t>‹#›</a:t>
            </a:fld>
            <a:endParaRPr lang="en-US"/>
          </a:p>
        </p:txBody>
      </p:sp>
    </p:spTree>
    <p:extLst>
      <p:ext uri="{BB962C8B-B14F-4D97-AF65-F5344CB8AC3E}">
        <p14:creationId xmlns:p14="http://schemas.microsoft.com/office/powerpoint/2010/main" val="15511709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talk about x, y, and w. and figuring out w is the main solution</a:t>
            </a:r>
          </a:p>
        </p:txBody>
      </p:sp>
      <p:sp>
        <p:nvSpPr>
          <p:cNvPr id="4" name="Slide Number Placeholder 3"/>
          <p:cNvSpPr>
            <a:spLocks noGrp="1"/>
          </p:cNvSpPr>
          <p:nvPr>
            <p:ph type="sldNum" sz="quarter" idx="10"/>
          </p:nvPr>
        </p:nvSpPr>
        <p:spPr/>
        <p:txBody>
          <a:bodyPr/>
          <a:lstStyle/>
          <a:p>
            <a:fld id="{FD52EBE1-83A7-764A-8736-4F0A7511E0B2}" type="slidenum">
              <a:rPr lang="en-US" smtClean="0"/>
              <a:t>2</a:t>
            </a:fld>
            <a:endParaRPr lang="en-US"/>
          </a:p>
        </p:txBody>
      </p:sp>
    </p:spTree>
    <p:extLst>
      <p:ext uri="{BB962C8B-B14F-4D97-AF65-F5344CB8AC3E}">
        <p14:creationId xmlns:p14="http://schemas.microsoft.com/office/powerpoint/2010/main" val="1023172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call it “backpropagation” because it almost seems as if we are traversing from the output error to the weights, taking iterative steps using chain the rule until we “reach” our weight.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neural networks are convoluted multilayer machine learning model structures (at least relative to other ones), each weight “contributes” to the overall error in a more complex manner, and hence the actual derivatives require a lot of effort to produce. However, once we get past the calculus, backpropagation of neural nets is equivalent to typical gradient descent for logistic/linear regression.</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20</a:t>
            </a:fld>
            <a:endParaRPr lang="en-US"/>
          </a:p>
        </p:txBody>
      </p:sp>
    </p:spTree>
    <p:extLst>
      <p:ext uri="{BB962C8B-B14F-4D97-AF65-F5344CB8AC3E}">
        <p14:creationId xmlns:p14="http://schemas.microsoft.com/office/powerpoint/2010/main" val="1720559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47D605D2-AEC3-8842-B5E9-985E93F33A46}" type="slidenum">
              <a:rPr lang="en-US" sz="1200"/>
              <a:pPr/>
              <a:t>24</a:t>
            </a:fld>
            <a:endParaRPr lang="en-US" sz="1200"/>
          </a:p>
        </p:txBody>
      </p:sp>
      <p:sp>
        <p:nvSpPr>
          <p:cNvPr id="434178"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glaring limitation of Vanilla Neural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US" i="1" dirty="0"/>
              <a:t>sequences</a:t>
            </a:r>
            <a:r>
              <a:rPr lang="en-US" dirty="0"/>
              <a:t> of vectors</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glaring limitation of Vanilla Neural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US" i="1" dirty="0"/>
              <a:t>sequences</a:t>
            </a:r>
            <a:r>
              <a:rPr lang="en-US" dirty="0"/>
              <a:t> of vectors</a:t>
            </a:r>
          </a:p>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25</a:t>
            </a:fld>
            <a:endParaRPr lang="en-US"/>
          </a:p>
        </p:txBody>
      </p:sp>
    </p:spTree>
    <p:extLst>
      <p:ext uri="{BB962C8B-B14F-4D97-AF65-F5344CB8AC3E}">
        <p14:creationId xmlns:p14="http://schemas.microsoft.com/office/powerpoint/2010/main" val="2527715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RNNs have loops. </a:t>
            </a:r>
          </a:p>
          <a:p>
            <a:endParaRPr lang="en-US" dirty="0"/>
          </a:p>
          <a:p>
            <a:r>
              <a:rPr lang="en-US" dirty="0"/>
              <a:t>PCA if time</a:t>
            </a:r>
          </a:p>
        </p:txBody>
      </p:sp>
      <p:sp>
        <p:nvSpPr>
          <p:cNvPr id="4" name="Slide Number Placeholder 3"/>
          <p:cNvSpPr>
            <a:spLocks noGrp="1"/>
          </p:cNvSpPr>
          <p:nvPr>
            <p:ph type="sldNum" sz="quarter" idx="10"/>
          </p:nvPr>
        </p:nvSpPr>
        <p:spPr/>
        <p:txBody>
          <a:bodyPr/>
          <a:lstStyle/>
          <a:p>
            <a:fld id="{FD52EBE1-83A7-764A-8736-4F0A7511E0B2}" type="slidenum">
              <a:rPr lang="en-US" smtClean="0"/>
              <a:t>27</a:t>
            </a:fld>
            <a:endParaRPr lang="en-US"/>
          </a:p>
        </p:txBody>
      </p:sp>
    </p:spTree>
    <p:extLst>
      <p:ext uri="{BB962C8B-B14F-4D97-AF65-F5344CB8AC3E}">
        <p14:creationId xmlns:p14="http://schemas.microsoft.com/office/powerpoint/2010/main" val="140708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5</a:t>
            </a:fld>
            <a:endParaRPr lang="en-US"/>
          </a:p>
        </p:txBody>
      </p:sp>
    </p:spTree>
    <p:extLst>
      <p:ext uri="{BB962C8B-B14F-4D97-AF65-F5344CB8AC3E}">
        <p14:creationId xmlns:p14="http://schemas.microsoft.com/office/powerpoint/2010/main" val="3989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make sure everyone understands gradient descent, concept of errors, and how to minimize errors. </a:t>
            </a:r>
          </a:p>
        </p:txBody>
      </p:sp>
      <p:sp>
        <p:nvSpPr>
          <p:cNvPr id="4" name="Slide Number Placeholder 3"/>
          <p:cNvSpPr>
            <a:spLocks noGrp="1"/>
          </p:cNvSpPr>
          <p:nvPr>
            <p:ph type="sldNum" sz="quarter" idx="10"/>
          </p:nvPr>
        </p:nvSpPr>
        <p:spPr/>
        <p:txBody>
          <a:bodyPr/>
          <a:lstStyle/>
          <a:p>
            <a:fld id="{FD52EBE1-83A7-764A-8736-4F0A7511E0B2}" type="slidenum">
              <a:rPr lang="en-US" smtClean="0"/>
              <a:t>7</a:t>
            </a:fld>
            <a:endParaRPr lang="en-US"/>
          </a:p>
        </p:txBody>
      </p:sp>
    </p:spTree>
    <p:extLst>
      <p:ext uri="{BB962C8B-B14F-4D97-AF65-F5344CB8AC3E}">
        <p14:creationId xmlns:p14="http://schemas.microsoft.com/office/powerpoint/2010/main" val="319705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D5CA5739-E54B-4340-9DC9-A3F99DA2C243}" type="slidenum">
              <a:rPr lang="en-US" sz="1200"/>
              <a:pPr/>
              <a:t>12</a:t>
            </a:fld>
            <a:endParaRPr lang="en-US" sz="1200"/>
          </a:p>
        </p:txBody>
      </p:sp>
      <p:sp>
        <p:nvSpPr>
          <p:cNvPr id="3502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sz="1200" b="0" i="0" kern="1200" dirty="0">
                <a:solidFill>
                  <a:schemeClr val="tx1"/>
                </a:solidFill>
                <a:effectLst/>
                <a:latin typeface="+mn-lt"/>
                <a:ea typeface="+mn-ea"/>
                <a:cs typeface="+mn-cs"/>
              </a:rPr>
              <a:t>Every time we want to update our weights, we subtract the derivative of the cost function w.r.t. the weight itself, scaled by a </a:t>
            </a:r>
            <a:r>
              <a:rPr lang="en-US" sz="1200" b="1" i="0" kern="1200" dirty="0">
                <a:solidFill>
                  <a:schemeClr val="tx1"/>
                </a:solidFill>
                <a:effectLst/>
                <a:latin typeface="+mn-lt"/>
                <a:ea typeface="+mn-ea"/>
                <a:cs typeface="+mn-cs"/>
              </a:rPr>
              <a:t>learning rate</a:t>
            </a:r>
            <a:r>
              <a:rPr lang="en-US" sz="1200" b="0" i="0" kern="1200" dirty="0">
                <a:solidFill>
                  <a:schemeClr val="tx1"/>
                </a:solidFill>
                <a:effectLst/>
                <a:latin typeface="+mn-lt"/>
                <a:ea typeface="+mn-ea"/>
                <a:cs typeface="+mn-cs"/>
              </a:rPr>
              <a:t> , and — that’s it! You’ll see that as it gets closer and closer to the center, the derivative term gets smaller and smaller, converging to zero as it approaches the solution.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often convenient to have some metric of how good or bad we’re doing</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13</a:t>
            </a:fld>
            <a:endParaRPr lang="en-US"/>
          </a:p>
        </p:txBody>
      </p:sp>
    </p:spTree>
    <p:extLst>
      <p:ext uri="{BB962C8B-B14F-4D97-AF65-F5344CB8AC3E}">
        <p14:creationId xmlns:p14="http://schemas.microsoft.com/office/powerpoint/2010/main" val="5382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error and activation functions here. </a:t>
            </a:r>
          </a:p>
        </p:txBody>
      </p:sp>
      <p:sp>
        <p:nvSpPr>
          <p:cNvPr id="4" name="Slide Number Placeholder 3"/>
          <p:cNvSpPr>
            <a:spLocks noGrp="1"/>
          </p:cNvSpPr>
          <p:nvPr>
            <p:ph type="sldNum" sz="quarter" idx="10"/>
          </p:nvPr>
        </p:nvSpPr>
        <p:spPr/>
        <p:txBody>
          <a:bodyPr/>
          <a:lstStyle/>
          <a:p>
            <a:fld id="{FD52EBE1-83A7-764A-8736-4F0A7511E0B2}" type="slidenum">
              <a:rPr lang="en-US" smtClean="0"/>
              <a:t>14</a:t>
            </a:fld>
            <a:endParaRPr lang="en-US"/>
          </a:p>
        </p:txBody>
      </p:sp>
    </p:spTree>
    <p:extLst>
      <p:ext uri="{BB962C8B-B14F-4D97-AF65-F5344CB8AC3E}">
        <p14:creationId xmlns:p14="http://schemas.microsoft.com/office/powerpoint/2010/main" val="183218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buChar char="–"/>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buChar char="–"/>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buChar char="–"/>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buChar char="–"/>
              <a:defRPr sz="2800">
                <a:solidFill>
                  <a:schemeClr val="tx1"/>
                </a:solidFill>
                <a:latin typeface="Arial" charset="0"/>
                <a:ea typeface="ＭＳ Ｐゴシック" charset="0"/>
              </a:defRPr>
            </a:lvl9pPr>
          </a:lstStyle>
          <a:p>
            <a:fld id="{1AE516AA-6C19-C247-BC1D-5CC363A42CF7}" type="slidenum">
              <a:rPr lang="en-US" sz="1200"/>
              <a:pPr/>
              <a:t>17</a:t>
            </a:fld>
            <a:endParaRPr lang="en-US" sz="1200"/>
          </a:p>
        </p:txBody>
      </p:sp>
      <p:sp>
        <p:nvSpPr>
          <p:cNvPr id="401410" name="Rectangle 2"/>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single</a:t>
            </a:r>
            <a:r>
              <a:rPr lang="en-US" baseline="0" dirty="0"/>
              <a:t> layered shallow network which serves as a good toy example. </a:t>
            </a:r>
          </a:p>
          <a:p>
            <a:endParaRPr lang="en-US" baseline="0" dirty="0"/>
          </a:p>
          <a:p>
            <a:r>
              <a:rPr lang="en-US" sz="1200" b="0" i="0" kern="1200" dirty="0">
                <a:solidFill>
                  <a:schemeClr val="tx1"/>
                </a:solidFill>
                <a:effectLst/>
                <a:latin typeface="+mn-lt"/>
                <a:ea typeface="+mn-ea"/>
                <a:cs typeface="+mn-cs"/>
              </a:rPr>
              <a:t>If one were to change the value of </a:t>
            </a:r>
            <a:r>
              <a:rPr lang="en-US" sz="1200" b="1" i="0" kern="1200" dirty="0">
                <a:solidFill>
                  <a:schemeClr val="tx1"/>
                </a:solidFill>
                <a:effectLst/>
                <a:latin typeface="+mn-lt"/>
                <a:ea typeface="+mn-ea"/>
                <a:cs typeface="+mn-cs"/>
              </a:rPr>
              <a:t>w1</a:t>
            </a:r>
            <a:r>
              <a:rPr lang="en-US" sz="1200" b="0" i="0" kern="1200" dirty="0">
                <a:solidFill>
                  <a:schemeClr val="tx1"/>
                </a:solidFill>
                <a:effectLst/>
                <a:latin typeface="+mn-lt"/>
                <a:ea typeface="+mn-ea"/>
                <a:cs typeface="+mn-cs"/>
              </a:rPr>
              <a:t>, both “hidden 1” </a:t>
            </a:r>
            <a:r>
              <a:rPr lang="en-US" sz="1200" b="0" i="1" kern="1200" dirty="0" err="1">
                <a:solidFill>
                  <a:schemeClr val="tx1"/>
                </a:solidFill>
                <a:effectLst/>
                <a:latin typeface="+mn-lt"/>
                <a:ea typeface="+mn-ea"/>
                <a:cs typeface="+mn-cs"/>
              </a:rPr>
              <a:t>and</a:t>
            </a:r>
            <a:r>
              <a:rPr lang="en-US" sz="1200" b="0" i="0" kern="1200" dirty="0" err="1">
                <a:solidFill>
                  <a:schemeClr val="tx1"/>
                </a:solidFill>
                <a:effectLst/>
                <a:latin typeface="+mn-lt"/>
                <a:ea typeface="+mn-ea"/>
                <a:cs typeface="+mn-cs"/>
              </a:rPr>
              <a:t>“hidden</a:t>
            </a:r>
            <a:r>
              <a:rPr lang="en-US" sz="1200" b="0" i="0" kern="1200" dirty="0">
                <a:solidFill>
                  <a:schemeClr val="tx1"/>
                </a:solidFill>
                <a:effectLst/>
                <a:latin typeface="+mn-lt"/>
                <a:ea typeface="+mn-ea"/>
                <a:cs typeface="+mn-cs"/>
              </a:rPr>
              <a:t> 2” (and ultimately the output) neurons would change</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18</a:t>
            </a:fld>
            <a:endParaRPr lang="en-US"/>
          </a:p>
        </p:txBody>
      </p:sp>
    </p:spTree>
    <p:extLst>
      <p:ext uri="{BB962C8B-B14F-4D97-AF65-F5344CB8AC3E}">
        <p14:creationId xmlns:p14="http://schemas.microsoft.com/office/powerpoint/2010/main" val="36017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if we attach an error term to this network like before, and want to find the best weights w1 to </a:t>
            </a:r>
            <a:r>
              <a:rPr lang="en-US" baseline="0" dirty="0" err="1"/>
              <a:t>miminize</a:t>
            </a:r>
            <a:r>
              <a:rPr lang="en-US" baseline="0" dirty="0"/>
              <a:t> error, we simply do derivation as before and apply chain rule.</a:t>
            </a:r>
          </a:p>
          <a:p>
            <a:endParaRPr lang="en-US" baseline="0" dirty="0"/>
          </a:p>
          <a:p>
            <a:r>
              <a:rPr lang="en-US" baseline="0" dirty="0"/>
              <a:t>J is the cost function here that’s it. </a:t>
            </a:r>
            <a:endParaRPr lang="en-US" dirty="0"/>
          </a:p>
        </p:txBody>
      </p:sp>
      <p:sp>
        <p:nvSpPr>
          <p:cNvPr id="4" name="Slide Number Placeholder 3"/>
          <p:cNvSpPr>
            <a:spLocks noGrp="1"/>
          </p:cNvSpPr>
          <p:nvPr>
            <p:ph type="sldNum" sz="quarter" idx="10"/>
          </p:nvPr>
        </p:nvSpPr>
        <p:spPr/>
        <p:txBody>
          <a:bodyPr/>
          <a:lstStyle/>
          <a:p>
            <a:fld id="{FD52EBE1-83A7-764A-8736-4F0A7511E0B2}" type="slidenum">
              <a:rPr lang="en-US" smtClean="0"/>
              <a:t>19</a:t>
            </a:fld>
            <a:endParaRPr lang="en-US"/>
          </a:p>
        </p:txBody>
      </p:sp>
    </p:spTree>
    <p:extLst>
      <p:ext uri="{BB962C8B-B14F-4D97-AF65-F5344CB8AC3E}">
        <p14:creationId xmlns:p14="http://schemas.microsoft.com/office/powerpoint/2010/main" val="106361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D9E196-2416-8A4F-9949-94D6A62FC530}"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7346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098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4536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9E196-2416-8A4F-9949-94D6A62FC530}"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62382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9E196-2416-8A4F-9949-94D6A62FC530}"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02606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9E196-2416-8A4F-9949-94D6A62FC530}"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7762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9E196-2416-8A4F-9949-94D6A62FC530}"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137905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D9E196-2416-8A4F-9949-94D6A62FC530}"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28578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9E196-2416-8A4F-9949-94D6A62FC530}"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231994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61993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9E196-2416-8A4F-9949-94D6A62FC530}"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4BBB4-3990-3246-B79F-FC5EC3D2D00B}" type="slidenum">
              <a:rPr lang="en-US" smtClean="0"/>
              <a:t>‹#›</a:t>
            </a:fld>
            <a:endParaRPr lang="en-US"/>
          </a:p>
        </p:txBody>
      </p:sp>
    </p:spTree>
    <p:extLst>
      <p:ext uri="{BB962C8B-B14F-4D97-AF65-F5344CB8AC3E}">
        <p14:creationId xmlns:p14="http://schemas.microsoft.com/office/powerpoint/2010/main" val="35011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9E196-2416-8A4F-9949-94D6A62FC530}" type="datetimeFigureOut">
              <a:rPr lang="en-US" smtClean="0"/>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4BBB4-3990-3246-B79F-FC5EC3D2D00B}" type="slidenum">
              <a:rPr lang="en-US" smtClean="0"/>
              <a:t>‹#›</a:t>
            </a:fld>
            <a:endParaRPr lang="en-US"/>
          </a:p>
        </p:txBody>
      </p:sp>
    </p:spTree>
    <p:extLst>
      <p:ext uri="{BB962C8B-B14F-4D97-AF65-F5344CB8AC3E}">
        <p14:creationId xmlns:p14="http://schemas.microsoft.com/office/powerpoint/2010/main" val="105227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emf"/><Relationship Id="rId5" Type="http://schemas.openxmlformats.org/officeDocument/2006/relationships/oleObject" Target="../embeddings/oleObject11.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emf"/><Relationship Id="rId5" Type="http://schemas.openxmlformats.org/officeDocument/2006/relationships/oleObject" Target="../embeddings/oleObject15.bin"/><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1.emf"/><Relationship Id="rId18" Type="http://schemas.openxmlformats.org/officeDocument/2006/relationships/oleObject" Target="../embeddings/oleObject23.bin"/><Relationship Id="rId3" Type="http://schemas.openxmlformats.org/officeDocument/2006/relationships/notesSlide" Target="../notesSlides/notesSlide11.xml"/><Relationship Id="rId21" Type="http://schemas.openxmlformats.org/officeDocument/2006/relationships/image" Target="../media/image35.emf"/><Relationship Id="rId7" Type="http://schemas.openxmlformats.org/officeDocument/2006/relationships/image" Target="../media/image28.emf"/><Relationship Id="rId12" Type="http://schemas.openxmlformats.org/officeDocument/2006/relationships/oleObject" Target="../embeddings/oleObject20.bin"/><Relationship Id="rId17" Type="http://schemas.openxmlformats.org/officeDocument/2006/relationships/image" Target="../media/image33.emf"/><Relationship Id="rId2" Type="http://schemas.openxmlformats.org/officeDocument/2006/relationships/slideLayout" Target="../slideLayouts/slideLayout2.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oleObject" Target="../embeddings/oleObject19.bin"/><Relationship Id="rId19" Type="http://schemas.openxmlformats.org/officeDocument/2006/relationships/image" Target="../media/image34.emf"/><Relationship Id="rId4" Type="http://schemas.openxmlformats.org/officeDocument/2006/relationships/oleObject" Target="../embeddings/oleObject16.bin"/><Relationship Id="rId9" Type="http://schemas.openxmlformats.org/officeDocument/2006/relationships/image" Target="../media/image29.emf"/><Relationship Id="rId14"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36.e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emf"/><Relationship Id="rId5" Type="http://schemas.openxmlformats.org/officeDocument/2006/relationships/oleObject" Target="../embeddings/oleObject28.bin"/><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848" y="157040"/>
            <a:ext cx="8606692" cy="1470025"/>
          </a:xfrm>
        </p:spPr>
        <p:txBody>
          <a:bodyPr>
            <a:normAutofit/>
          </a:bodyPr>
          <a:lstStyle/>
          <a:p>
            <a:r>
              <a:rPr lang="en-US" sz="4000" dirty="0">
                <a:latin typeface="Helvetica Neue"/>
                <a:cs typeface="Helvetica Neue"/>
              </a:rPr>
              <a:t>Computational Models of Cognition</a:t>
            </a:r>
          </a:p>
        </p:txBody>
      </p:sp>
      <p:sp>
        <p:nvSpPr>
          <p:cNvPr id="3" name="Subtitle 2"/>
          <p:cNvSpPr>
            <a:spLocks noGrp="1"/>
          </p:cNvSpPr>
          <p:nvPr>
            <p:ph type="subTitle" idx="1"/>
          </p:nvPr>
        </p:nvSpPr>
        <p:spPr>
          <a:xfrm>
            <a:off x="1181863" y="4970296"/>
            <a:ext cx="6930044" cy="1752600"/>
          </a:xfrm>
        </p:spPr>
        <p:txBody>
          <a:bodyPr>
            <a:normAutofit/>
          </a:bodyPr>
          <a:lstStyle/>
          <a:p>
            <a:r>
              <a:rPr lang="en-US" sz="2400" dirty="0">
                <a:solidFill>
                  <a:schemeClr val="tx1"/>
                </a:solidFill>
                <a:latin typeface="Helvetica Neue"/>
                <a:cs typeface="Helvetica Neue"/>
              </a:rPr>
              <a:t>Week 9: Neural Networks</a:t>
            </a:r>
          </a:p>
        </p:txBody>
      </p:sp>
      <p:pic>
        <p:nvPicPr>
          <p:cNvPr id="5" name="Picture 4" descr="fninf-04-000112-g0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11" y="1678357"/>
            <a:ext cx="4330756" cy="3017144"/>
          </a:xfrm>
          <a:prstGeom prst="rect">
            <a:avLst/>
          </a:prstGeom>
        </p:spPr>
      </p:pic>
    </p:spTree>
    <p:extLst>
      <p:ext uri="{BB962C8B-B14F-4D97-AF65-F5344CB8AC3E}">
        <p14:creationId xmlns:p14="http://schemas.microsoft.com/office/powerpoint/2010/main" val="56773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1BA051-A619-4CB7-B921-77559C25DE7B}"/>
              </a:ext>
            </a:extLst>
          </p:cNvPr>
          <p:cNvSpPr/>
          <p:nvPr/>
        </p:nvSpPr>
        <p:spPr>
          <a:xfrm>
            <a:off x="348343" y="3244334"/>
            <a:ext cx="9601200" cy="369332"/>
          </a:xfrm>
          <a:prstGeom prst="rect">
            <a:avLst/>
          </a:prstGeom>
        </p:spPr>
        <p:txBody>
          <a:bodyPr wrap="square">
            <a:spAutoFit/>
          </a:bodyPr>
          <a:lstStyle/>
          <a:p>
            <a:r>
              <a:rPr lang="en-US" dirty="0">
                <a:solidFill>
                  <a:srgbClr val="111111"/>
                </a:solidFill>
                <a:latin typeface="Open Sans"/>
              </a:rPr>
              <a:t>Sum of Squared Errors (SSE) = ½ Sum (Actual House Price – Predicted House Price)</a:t>
            </a:r>
            <a:r>
              <a:rPr lang="en-US" baseline="30000" dirty="0">
                <a:solidFill>
                  <a:srgbClr val="111111"/>
                </a:solidFill>
                <a:latin typeface="Open Sans"/>
              </a:rPr>
              <a:t>2</a:t>
            </a:r>
            <a:endParaRPr lang="en-US" dirty="0"/>
          </a:p>
        </p:txBody>
      </p:sp>
      <p:sp>
        <p:nvSpPr>
          <p:cNvPr id="5" name="Rectangle 4">
            <a:extLst>
              <a:ext uri="{FF2B5EF4-FFF2-40B4-BE49-F238E27FC236}">
                <a16:creationId xmlns:a16="http://schemas.microsoft.com/office/drawing/2014/main" id="{1204F4D8-E65F-4CA7-839E-C3408F90AB64}"/>
              </a:ext>
            </a:extLst>
          </p:cNvPr>
          <p:cNvSpPr/>
          <p:nvPr/>
        </p:nvSpPr>
        <p:spPr>
          <a:xfrm>
            <a:off x="3255893" y="3883071"/>
            <a:ext cx="2218556" cy="369332"/>
          </a:xfrm>
          <a:prstGeom prst="rect">
            <a:avLst/>
          </a:prstGeom>
        </p:spPr>
        <p:txBody>
          <a:bodyPr wrap="none">
            <a:spAutoFit/>
          </a:bodyPr>
          <a:lstStyle/>
          <a:p>
            <a:r>
              <a:rPr lang="en-US" b="1" dirty="0">
                <a:solidFill>
                  <a:srgbClr val="111111"/>
                </a:solidFill>
                <a:latin typeface="Open Sans"/>
              </a:rPr>
              <a:t>½ Sum(Y – </a:t>
            </a:r>
            <a:r>
              <a:rPr lang="en-US" b="1" dirty="0" err="1">
                <a:solidFill>
                  <a:srgbClr val="111111"/>
                </a:solidFill>
                <a:latin typeface="Open Sans"/>
              </a:rPr>
              <a:t>Ypred</a:t>
            </a:r>
            <a:r>
              <a:rPr lang="en-US" b="1" dirty="0">
                <a:solidFill>
                  <a:srgbClr val="111111"/>
                </a:solidFill>
                <a:latin typeface="Open Sans"/>
              </a:rPr>
              <a:t>)</a:t>
            </a:r>
            <a:r>
              <a:rPr lang="en-US" b="1" baseline="30000" dirty="0">
                <a:solidFill>
                  <a:srgbClr val="111111"/>
                </a:solidFill>
                <a:latin typeface="Open Sans"/>
              </a:rPr>
              <a:t>2</a:t>
            </a:r>
            <a:endParaRPr lang="en-US" dirty="0"/>
          </a:p>
        </p:txBody>
      </p:sp>
      <p:sp>
        <p:nvSpPr>
          <p:cNvPr id="8" name="Title 1">
            <a:extLst>
              <a:ext uri="{FF2B5EF4-FFF2-40B4-BE49-F238E27FC236}">
                <a16:creationId xmlns:a16="http://schemas.microsoft.com/office/drawing/2014/main" id="{C83331AC-2656-4FB2-B7A5-DCB4B5493F7A}"/>
              </a:ext>
            </a:extLst>
          </p:cNvPr>
          <p:cNvSpPr>
            <a:spLocks noGrp="1"/>
          </p:cNvSpPr>
          <p:nvPr>
            <p:ph type="title"/>
          </p:nvPr>
        </p:nvSpPr>
        <p:spPr>
          <a:xfrm>
            <a:off x="457200" y="274638"/>
            <a:ext cx="8229600" cy="1143000"/>
          </a:xfrm>
        </p:spPr>
        <p:txBody>
          <a:bodyPr>
            <a:normAutofit/>
          </a:bodyPr>
          <a:lstStyle/>
          <a:p>
            <a:r>
              <a:rPr lang="en-US" dirty="0"/>
              <a:t>Error term</a:t>
            </a:r>
          </a:p>
        </p:txBody>
      </p:sp>
    </p:spTree>
    <p:extLst>
      <p:ext uri="{BB962C8B-B14F-4D97-AF65-F5344CB8AC3E}">
        <p14:creationId xmlns:p14="http://schemas.microsoft.com/office/powerpoint/2010/main" val="31744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C4C6-1DE1-439C-BE6A-84B50B07A5BD}"/>
              </a:ext>
            </a:extLst>
          </p:cNvPr>
          <p:cNvSpPr>
            <a:spLocks noGrp="1"/>
          </p:cNvSpPr>
          <p:nvPr>
            <p:ph type="title"/>
          </p:nvPr>
        </p:nvSpPr>
        <p:spPr/>
        <p:txBody>
          <a:bodyPr/>
          <a:lstStyle/>
          <a:p>
            <a:r>
              <a:rPr lang="en-US" dirty="0"/>
              <a:t>Gradient descent to the rescue</a:t>
            </a:r>
          </a:p>
        </p:txBody>
      </p:sp>
      <p:sp>
        <p:nvSpPr>
          <p:cNvPr id="4" name="Content Placeholder 3">
            <a:extLst>
              <a:ext uri="{FF2B5EF4-FFF2-40B4-BE49-F238E27FC236}">
                <a16:creationId xmlns:a16="http://schemas.microsoft.com/office/drawing/2014/main" id="{B012193A-B602-4071-83B3-09517E98D403}"/>
              </a:ext>
            </a:extLst>
          </p:cNvPr>
          <p:cNvSpPr>
            <a:spLocks noGrp="1"/>
          </p:cNvSpPr>
          <p:nvPr>
            <p:ph idx="1"/>
          </p:nvPr>
        </p:nvSpPr>
        <p:spPr>
          <a:xfrm>
            <a:off x="457200" y="1600200"/>
            <a:ext cx="8229600" cy="5022914"/>
          </a:xfrm>
          <a:prstGeom prst="rect">
            <a:avLst/>
          </a:prstGeom>
        </p:spPr>
        <p:txBody>
          <a:bodyPr wrap="square">
            <a:spAutoFit/>
          </a:bodyPr>
          <a:lstStyle/>
          <a:p>
            <a:r>
              <a:rPr lang="en-US" sz="1800" u="sng" dirty="0">
                <a:solidFill>
                  <a:srgbClr val="111111"/>
                </a:solidFill>
                <a:latin typeface="Open Sans"/>
              </a:rPr>
              <a:t>Step 1:</a:t>
            </a:r>
            <a:r>
              <a:rPr lang="en-US" sz="1800" dirty="0">
                <a:solidFill>
                  <a:srgbClr val="111111"/>
                </a:solidFill>
                <a:latin typeface="Open Sans"/>
              </a:rPr>
              <a:t> Initialize the weights(a &amp; b) with random values and calculate Error (SSE)</a:t>
            </a:r>
          </a:p>
          <a:p>
            <a:endParaRPr lang="en-US" sz="1800" dirty="0">
              <a:solidFill>
                <a:srgbClr val="111111"/>
              </a:solidFill>
              <a:latin typeface="Open Sans"/>
            </a:endParaRPr>
          </a:p>
          <a:p>
            <a:r>
              <a:rPr lang="en-US" sz="1800" u="sng" dirty="0">
                <a:solidFill>
                  <a:srgbClr val="111111"/>
                </a:solidFill>
                <a:latin typeface="Open Sans"/>
              </a:rPr>
              <a:t>Step 2:</a:t>
            </a:r>
            <a:r>
              <a:rPr lang="en-US" sz="1800" dirty="0">
                <a:solidFill>
                  <a:srgbClr val="111111"/>
                </a:solidFill>
                <a:latin typeface="Open Sans"/>
              </a:rPr>
              <a:t> Calculate the gradient i.e. change in SSE when the weights (a &amp; b) are changed by a very small value from their original randomly initialized value. This helps us move the values of a &amp; b in the direction in which SSE is minimized.</a:t>
            </a:r>
          </a:p>
          <a:p>
            <a:endParaRPr lang="en-US" sz="1800" dirty="0">
              <a:solidFill>
                <a:srgbClr val="111111"/>
              </a:solidFill>
              <a:latin typeface="Open Sans"/>
            </a:endParaRPr>
          </a:p>
          <a:p>
            <a:r>
              <a:rPr lang="en-US" sz="1800" u="sng" dirty="0">
                <a:solidFill>
                  <a:srgbClr val="111111"/>
                </a:solidFill>
                <a:latin typeface="Open Sans"/>
              </a:rPr>
              <a:t>Step 3:</a:t>
            </a:r>
            <a:r>
              <a:rPr lang="en-US" sz="1800" dirty="0">
                <a:solidFill>
                  <a:srgbClr val="111111"/>
                </a:solidFill>
                <a:latin typeface="Open Sans"/>
              </a:rPr>
              <a:t> Adjust the weights with the gradients to reach the optimal values where SSE is minimized</a:t>
            </a:r>
          </a:p>
          <a:p>
            <a:endParaRPr lang="en-US" sz="1800" dirty="0">
              <a:solidFill>
                <a:srgbClr val="111111"/>
              </a:solidFill>
              <a:latin typeface="Open Sans"/>
            </a:endParaRPr>
          </a:p>
          <a:p>
            <a:r>
              <a:rPr lang="en-US" sz="1800" u="sng" dirty="0">
                <a:solidFill>
                  <a:srgbClr val="111111"/>
                </a:solidFill>
                <a:latin typeface="Open Sans"/>
              </a:rPr>
              <a:t>Step 4:</a:t>
            </a:r>
            <a:r>
              <a:rPr lang="en-US" sz="1800" dirty="0">
                <a:solidFill>
                  <a:srgbClr val="111111"/>
                </a:solidFill>
                <a:latin typeface="Open Sans"/>
              </a:rPr>
              <a:t> Use the new weights for prediction and to calculate the new SSE</a:t>
            </a:r>
          </a:p>
          <a:p>
            <a:endParaRPr lang="en-US" sz="1800" dirty="0">
              <a:solidFill>
                <a:srgbClr val="111111"/>
              </a:solidFill>
              <a:latin typeface="Open Sans"/>
            </a:endParaRPr>
          </a:p>
          <a:p>
            <a:r>
              <a:rPr lang="en-US" sz="1800" u="sng" dirty="0">
                <a:solidFill>
                  <a:srgbClr val="111111"/>
                </a:solidFill>
                <a:latin typeface="Open Sans"/>
              </a:rPr>
              <a:t>Step 5:</a:t>
            </a:r>
            <a:r>
              <a:rPr lang="en-US" sz="1800" dirty="0">
                <a:solidFill>
                  <a:srgbClr val="111111"/>
                </a:solidFill>
                <a:latin typeface="Open Sans"/>
              </a:rPr>
              <a:t> Repeat steps 2 and 3 till further adjustments to weights doesn’t significantly reduce the Error</a:t>
            </a:r>
          </a:p>
          <a:p>
            <a:endParaRPr lang="en-US" sz="1800" i="0" dirty="0">
              <a:solidFill>
                <a:srgbClr val="111111"/>
              </a:solidFill>
              <a:effectLst/>
              <a:latin typeface="Open Sans"/>
            </a:endParaRPr>
          </a:p>
        </p:txBody>
      </p:sp>
    </p:spTree>
    <p:extLst>
      <p:ext uri="{BB962C8B-B14F-4D97-AF65-F5344CB8AC3E}">
        <p14:creationId xmlns:p14="http://schemas.microsoft.com/office/powerpoint/2010/main" val="201288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0"/>
            <a:ext cx="7772400" cy="1143000"/>
          </a:xfrm>
        </p:spPr>
        <p:txBody>
          <a:bodyPr/>
          <a:lstStyle/>
          <a:p>
            <a:pPr eaLnBrk="1" hangingPunct="1"/>
            <a:r>
              <a:rPr lang="en-US">
                <a:latin typeface="Arial" charset="0"/>
                <a:ea typeface="ＭＳ Ｐゴシック" charset="0"/>
                <a:cs typeface="ＭＳ Ｐゴシック" charset="0"/>
              </a:rPr>
              <a:t>Gradient descent</a:t>
            </a:r>
          </a:p>
        </p:txBody>
      </p:sp>
      <p:sp>
        <p:nvSpPr>
          <p:cNvPr id="349187" name="Freeform 3"/>
          <p:cNvSpPr>
            <a:spLocks/>
          </p:cNvSpPr>
          <p:nvPr/>
        </p:nvSpPr>
        <p:spPr bwMode="auto">
          <a:xfrm>
            <a:off x="685800" y="1066800"/>
            <a:ext cx="7696200" cy="3060700"/>
          </a:xfrm>
          <a:custGeom>
            <a:avLst/>
            <a:gdLst>
              <a:gd name="T0" fmla="*/ 0 w 4848"/>
              <a:gd name="T1" fmla="*/ 1008 h 1928"/>
              <a:gd name="T2" fmla="*/ 432 w 4848"/>
              <a:gd name="T3" fmla="*/ 288 h 1928"/>
              <a:gd name="T4" fmla="*/ 816 w 4848"/>
              <a:gd name="T5" fmla="*/ 528 h 1928"/>
              <a:gd name="T6" fmla="*/ 1056 w 4848"/>
              <a:gd name="T7" fmla="*/ 960 h 1928"/>
              <a:gd name="T8" fmla="*/ 1440 w 4848"/>
              <a:gd name="T9" fmla="*/ 1776 h 1928"/>
              <a:gd name="T10" fmla="*/ 1872 w 4848"/>
              <a:gd name="T11" fmla="*/ 1824 h 1928"/>
              <a:gd name="T12" fmla="*/ 2112 w 4848"/>
              <a:gd name="T13" fmla="*/ 1152 h 1928"/>
              <a:gd name="T14" fmla="*/ 2544 w 4848"/>
              <a:gd name="T15" fmla="*/ 576 h 1928"/>
              <a:gd name="T16" fmla="*/ 3072 w 4848"/>
              <a:gd name="T17" fmla="*/ 528 h 1928"/>
              <a:gd name="T18" fmla="*/ 3312 w 4848"/>
              <a:gd name="T19" fmla="*/ 816 h 1928"/>
              <a:gd name="T20" fmla="*/ 3792 w 4848"/>
              <a:gd name="T21" fmla="*/ 720 h 1928"/>
              <a:gd name="T22" fmla="*/ 3984 w 4848"/>
              <a:gd name="T23" fmla="*/ 336 h 1928"/>
              <a:gd name="T24" fmla="*/ 4320 w 4848"/>
              <a:gd name="T25" fmla="*/ 96 h 1928"/>
              <a:gd name="T26" fmla="*/ 4848 w 4848"/>
              <a:gd name="T27" fmla="*/ 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48" h="1928">
                <a:moveTo>
                  <a:pt x="0" y="1008"/>
                </a:moveTo>
                <a:cubicBezTo>
                  <a:pt x="148" y="688"/>
                  <a:pt x="296" y="368"/>
                  <a:pt x="432" y="288"/>
                </a:cubicBezTo>
                <a:cubicBezTo>
                  <a:pt x="568" y="208"/>
                  <a:pt x="712" y="416"/>
                  <a:pt x="816" y="528"/>
                </a:cubicBezTo>
                <a:cubicBezTo>
                  <a:pt x="920" y="640"/>
                  <a:pt x="952" y="752"/>
                  <a:pt x="1056" y="960"/>
                </a:cubicBezTo>
                <a:cubicBezTo>
                  <a:pt x="1160" y="1168"/>
                  <a:pt x="1304" y="1632"/>
                  <a:pt x="1440" y="1776"/>
                </a:cubicBezTo>
                <a:cubicBezTo>
                  <a:pt x="1576" y="1920"/>
                  <a:pt x="1760" y="1928"/>
                  <a:pt x="1872" y="1824"/>
                </a:cubicBezTo>
                <a:cubicBezTo>
                  <a:pt x="1984" y="1720"/>
                  <a:pt x="2000" y="1360"/>
                  <a:pt x="2112" y="1152"/>
                </a:cubicBezTo>
                <a:cubicBezTo>
                  <a:pt x="2224" y="944"/>
                  <a:pt x="2384" y="680"/>
                  <a:pt x="2544" y="576"/>
                </a:cubicBezTo>
                <a:cubicBezTo>
                  <a:pt x="2704" y="472"/>
                  <a:pt x="2944" y="488"/>
                  <a:pt x="3072" y="528"/>
                </a:cubicBezTo>
                <a:cubicBezTo>
                  <a:pt x="3200" y="568"/>
                  <a:pt x="3192" y="784"/>
                  <a:pt x="3312" y="816"/>
                </a:cubicBezTo>
                <a:cubicBezTo>
                  <a:pt x="3432" y="848"/>
                  <a:pt x="3680" y="800"/>
                  <a:pt x="3792" y="720"/>
                </a:cubicBezTo>
                <a:cubicBezTo>
                  <a:pt x="3904" y="640"/>
                  <a:pt x="3896" y="440"/>
                  <a:pt x="3984" y="336"/>
                </a:cubicBezTo>
                <a:cubicBezTo>
                  <a:pt x="4072" y="232"/>
                  <a:pt x="4176" y="152"/>
                  <a:pt x="4320" y="96"/>
                </a:cubicBezTo>
                <a:cubicBezTo>
                  <a:pt x="4464" y="40"/>
                  <a:pt x="4760" y="16"/>
                  <a:pt x="4848" y="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8" name="Line 4"/>
          <p:cNvSpPr>
            <a:spLocks noChangeShapeType="1"/>
          </p:cNvSpPr>
          <p:nvPr/>
        </p:nvSpPr>
        <p:spPr bwMode="auto">
          <a:xfrm>
            <a:off x="685800" y="1066800"/>
            <a:ext cx="0" cy="335280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89" name="Line 5"/>
          <p:cNvSpPr>
            <a:spLocks noChangeShapeType="1"/>
          </p:cNvSpPr>
          <p:nvPr/>
        </p:nvSpPr>
        <p:spPr bwMode="auto">
          <a:xfrm flipH="1">
            <a:off x="685800" y="4419600"/>
            <a:ext cx="7848600" cy="0"/>
          </a:xfrm>
          <a:prstGeom prst="line">
            <a:avLst/>
          </a:prstGeom>
          <a:noFill/>
          <a:ln w="28575">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0" name="Text Box 6"/>
          <p:cNvSpPr txBox="1">
            <a:spLocks noChangeArrowheads="1"/>
          </p:cNvSpPr>
          <p:nvPr/>
        </p:nvSpPr>
        <p:spPr bwMode="auto">
          <a:xfrm>
            <a:off x="7321550" y="1173163"/>
            <a:ext cx="1593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E </a:t>
            </a:r>
            <a:r>
              <a:rPr lang="en-US" sz="3200">
                <a:latin typeface="Times New Roman" charset="0"/>
              </a:rPr>
              <a:t>(error)</a:t>
            </a:r>
            <a:endParaRPr lang="en-US"/>
          </a:p>
        </p:txBody>
      </p:sp>
      <p:sp>
        <p:nvSpPr>
          <p:cNvPr id="349192" name="Text Box 8"/>
          <p:cNvSpPr txBox="1">
            <a:spLocks noChangeArrowheads="1"/>
          </p:cNvSpPr>
          <p:nvPr/>
        </p:nvSpPr>
        <p:spPr bwMode="auto">
          <a:xfrm>
            <a:off x="7712075" y="4343400"/>
            <a:ext cx="6032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200" i="1">
                <a:latin typeface="Times New Roman" charset="0"/>
              </a:rPr>
              <a:t>w</a:t>
            </a:r>
            <a:r>
              <a:rPr lang="en-US" sz="3200" i="1" baseline="-25000">
                <a:latin typeface="Times New Roman" charset="0"/>
              </a:rPr>
              <a:t>ij</a:t>
            </a:r>
            <a:endParaRPr lang="en-US"/>
          </a:p>
        </p:txBody>
      </p:sp>
      <p:sp>
        <p:nvSpPr>
          <p:cNvPr id="349193" name="Text Box 9"/>
          <p:cNvSpPr txBox="1">
            <a:spLocks noChangeArrowheads="1"/>
          </p:cNvSpPr>
          <p:nvPr/>
        </p:nvSpPr>
        <p:spPr bwMode="auto">
          <a:xfrm>
            <a:off x="600075" y="4860925"/>
            <a:ext cx="6056959"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400" b="1" dirty="0">
                <a:latin typeface="Helvetica Neue"/>
                <a:cs typeface="Helvetica Neue"/>
              </a:rPr>
              <a:t>Simple algorithm for finding a minimum:</a:t>
            </a:r>
          </a:p>
          <a:p>
            <a:pPr marL="457200" indent="-457200">
              <a:buFont typeface="+mj-lt"/>
              <a:buAutoNum type="arabicPeriod"/>
              <a:defRPr/>
            </a:pPr>
            <a:r>
              <a:rPr lang="en-US" sz="2400" dirty="0">
                <a:latin typeface="Helvetica Neue"/>
                <a:cs typeface="Helvetica Neue"/>
              </a:rPr>
              <a:t>Move in a direction where </a:t>
            </a:r>
            <a:r>
              <a:rPr lang="en-US" sz="2800" i="1" dirty="0">
                <a:latin typeface="Times New Roman"/>
                <a:cs typeface="Times New Roman"/>
              </a:rPr>
              <a:t>E</a:t>
            </a:r>
            <a:r>
              <a:rPr lang="en-US" sz="1600" dirty="0">
                <a:latin typeface="Helvetica Neue"/>
                <a:cs typeface="Helvetica Neue"/>
              </a:rPr>
              <a:t> </a:t>
            </a:r>
            <a:r>
              <a:rPr lang="en-US" sz="2400" dirty="0">
                <a:latin typeface="Helvetica Neue"/>
                <a:cs typeface="Helvetica Neue"/>
              </a:rPr>
              <a:t>decreases</a:t>
            </a:r>
          </a:p>
          <a:p>
            <a:pPr marL="457200" indent="-457200">
              <a:buFont typeface="+mj-lt"/>
              <a:buAutoNum type="arabicPeriod"/>
              <a:defRPr/>
            </a:pPr>
            <a:r>
              <a:rPr lang="en-US" sz="2400" dirty="0">
                <a:latin typeface="Helvetica Neue"/>
                <a:cs typeface="Helvetica Neue"/>
              </a:rPr>
              <a:t>Stop if no such direction exists</a:t>
            </a:r>
          </a:p>
        </p:txBody>
      </p:sp>
      <p:sp>
        <p:nvSpPr>
          <p:cNvPr id="349194" name="Oval 10"/>
          <p:cNvSpPr>
            <a:spLocks noChangeArrowheads="1"/>
          </p:cNvSpPr>
          <p:nvPr/>
        </p:nvSpPr>
        <p:spPr bwMode="auto">
          <a:xfrm>
            <a:off x="2057400" y="20574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196" name="Line 12"/>
          <p:cNvSpPr>
            <a:spLocks noChangeShapeType="1"/>
          </p:cNvSpPr>
          <p:nvPr/>
        </p:nvSpPr>
        <p:spPr bwMode="auto">
          <a:xfrm>
            <a:off x="1600200" y="1295400"/>
            <a:ext cx="1143000" cy="17526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2" name="Object 13"/>
          <p:cNvGraphicFramePr>
            <a:graphicFrameLocks noChangeAspect="1"/>
          </p:cNvGraphicFramePr>
          <p:nvPr/>
        </p:nvGraphicFramePr>
        <p:xfrm>
          <a:off x="2322513" y="1701800"/>
          <a:ext cx="1057275" cy="852488"/>
        </p:xfrm>
        <a:graphic>
          <a:graphicData uri="http://schemas.openxmlformats.org/presentationml/2006/ole">
            <mc:AlternateContent xmlns:mc="http://schemas.openxmlformats.org/markup-compatibility/2006">
              <mc:Choice xmlns:v="urn:schemas-microsoft-com:vml" Requires="v">
                <p:oleObj spid="_x0000_s5385" name="Equation" r:id="rId4" imgW="520700" imgH="419100" progId="Equation.3">
                  <p:embed/>
                </p:oleObj>
              </mc:Choice>
              <mc:Fallback>
                <p:oleObj name="Equation" r:id="rId4" imgW="520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513" y="1701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198" name="Oval 14"/>
          <p:cNvSpPr>
            <a:spLocks noChangeArrowheads="1"/>
          </p:cNvSpPr>
          <p:nvPr/>
        </p:nvSpPr>
        <p:spPr bwMode="auto">
          <a:xfrm>
            <a:off x="3276600" y="40386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4" name="Object 16"/>
          <p:cNvGraphicFramePr>
            <a:graphicFrameLocks noChangeAspect="1"/>
          </p:cNvGraphicFramePr>
          <p:nvPr/>
        </p:nvGraphicFramePr>
        <p:xfrm>
          <a:off x="3922713" y="3149600"/>
          <a:ext cx="1057275" cy="852488"/>
        </p:xfrm>
        <a:graphic>
          <a:graphicData uri="http://schemas.openxmlformats.org/presentationml/2006/ole">
            <mc:AlternateContent xmlns:mc="http://schemas.openxmlformats.org/markup-compatibility/2006">
              <mc:Choice xmlns:v="urn:schemas-microsoft-com:vml" Requires="v">
                <p:oleObj spid="_x0000_s5386" name="Equation" r:id="rId6" imgW="520700" imgH="419100" progId="Equation.3">
                  <p:embed/>
                </p:oleObj>
              </mc:Choice>
              <mc:Fallback>
                <p:oleObj name="Equation" r:id="rId6" imgW="520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31496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1" name="Line 17"/>
          <p:cNvSpPr>
            <a:spLocks noChangeShapeType="1"/>
          </p:cNvSpPr>
          <p:nvPr/>
        </p:nvSpPr>
        <p:spPr bwMode="auto">
          <a:xfrm>
            <a:off x="2209800" y="4114800"/>
            <a:ext cx="2133600" cy="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9202" name="Oval 18"/>
          <p:cNvSpPr>
            <a:spLocks noChangeArrowheads="1"/>
          </p:cNvSpPr>
          <p:nvPr/>
        </p:nvSpPr>
        <p:spPr bwMode="auto">
          <a:xfrm>
            <a:off x="4267200" y="2286000"/>
            <a:ext cx="152400" cy="1524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7" name="Object 20"/>
          <p:cNvGraphicFramePr>
            <a:graphicFrameLocks noChangeAspect="1"/>
          </p:cNvGraphicFramePr>
          <p:nvPr/>
        </p:nvGraphicFramePr>
        <p:xfrm>
          <a:off x="3630613" y="1320800"/>
          <a:ext cx="1057275" cy="852488"/>
        </p:xfrm>
        <a:graphic>
          <a:graphicData uri="http://schemas.openxmlformats.org/presentationml/2006/ole">
            <mc:AlternateContent xmlns:mc="http://schemas.openxmlformats.org/markup-compatibility/2006">
              <mc:Choice xmlns:v="urn:schemas-microsoft-com:vml" Requires="v">
                <p:oleObj spid="_x0000_s5387" name="Equation" r:id="rId8" imgW="520700" imgH="419100" progId="Equation.3">
                  <p:embed/>
                </p:oleObj>
              </mc:Choice>
              <mc:Fallback>
                <p:oleObj name="Equation" r:id="rId8" imgW="5207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0613" y="1320800"/>
                        <a:ext cx="1057275" cy="85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5" name="Line 21"/>
          <p:cNvSpPr>
            <a:spLocks noChangeShapeType="1"/>
          </p:cNvSpPr>
          <p:nvPr/>
        </p:nvSpPr>
        <p:spPr bwMode="auto">
          <a:xfrm flipV="1">
            <a:off x="3810000" y="1600200"/>
            <a:ext cx="1066800" cy="1524000"/>
          </a:xfrm>
          <a:prstGeom prst="line">
            <a:avLst/>
          </a:prstGeom>
          <a:noFill/>
          <a:ln w="9525">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aphicFrame>
        <p:nvGraphicFramePr>
          <p:cNvPr id="49169" name="Object 23"/>
          <p:cNvGraphicFramePr>
            <a:graphicFrameLocks noChangeAspect="1"/>
          </p:cNvGraphicFramePr>
          <p:nvPr/>
        </p:nvGraphicFramePr>
        <p:xfrm>
          <a:off x="6051550" y="2527300"/>
          <a:ext cx="2254250" cy="1050925"/>
        </p:xfrm>
        <a:graphic>
          <a:graphicData uri="http://schemas.openxmlformats.org/presentationml/2006/ole">
            <mc:AlternateContent xmlns:mc="http://schemas.openxmlformats.org/markup-compatibility/2006">
              <mc:Choice xmlns:v="urn:schemas-microsoft-com:vml" Requires="v">
                <p:oleObj spid="_x0000_s5388" name="Equation" r:id="rId10" imgW="901700" imgH="419100" progId="Equation.3">
                  <p:embed/>
                </p:oleObj>
              </mc:Choice>
              <mc:Fallback>
                <p:oleObj name="Equation" r:id="rId10" imgW="9017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1550" y="2527300"/>
                        <a:ext cx="2254250" cy="105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49208" name="Text Box 24"/>
          <p:cNvSpPr txBox="1">
            <a:spLocks noChangeArrowheads="1"/>
          </p:cNvSpPr>
          <p:nvPr/>
        </p:nvSpPr>
        <p:spPr bwMode="auto">
          <a:xfrm>
            <a:off x="5816600" y="3565525"/>
            <a:ext cx="22431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a:t>
            </a:r>
            <a:r>
              <a:rPr lang="en-US" sz="2000" dirty="0">
                <a:latin typeface="Helvetica Neue"/>
                <a:cs typeface="Helvetica Neue"/>
                <a:sym typeface="Symbol" charset="0"/>
              </a:rPr>
              <a:t> is learning rate)</a:t>
            </a:r>
            <a:endParaRPr lang="en-US" sz="2000" dirty="0">
              <a:latin typeface="Helvetica Neue"/>
              <a:cs typeface="Helvetica Neue"/>
            </a:endParaRPr>
          </a:p>
        </p:txBody>
      </p:sp>
    </p:spTree>
    <p:extLst>
      <p:ext uri="{BB962C8B-B14F-4D97-AF65-F5344CB8AC3E}">
        <p14:creationId xmlns:p14="http://schemas.microsoft.com/office/powerpoint/2010/main" val="41326191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neural networks</a:t>
            </a:r>
          </a:p>
        </p:txBody>
      </p:sp>
      <p:sp>
        <p:nvSpPr>
          <p:cNvPr id="3" name="Content Placeholder 2"/>
          <p:cNvSpPr>
            <a:spLocks noGrp="1"/>
          </p:cNvSpPr>
          <p:nvPr>
            <p:ph idx="1"/>
          </p:nvPr>
        </p:nvSpPr>
        <p:spPr/>
        <p:txBody>
          <a:bodyPr>
            <a:normAutofit/>
          </a:bodyPr>
          <a:lstStyle/>
          <a:p>
            <a:r>
              <a:rPr lang="en-US" dirty="0"/>
              <a:t>Preliminaries (Error-Driven learning)</a:t>
            </a:r>
          </a:p>
          <a:p>
            <a:pPr lvl="1"/>
            <a:r>
              <a:rPr lang="en-US" dirty="0"/>
              <a:t>Training set</a:t>
            </a:r>
          </a:p>
          <a:p>
            <a:pPr lvl="1"/>
            <a:r>
              <a:rPr lang="en-US" dirty="0"/>
              <a:t>Input vector -&gt; operations -&gt; output vector</a:t>
            </a:r>
          </a:p>
          <a:p>
            <a:pPr lvl="1"/>
            <a:r>
              <a:rPr lang="en-US" dirty="0"/>
              <a:t>The key is finding the right set of </a:t>
            </a:r>
            <a:r>
              <a:rPr lang="en-US" b="1" dirty="0"/>
              <a:t>weights</a:t>
            </a:r>
            <a:r>
              <a:rPr lang="en-US" dirty="0"/>
              <a:t> </a:t>
            </a:r>
          </a:p>
          <a:p>
            <a:pPr lvl="1"/>
            <a:r>
              <a:rPr lang="en-US" dirty="0"/>
              <a:t>Cost function / Error function</a:t>
            </a:r>
          </a:p>
        </p:txBody>
      </p:sp>
    </p:spTree>
    <p:extLst>
      <p:ext uri="{BB962C8B-B14F-4D97-AF65-F5344CB8AC3E}">
        <p14:creationId xmlns:p14="http://schemas.microsoft.com/office/powerpoint/2010/main" val="225216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Error-Driven Learning: Delta Rule</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graphicFrame>
        <p:nvGraphicFramePr>
          <p:cNvPr id="14" name="Object 14"/>
          <p:cNvGraphicFramePr>
            <a:graphicFrameLocks noChangeAspect="1"/>
          </p:cNvGraphicFramePr>
          <p:nvPr>
            <p:extLst>
              <p:ext uri="{D42A27DB-BD31-4B8C-83A1-F6EECF244321}">
                <p14:modId xmlns:p14="http://schemas.microsoft.com/office/powerpoint/2010/main" val="1558291935"/>
              </p:ext>
            </p:extLst>
          </p:nvPr>
        </p:nvGraphicFramePr>
        <p:xfrm>
          <a:off x="3225196" y="2784252"/>
          <a:ext cx="4397022" cy="601074"/>
        </p:xfrm>
        <a:graphic>
          <a:graphicData uri="http://schemas.openxmlformats.org/presentationml/2006/ole">
            <mc:AlternateContent xmlns:mc="http://schemas.openxmlformats.org/markup-compatibility/2006">
              <mc:Choice xmlns:v="urn:schemas-microsoft-com:vml" Requires="v">
                <p:oleObj spid="_x0000_s4375" name="Equation" r:id="rId4" imgW="2032000" imgH="279400" progId="Equation.3">
                  <p:embed/>
                </p:oleObj>
              </mc:Choice>
              <mc:Fallback>
                <p:oleObj name="Equation" r:id="rId4" imgW="2032000" imgH="279400" progId="Equation.3">
                  <p:embed/>
                  <p:pic>
                    <p:nvPicPr>
                      <p:cNvPr id="0" name=""/>
                      <p:cNvPicPr>
                        <a:picLocks noChangeAspect="1" noChangeArrowheads="1"/>
                      </p:cNvPicPr>
                      <p:nvPr/>
                    </p:nvPicPr>
                    <p:blipFill>
                      <a:blip r:embed="rId5"/>
                      <a:srcRect/>
                      <a:stretch>
                        <a:fillRect/>
                      </a:stretch>
                    </p:blipFill>
                    <p:spPr bwMode="auto">
                      <a:xfrm>
                        <a:off x="3225196" y="2784252"/>
                        <a:ext cx="4397022" cy="601074"/>
                      </a:xfrm>
                      <a:prstGeom prst="rect">
                        <a:avLst/>
                      </a:prstGeom>
                      <a:noFill/>
                      <a:ln>
                        <a:noFill/>
                      </a:ln>
                      <a:effectLst/>
                    </p:spPr>
                  </p:pic>
                </p:oleObj>
              </mc:Fallback>
            </mc:AlternateContent>
          </a:graphicData>
        </a:graphic>
      </p:graphicFrame>
      <p:graphicFrame>
        <p:nvGraphicFramePr>
          <p:cNvPr id="16" name="Object 17"/>
          <p:cNvGraphicFramePr>
            <a:graphicFrameLocks noChangeAspect="1"/>
          </p:cNvGraphicFramePr>
          <p:nvPr>
            <p:extLst>
              <p:ext uri="{D42A27DB-BD31-4B8C-83A1-F6EECF244321}">
                <p14:modId xmlns:p14="http://schemas.microsoft.com/office/powerpoint/2010/main" val="934872023"/>
              </p:ext>
            </p:extLst>
          </p:nvPr>
        </p:nvGraphicFramePr>
        <p:xfrm>
          <a:off x="3225196" y="1520876"/>
          <a:ext cx="4397022" cy="1035808"/>
        </p:xfrm>
        <a:graphic>
          <a:graphicData uri="http://schemas.openxmlformats.org/presentationml/2006/ole">
            <mc:AlternateContent xmlns:mc="http://schemas.openxmlformats.org/markup-compatibility/2006">
              <mc:Choice xmlns:v="urn:schemas-microsoft-com:vml" Requires="v">
                <p:oleObj spid="_x0000_s4376" name="Equation" r:id="rId6" imgW="1892300" imgH="444500" progId="Equation.3">
                  <p:embed/>
                </p:oleObj>
              </mc:Choice>
              <mc:Fallback>
                <p:oleObj name="Equation" r:id="rId6" imgW="1892300" imgH="444500" progId="Equation.3">
                  <p:embed/>
                  <p:pic>
                    <p:nvPicPr>
                      <p:cNvPr id="0" name=""/>
                      <p:cNvPicPr>
                        <a:picLocks noChangeAspect="1" noChangeArrowheads="1"/>
                      </p:cNvPicPr>
                      <p:nvPr/>
                    </p:nvPicPr>
                    <p:blipFill>
                      <a:blip r:embed="rId7"/>
                      <a:srcRect/>
                      <a:stretch>
                        <a:fillRect/>
                      </a:stretch>
                    </p:blipFill>
                    <p:spPr bwMode="auto">
                      <a:xfrm>
                        <a:off x="3225196" y="1520876"/>
                        <a:ext cx="4397022" cy="1035808"/>
                      </a:xfrm>
                      <a:prstGeom prst="rect">
                        <a:avLst/>
                      </a:prstGeom>
                      <a:noFill/>
                      <a:ln w="28575" cmpd="sng">
                        <a:solidFill>
                          <a:schemeClr val="accent4"/>
                        </a:solidFill>
                      </a:ln>
                      <a:effectLst/>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60421426"/>
              </p:ext>
            </p:extLst>
          </p:nvPr>
        </p:nvGraphicFramePr>
        <p:xfrm>
          <a:off x="3146778" y="3796293"/>
          <a:ext cx="4932008" cy="1039938"/>
        </p:xfrm>
        <a:graphic>
          <a:graphicData uri="http://schemas.openxmlformats.org/presentationml/2006/ole">
            <mc:AlternateContent xmlns:mc="http://schemas.openxmlformats.org/markup-compatibility/2006">
              <mc:Choice xmlns:v="urn:schemas-microsoft-com:vml" Requires="v">
                <p:oleObj spid="_x0000_s4377" name="Equation" r:id="rId8" imgW="1981200" imgH="419100" progId="Equation.3">
                  <p:embed/>
                </p:oleObj>
              </mc:Choice>
              <mc:Fallback>
                <p:oleObj name="Equation" r:id="rId8" imgW="19812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6778" y="3796293"/>
                        <a:ext cx="4932008" cy="1039938"/>
                      </a:xfrm>
                      <a:prstGeom prst="rect">
                        <a:avLst/>
                      </a:prstGeom>
                      <a:noFill/>
                      <a:ln>
                        <a:noFill/>
                      </a:ln>
                      <a:effectLst/>
                    </p:spPr>
                  </p:pic>
                </p:oleObj>
              </mc:Fallback>
            </mc:AlternateContent>
          </a:graphicData>
        </a:graphic>
      </p:graphicFrame>
      <p:graphicFrame>
        <p:nvGraphicFramePr>
          <p:cNvPr id="19" name="Object 19"/>
          <p:cNvGraphicFramePr>
            <a:graphicFrameLocks noChangeAspect="1"/>
          </p:cNvGraphicFramePr>
          <p:nvPr>
            <p:extLst>
              <p:ext uri="{D42A27DB-BD31-4B8C-83A1-F6EECF244321}">
                <p14:modId xmlns:p14="http://schemas.microsoft.com/office/powerpoint/2010/main" val="3019306586"/>
              </p:ext>
            </p:extLst>
          </p:nvPr>
        </p:nvGraphicFramePr>
        <p:xfrm>
          <a:off x="3146778" y="5350932"/>
          <a:ext cx="5390446" cy="604141"/>
        </p:xfrm>
        <a:graphic>
          <a:graphicData uri="http://schemas.openxmlformats.org/presentationml/2006/ole">
            <mc:AlternateContent xmlns:mc="http://schemas.openxmlformats.org/markup-compatibility/2006">
              <mc:Choice xmlns:v="urn:schemas-microsoft-com:vml" Requires="v">
                <p:oleObj spid="_x0000_s4378" name="Equation" r:id="rId10" imgW="1917700" imgH="215900" progId="Equation.3">
                  <p:embed/>
                </p:oleObj>
              </mc:Choice>
              <mc:Fallback>
                <p:oleObj name="Equation" r:id="rId10" imgW="1917700" imgH="215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6778" y="5350932"/>
                        <a:ext cx="5390446" cy="604141"/>
                      </a:xfrm>
                      <a:prstGeom prst="rect">
                        <a:avLst/>
                      </a:prstGeom>
                      <a:noFill/>
                      <a:ln>
                        <a:noFill/>
                      </a:ln>
                      <a:effectLst/>
                    </p:spPr>
                  </p:pic>
                </p:oleObj>
              </mc:Fallback>
            </mc:AlternateContent>
          </a:graphicData>
        </a:graphic>
      </p:graphicFrame>
      <p:grpSp>
        <p:nvGrpSpPr>
          <p:cNvPr id="20" name="Group 20"/>
          <p:cNvGrpSpPr>
            <a:grpSpLocks/>
          </p:cNvGrpSpPr>
          <p:nvPr/>
        </p:nvGrpSpPr>
        <p:grpSpPr bwMode="auto">
          <a:xfrm>
            <a:off x="4649696" y="5350932"/>
            <a:ext cx="2119801" cy="1271717"/>
            <a:chOff x="2999" y="3264"/>
            <a:chExt cx="1082" cy="842"/>
          </a:xfrm>
        </p:grpSpPr>
        <p:sp>
          <p:nvSpPr>
            <p:cNvPr id="21" name="Rectangle 21"/>
            <p:cNvSpPr>
              <a:spLocks noChangeArrowheads="1"/>
            </p:cNvSpPr>
            <p:nvPr/>
          </p:nvSpPr>
          <p:spPr bwMode="auto">
            <a:xfrm>
              <a:off x="3025" y="3264"/>
              <a:ext cx="1056" cy="384"/>
            </a:xfrm>
            <a:prstGeom prst="rect">
              <a:avLst/>
            </a:prstGeom>
            <a:noFill/>
            <a:ln w="28575">
              <a:solidFill>
                <a:srgbClr val="FF0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2"/>
            <p:cNvSpPr txBox="1">
              <a:spLocks noChangeArrowheads="1"/>
            </p:cNvSpPr>
            <p:nvPr/>
          </p:nvSpPr>
          <p:spPr bwMode="auto">
            <a:xfrm>
              <a:off x="2999" y="3660"/>
              <a:ext cx="798"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rgbClr val="FF0300"/>
                  </a:solidFill>
                  <a:latin typeface="Helvetica Neue"/>
                  <a:cs typeface="Helvetica Neue"/>
                </a:rPr>
                <a:t>          output </a:t>
              </a:r>
            </a:p>
            <a:p>
              <a:pPr algn="ctr">
                <a:buFontTx/>
                <a:buNone/>
                <a:defRPr/>
              </a:pPr>
              <a:r>
                <a:rPr lang="en-US" sz="2000" dirty="0">
                  <a:solidFill>
                    <a:srgbClr val="FF0300"/>
                  </a:solidFill>
                  <a:latin typeface="Helvetica Neue"/>
                  <a:cs typeface="Helvetica Neue"/>
                </a:rPr>
                <a:t>         error</a:t>
              </a:r>
            </a:p>
          </p:txBody>
        </p:sp>
      </p:grpSp>
      <p:grpSp>
        <p:nvGrpSpPr>
          <p:cNvPr id="23" name="Group 28"/>
          <p:cNvGrpSpPr>
            <a:grpSpLocks/>
          </p:cNvGrpSpPr>
          <p:nvPr/>
        </p:nvGrpSpPr>
        <p:grpSpPr bwMode="auto">
          <a:xfrm>
            <a:off x="6797298" y="5350932"/>
            <a:ext cx="1739926" cy="1262655"/>
            <a:chOff x="4368" y="3264"/>
            <a:chExt cx="1152" cy="836"/>
          </a:xfrm>
        </p:grpSpPr>
        <p:sp>
          <p:nvSpPr>
            <p:cNvPr id="24" name="Rectangle 24"/>
            <p:cNvSpPr>
              <a:spLocks noChangeArrowheads="1"/>
            </p:cNvSpPr>
            <p:nvPr/>
          </p:nvSpPr>
          <p:spPr bwMode="auto">
            <a:xfrm>
              <a:off x="4368" y="3264"/>
              <a:ext cx="1152" cy="390"/>
            </a:xfrm>
            <a:prstGeom prst="rect">
              <a:avLst/>
            </a:prstGeom>
            <a:noFill/>
            <a:ln w="2857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Text Box 25"/>
            <p:cNvSpPr txBox="1">
              <a:spLocks noChangeArrowheads="1"/>
            </p:cNvSpPr>
            <p:nvPr/>
          </p:nvSpPr>
          <p:spPr bwMode="auto">
            <a:xfrm>
              <a:off x="4556" y="3654"/>
              <a:ext cx="766"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solidFill>
                    <a:schemeClr val="accent1"/>
                  </a:solidFill>
                  <a:latin typeface="Helvetica Neue"/>
                  <a:cs typeface="Helvetica Neue"/>
                </a:rPr>
                <a:t>influence</a:t>
              </a:r>
            </a:p>
            <a:p>
              <a:pPr algn="ctr">
                <a:buFontTx/>
                <a:buNone/>
                <a:defRPr/>
              </a:pPr>
              <a:r>
                <a:rPr lang="en-US" sz="2000" dirty="0">
                  <a:solidFill>
                    <a:schemeClr val="accent1"/>
                  </a:solidFill>
                  <a:latin typeface="Helvetica Neue"/>
                  <a:cs typeface="Helvetica Neue"/>
                </a:rPr>
                <a:t>of input</a:t>
              </a:r>
            </a:p>
          </p:txBody>
        </p:sp>
      </p:grpSp>
    </p:spTree>
    <p:extLst>
      <p:ext uri="{BB962C8B-B14F-4D97-AF65-F5344CB8AC3E}">
        <p14:creationId xmlns:p14="http://schemas.microsoft.com/office/powerpoint/2010/main" val="14674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Delta Rule &amp; Linear </a:t>
            </a:r>
            <a:r>
              <a:rPr lang="en-US" dirty="0" err="1">
                <a:latin typeface="Helvetica Neue"/>
                <a:cs typeface="Helvetica Neue"/>
              </a:rPr>
              <a:t>Separability</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lgn="ctr">
              <a:buNone/>
            </a:pPr>
            <a:r>
              <a:rPr lang="en-US" dirty="0">
                <a:latin typeface="Helvetica Neue"/>
                <a:cs typeface="Helvetica Neue"/>
              </a:rPr>
              <a:t>The Delta Rule corresponds to finding a </a:t>
            </a:r>
            <a:r>
              <a:rPr lang="en-US" i="1" dirty="0">
                <a:latin typeface="Helvetica Neue"/>
                <a:cs typeface="Helvetica Neue"/>
              </a:rPr>
              <a:t>linear decision boundary</a:t>
            </a:r>
            <a:r>
              <a:rPr lang="en-US" dirty="0">
                <a:latin typeface="Helvetica Neue"/>
                <a:cs typeface="Helvetica Neue"/>
              </a:rPr>
              <a:t> between different classes in the input space.</a:t>
            </a:r>
          </a:p>
        </p:txBody>
      </p:sp>
      <p:grpSp>
        <p:nvGrpSpPr>
          <p:cNvPr id="18" name="Group 25"/>
          <p:cNvGrpSpPr>
            <a:grpSpLocks/>
          </p:cNvGrpSpPr>
          <p:nvPr/>
        </p:nvGrpSpPr>
        <p:grpSpPr bwMode="auto">
          <a:xfrm>
            <a:off x="1371600" y="4182537"/>
            <a:ext cx="1371600" cy="1524000"/>
            <a:chOff x="2400" y="3120"/>
            <a:chExt cx="864" cy="960"/>
          </a:xfrm>
        </p:grpSpPr>
        <p:sp>
          <p:nvSpPr>
            <p:cNvPr id="19" name="Line 26"/>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0" name="Line 27"/>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2" name="Group 33"/>
          <p:cNvGrpSpPr>
            <a:grpSpLocks/>
          </p:cNvGrpSpPr>
          <p:nvPr/>
        </p:nvGrpSpPr>
        <p:grpSpPr bwMode="auto">
          <a:xfrm>
            <a:off x="3733800" y="4411137"/>
            <a:ext cx="1371600" cy="1524000"/>
            <a:chOff x="2400" y="3120"/>
            <a:chExt cx="864" cy="960"/>
          </a:xfrm>
        </p:grpSpPr>
        <p:sp>
          <p:nvSpPr>
            <p:cNvPr id="23" name="Line 34"/>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35"/>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26" name="Group 60"/>
          <p:cNvGrpSpPr>
            <a:grpSpLocks/>
          </p:cNvGrpSpPr>
          <p:nvPr/>
        </p:nvGrpSpPr>
        <p:grpSpPr bwMode="auto">
          <a:xfrm>
            <a:off x="914400" y="3557062"/>
            <a:ext cx="1981200" cy="2378074"/>
            <a:chOff x="624" y="662"/>
            <a:chExt cx="1248" cy="1498"/>
          </a:xfrm>
        </p:grpSpPr>
        <p:sp>
          <p:nvSpPr>
            <p:cNvPr id="27" name="Line 22"/>
            <p:cNvSpPr>
              <a:spLocks noChangeShapeType="1"/>
            </p:cNvSpPr>
            <p:nvPr/>
          </p:nvSpPr>
          <p:spPr bwMode="auto">
            <a:xfrm>
              <a:off x="1248"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Line 23"/>
            <p:cNvSpPr>
              <a:spLocks noChangeShapeType="1"/>
            </p:cNvSpPr>
            <p:nvPr/>
          </p:nvSpPr>
          <p:spPr bwMode="auto">
            <a:xfrm flipH="1">
              <a:off x="624"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24"/>
            <p:cNvSpPr txBox="1">
              <a:spLocks noChangeArrowheads="1"/>
            </p:cNvSpPr>
            <p:nvPr/>
          </p:nvSpPr>
          <p:spPr bwMode="auto">
            <a:xfrm>
              <a:off x="1633"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30" name="Text Box 28"/>
            <p:cNvSpPr txBox="1">
              <a:spLocks noChangeArrowheads="1"/>
            </p:cNvSpPr>
            <p:nvPr/>
          </p:nvSpPr>
          <p:spPr bwMode="auto">
            <a:xfrm>
              <a:off x="1008"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31" name="Oval 45"/>
            <p:cNvSpPr>
              <a:spLocks noChangeArrowheads="1"/>
            </p:cNvSpPr>
            <p:nvPr/>
          </p:nvSpPr>
          <p:spPr bwMode="auto">
            <a:xfrm>
              <a:off x="1536"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46"/>
            <p:cNvSpPr>
              <a:spLocks noChangeArrowheads="1"/>
            </p:cNvSpPr>
            <p:nvPr/>
          </p:nvSpPr>
          <p:spPr bwMode="auto">
            <a:xfrm>
              <a:off x="864" y="1200"/>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47"/>
            <p:cNvSpPr>
              <a:spLocks noChangeArrowheads="1"/>
            </p:cNvSpPr>
            <p:nvPr/>
          </p:nvSpPr>
          <p:spPr bwMode="auto">
            <a:xfrm>
              <a:off x="864"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Oval 48"/>
            <p:cNvSpPr>
              <a:spLocks noChangeArrowheads="1"/>
            </p:cNvSpPr>
            <p:nvPr/>
          </p:nvSpPr>
          <p:spPr bwMode="auto">
            <a:xfrm>
              <a:off x="1536" y="1872"/>
              <a:ext cx="96" cy="96"/>
            </a:xfrm>
            <a:prstGeom prst="ellipse">
              <a:avLst/>
            </a:prstGeom>
            <a:solidFill>
              <a:schemeClr val="accent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Text Box 57"/>
            <p:cNvSpPr txBox="1">
              <a:spLocks noChangeArrowheads="1"/>
            </p:cNvSpPr>
            <p:nvPr/>
          </p:nvSpPr>
          <p:spPr bwMode="auto">
            <a:xfrm>
              <a:off x="1044" y="662"/>
              <a:ext cx="4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AND</a:t>
              </a:r>
            </a:p>
          </p:txBody>
        </p:sp>
      </p:grpSp>
      <p:grpSp>
        <p:nvGrpSpPr>
          <p:cNvPr id="36" name="Group 61"/>
          <p:cNvGrpSpPr>
            <a:grpSpLocks/>
          </p:cNvGrpSpPr>
          <p:nvPr/>
        </p:nvGrpSpPr>
        <p:grpSpPr bwMode="auto">
          <a:xfrm>
            <a:off x="3657600" y="3557062"/>
            <a:ext cx="1981200" cy="2378075"/>
            <a:chOff x="2352" y="662"/>
            <a:chExt cx="1248" cy="1498"/>
          </a:xfrm>
        </p:grpSpPr>
        <p:sp>
          <p:nvSpPr>
            <p:cNvPr id="37" name="Line 30"/>
            <p:cNvSpPr>
              <a:spLocks noChangeShapeType="1"/>
            </p:cNvSpPr>
            <p:nvPr/>
          </p:nvSpPr>
          <p:spPr bwMode="auto">
            <a:xfrm>
              <a:off x="2976" y="1056"/>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Line 31"/>
            <p:cNvSpPr>
              <a:spLocks noChangeShapeType="1"/>
            </p:cNvSpPr>
            <p:nvPr/>
          </p:nvSpPr>
          <p:spPr bwMode="auto">
            <a:xfrm flipH="1">
              <a:off x="2352" y="1584"/>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9" name="Text Box 32"/>
            <p:cNvSpPr txBox="1">
              <a:spLocks noChangeArrowheads="1"/>
            </p:cNvSpPr>
            <p:nvPr/>
          </p:nvSpPr>
          <p:spPr bwMode="auto">
            <a:xfrm>
              <a:off x="3361" y="1574"/>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 name="Text Box 36"/>
            <p:cNvSpPr txBox="1">
              <a:spLocks noChangeArrowheads="1"/>
            </p:cNvSpPr>
            <p:nvPr/>
          </p:nvSpPr>
          <p:spPr bwMode="auto">
            <a:xfrm>
              <a:off x="2736" y="1008"/>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41" name="Oval 49"/>
            <p:cNvSpPr>
              <a:spLocks noChangeArrowheads="1"/>
            </p:cNvSpPr>
            <p:nvPr/>
          </p:nvSpPr>
          <p:spPr bwMode="auto">
            <a:xfrm>
              <a:off x="3264"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2" name="Oval 50"/>
            <p:cNvSpPr>
              <a:spLocks noChangeArrowheads="1"/>
            </p:cNvSpPr>
            <p:nvPr/>
          </p:nvSpPr>
          <p:spPr bwMode="auto">
            <a:xfrm>
              <a:off x="2592" y="120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 name="Oval 51"/>
            <p:cNvSpPr>
              <a:spLocks noChangeArrowheads="1"/>
            </p:cNvSpPr>
            <p:nvPr/>
          </p:nvSpPr>
          <p:spPr bwMode="auto">
            <a:xfrm>
              <a:off x="2592" y="18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4" name="Oval 52"/>
            <p:cNvSpPr>
              <a:spLocks noChangeArrowheads="1"/>
            </p:cNvSpPr>
            <p:nvPr/>
          </p:nvSpPr>
          <p:spPr bwMode="auto">
            <a:xfrm>
              <a:off x="3264" y="18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Text Box 58"/>
            <p:cNvSpPr txBox="1">
              <a:spLocks noChangeArrowheads="1"/>
            </p:cNvSpPr>
            <p:nvPr/>
          </p:nvSpPr>
          <p:spPr bwMode="auto">
            <a:xfrm>
              <a:off x="2816" y="662"/>
              <a:ext cx="31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Menlo Regular"/>
                  <a:cs typeface="Menlo Regular"/>
                </a:rPr>
                <a:t>OR</a:t>
              </a:r>
            </a:p>
          </p:txBody>
        </p:sp>
      </p:grpSp>
      <p:grpSp>
        <p:nvGrpSpPr>
          <p:cNvPr id="46" name="Group 63"/>
          <p:cNvGrpSpPr>
            <a:grpSpLocks/>
          </p:cNvGrpSpPr>
          <p:nvPr/>
        </p:nvGrpSpPr>
        <p:grpSpPr bwMode="auto">
          <a:xfrm>
            <a:off x="6400800" y="3557062"/>
            <a:ext cx="1981200" cy="2378075"/>
            <a:chOff x="4032" y="2534"/>
            <a:chExt cx="1248" cy="1498"/>
          </a:xfrm>
        </p:grpSpPr>
        <p:sp>
          <p:nvSpPr>
            <p:cNvPr id="47" name="Line 37"/>
            <p:cNvSpPr>
              <a:spLocks noChangeShapeType="1"/>
            </p:cNvSpPr>
            <p:nvPr/>
          </p:nvSpPr>
          <p:spPr bwMode="auto">
            <a:xfrm>
              <a:off x="465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8" name="Line 38"/>
            <p:cNvSpPr>
              <a:spLocks noChangeShapeType="1"/>
            </p:cNvSpPr>
            <p:nvPr/>
          </p:nvSpPr>
          <p:spPr bwMode="auto">
            <a:xfrm flipH="1">
              <a:off x="403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9" name="Text Box 39"/>
            <p:cNvSpPr txBox="1">
              <a:spLocks noChangeArrowheads="1"/>
            </p:cNvSpPr>
            <p:nvPr/>
          </p:nvSpPr>
          <p:spPr bwMode="auto">
            <a:xfrm>
              <a:off x="504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50" name="Text Box 43"/>
            <p:cNvSpPr txBox="1">
              <a:spLocks noChangeArrowheads="1"/>
            </p:cNvSpPr>
            <p:nvPr/>
          </p:nvSpPr>
          <p:spPr bwMode="auto">
            <a:xfrm>
              <a:off x="441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sp>
          <p:nvSpPr>
            <p:cNvPr id="51" name="Oval 53"/>
            <p:cNvSpPr>
              <a:spLocks noChangeArrowheads="1"/>
            </p:cNvSpPr>
            <p:nvPr/>
          </p:nvSpPr>
          <p:spPr bwMode="auto">
            <a:xfrm>
              <a:off x="4944" y="3072"/>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Oval 54"/>
            <p:cNvSpPr>
              <a:spLocks noChangeArrowheads="1"/>
            </p:cNvSpPr>
            <p:nvPr/>
          </p:nvSpPr>
          <p:spPr bwMode="auto">
            <a:xfrm>
              <a:off x="4272" y="3072"/>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3" name="Oval 55"/>
            <p:cNvSpPr>
              <a:spLocks noChangeArrowheads="1"/>
            </p:cNvSpPr>
            <p:nvPr/>
          </p:nvSpPr>
          <p:spPr bwMode="auto">
            <a:xfrm>
              <a:off x="4272" y="374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4" name="Oval 56"/>
            <p:cNvSpPr>
              <a:spLocks noChangeArrowheads="1"/>
            </p:cNvSpPr>
            <p:nvPr/>
          </p:nvSpPr>
          <p:spPr bwMode="auto">
            <a:xfrm>
              <a:off x="4944" y="374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5" name="Text Box 59"/>
            <p:cNvSpPr txBox="1">
              <a:spLocks noChangeArrowheads="1"/>
            </p:cNvSpPr>
            <p:nvPr/>
          </p:nvSpPr>
          <p:spPr bwMode="auto">
            <a:xfrm>
              <a:off x="4461" y="2534"/>
              <a:ext cx="41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Menlo Regular"/>
                  <a:cs typeface="Menlo Regular"/>
                </a:rPr>
                <a:t>XOR</a:t>
              </a:r>
            </a:p>
          </p:txBody>
        </p:sp>
      </p:grpSp>
      <p:sp>
        <p:nvSpPr>
          <p:cNvPr id="56" name="TextBox 55"/>
          <p:cNvSpPr txBox="1"/>
          <p:nvPr/>
        </p:nvSpPr>
        <p:spPr>
          <a:xfrm>
            <a:off x="6518054" y="3244062"/>
            <a:ext cx="1743517" cy="3154710"/>
          </a:xfrm>
          <a:prstGeom prst="rect">
            <a:avLst/>
          </a:prstGeom>
          <a:noFill/>
        </p:spPr>
        <p:txBody>
          <a:bodyPr wrap="none" rtlCol="0">
            <a:spAutoFit/>
          </a:bodyPr>
          <a:lstStyle/>
          <a:p>
            <a:r>
              <a:rPr lang="en-US" sz="19900" b="1" dirty="0">
                <a:ln w="38100" cmpd="sng">
                  <a:solidFill>
                    <a:schemeClr val="tx1"/>
                  </a:solidFill>
                </a:ln>
                <a:solidFill>
                  <a:schemeClr val="bg1"/>
                </a:solidFill>
                <a:latin typeface="Helvetica"/>
                <a:cs typeface="Helvetica"/>
              </a:rPr>
              <a:t>?</a:t>
            </a:r>
          </a:p>
        </p:txBody>
      </p:sp>
    </p:spTree>
    <p:extLst>
      <p:ext uri="{BB962C8B-B14F-4D97-AF65-F5344CB8AC3E}">
        <p14:creationId xmlns:p14="http://schemas.microsoft.com/office/powerpoint/2010/main" val="61649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Helvetica Neue"/>
              </a:rPr>
              <a:t>Introducing Hidden Layers</a:t>
            </a:r>
          </a:p>
        </p:txBody>
      </p:sp>
      <p:sp>
        <p:nvSpPr>
          <p:cNvPr id="4" name="Oval 4"/>
          <p:cNvSpPr>
            <a:spLocks noChangeArrowheads="1"/>
          </p:cNvSpPr>
          <p:nvPr/>
        </p:nvSpPr>
        <p:spPr bwMode="auto">
          <a:xfrm>
            <a:off x="1046163" y="2286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5191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Oval 6"/>
          <p:cNvSpPr>
            <a:spLocks noChangeArrowheads="1"/>
          </p:cNvSpPr>
          <p:nvPr/>
        </p:nvSpPr>
        <p:spPr bwMode="auto">
          <a:xfrm>
            <a:off x="1738313" y="41910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 name="Line 7"/>
          <p:cNvSpPr>
            <a:spLocks noChangeShapeType="1"/>
          </p:cNvSpPr>
          <p:nvPr/>
        </p:nvSpPr>
        <p:spPr bwMode="auto">
          <a:xfrm flipH="1">
            <a:off x="1046163" y="312420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 name="Line 8"/>
          <p:cNvSpPr>
            <a:spLocks noChangeShapeType="1"/>
          </p:cNvSpPr>
          <p:nvPr/>
        </p:nvSpPr>
        <p:spPr bwMode="auto">
          <a:xfrm flipH="1" flipV="1">
            <a:off x="1655763" y="312420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Text Box 9"/>
          <p:cNvSpPr txBox="1">
            <a:spLocks noChangeArrowheads="1"/>
          </p:cNvSpPr>
          <p:nvPr/>
        </p:nvSpPr>
        <p:spPr bwMode="auto">
          <a:xfrm>
            <a:off x="2559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0" name="Text Box 10"/>
          <p:cNvSpPr txBox="1">
            <a:spLocks noChangeArrowheads="1"/>
          </p:cNvSpPr>
          <p:nvPr/>
        </p:nvSpPr>
        <p:spPr bwMode="auto">
          <a:xfrm>
            <a:off x="1475141" y="419488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1" name="Text Box 11"/>
          <p:cNvSpPr txBox="1">
            <a:spLocks noChangeArrowheads="1"/>
          </p:cNvSpPr>
          <p:nvPr/>
        </p:nvSpPr>
        <p:spPr bwMode="auto">
          <a:xfrm>
            <a:off x="811213" y="228600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12" name="Text Box 13"/>
          <p:cNvSpPr txBox="1">
            <a:spLocks noChangeArrowheads="1"/>
          </p:cNvSpPr>
          <p:nvPr/>
        </p:nvSpPr>
        <p:spPr bwMode="auto">
          <a:xfrm>
            <a:off x="982531" y="1812925"/>
            <a:ext cx="97975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r>
              <a:rPr lang="en-US" sz="2000" dirty="0">
                <a:latin typeface="Helvetica Neue"/>
                <a:cs typeface="Helvetica Neue"/>
              </a:rPr>
              <a:t>Output</a:t>
            </a:r>
          </a:p>
        </p:txBody>
      </p:sp>
      <p:sp>
        <p:nvSpPr>
          <p:cNvPr id="13" name="Text Box 27"/>
          <p:cNvSpPr txBox="1">
            <a:spLocks noChangeArrowheads="1"/>
          </p:cNvSpPr>
          <p:nvPr/>
        </p:nvSpPr>
        <p:spPr bwMode="auto">
          <a:xfrm>
            <a:off x="641222" y="5107577"/>
            <a:ext cx="18389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dirty="0">
                <a:latin typeface="Helvetica Neue"/>
                <a:cs typeface="Helvetica Neue"/>
              </a:rPr>
              <a:t>Input Features</a:t>
            </a:r>
          </a:p>
        </p:txBody>
      </p:sp>
      <p:sp>
        <p:nvSpPr>
          <p:cNvPr id="14" name="Oval 3"/>
          <p:cNvSpPr>
            <a:spLocks noChangeArrowheads="1"/>
          </p:cNvSpPr>
          <p:nvPr/>
        </p:nvSpPr>
        <p:spPr bwMode="auto">
          <a:xfrm>
            <a:off x="6963128" y="1457149"/>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Oval 4"/>
          <p:cNvSpPr>
            <a:spLocks noChangeArrowheads="1"/>
          </p:cNvSpPr>
          <p:nvPr/>
        </p:nvSpPr>
        <p:spPr bwMode="auto">
          <a:xfrm>
            <a:off x="63732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Oval 5"/>
          <p:cNvSpPr>
            <a:spLocks noChangeArrowheads="1"/>
          </p:cNvSpPr>
          <p:nvPr/>
        </p:nvSpPr>
        <p:spPr bwMode="auto">
          <a:xfrm>
            <a:off x="7592484" y="3065818"/>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6"/>
          <p:cNvSpPr>
            <a:spLocks noChangeShapeType="1"/>
          </p:cNvSpPr>
          <p:nvPr/>
        </p:nvSpPr>
        <p:spPr bwMode="auto">
          <a:xfrm flipH="1">
            <a:off x="6886223" y="2168350"/>
            <a:ext cx="261697" cy="91594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7"/>
          <p:cNvSpPr>
            <a:spLocks noChangeShapeType="1"/>
          </p:cNvSpPr>
          <p:nvPr/>
        </p:nvSpPr>
        <p:spPr bwMode="auto">
          <a:xfrm flipH="1" flipV="1">
            <a:off x="7495823" y="2168350"/>
            <a:ext cx="332573" cy="9159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9" name="Text Box 8"/>
          <p:cNvSpPr txBox="1">
            <a:spLocks noChangeArrowheads="1"/>
          </p:cNvSpPr>
          <p:nvPr/>
        </p:nvSpPr>
        <p:spPr bwMode="auto">
          <a:xfrm>
            <a:off x="6462887" y="2461162"/>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20" name="Text Box 9"/>
          <p:cNvSpPr txBox="1">
            <a:spLocks noChangeArrowheads="1"/>
          </p:cNvSpPr>
          <p:nvPr/>
        </p:nvSpPr>
        <p:spPr bwMode="auto">
          <a:xfrm>
            <a:off x="7682087" y="2477037"/>
            <a:ext cx="83415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z</a:t>
            </a:r>
            <a:r>
              <a:rPr lang="en-US" sz="3600" baseline="-25000" dirty="0">
                <a:latin typeface="Times New Roman" charset="0"/>
              </a:rPr>
              <a:t>2</a:t>
            </a:r>
            <a:endParaRPr lang="en-US" sz="3600" dirty="0"/>
          </a:p>
        </p:txBody>
      </p:sp>
      <p:sp>
        <p:nvSpPr>
          <p:cNvPr id="21" name="Text Box 13"/>
          <p:cNvSpPr txBox="1">
            <a:spLocks noChangeArrowheads="1"/>
          </p:cNvSpPr>
          <p:nvPr/>
        </p:nvSpPr>
        <p:spPr bwMode="auto">
          <a:xfrm>
            <a:off x="7123286" y="836265"/>
            <a:ext cx="725119"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y</a:t>
            </a:r>
            <a:endParaRPr lang="en-US" sz="3600" dirty="0"/>
          </a:p>
        </p:txBody>
      </p:sp>
      <p:sp>
        <p:nvSpPr>
          <p:cNvPr id="22" name="Oval 14"/>
          <p:cNvSpPr>
            <a:spLocks noChangeArrowheads="1"/>
          </p:cNvSpPr>
          <p:nvPr/>
        </p:nvSpPr>
        <p:spPr bwMode="auto">
          <a:xfrm>
            <a:off x="63732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Oval 15"/>
          <p:cNvSpPr>
            <a:spLocks noChangeArrowheads="1"/>
          </p:cNvSpPr>
          <p:nvPr/>
        </p:nvSpPr>
        <p:spPr bwMode="auto">
          <a:xfrm>
            <a:off x="7592484" y="4666021"/>
            <a:ext cx="719667" cy="719667"/>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16"/>
          <p:cNvSpPr>
            <a:spLocks noChangeShapeType="1"/>
          </p:cNvSpPr>
          <p:nvPr/>
        </p:nvSpPr>
        <p:spPr bwMode="auto">
          <a:xfrm>
            <a:off x="6697839" y="3791130"/>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17"/>
          <p:cNvSpPr>
            <a:spLocks noChangeShapeType="1"/>
          </p:cNvSpPr>
          <p:nvPr/>
        </p:nvSpPr>
        <p:spPr bwMode="auto">
          <a:xfrm>
            <a:off x="7965017" y="3805241"/>
            <a:ext cx="1" cy="86061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18"/>
          <p:cNvSpPr>
            <a:spLocks noChangeShapeType="1"/>
          </p:cNvSpPr>
          <p:nvPr/>
        </p:nvSpPr>
        <p:spPr bwMode="auto">
          <a:xfrm flipH="1">
            <a:off x="6906684" y="3748797"/>
            <a:ext cx="850516" cy="981365"/>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Line 19"/>
          <p:cNvSpPr>
            <a:spLocks noChangeShapeType="1"/>
          </p:cNvSpPr>
          <p:nvPr/>
        </p:nvSpPr>
        <p:spPr bwMode="auto">
          <a:xfrm flipH="1" flipV="1">
            <a:off x="6906684" y="3748797"/>
            <a:ext cx="850516" cy="98136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Text Box 20"/>
          <p:cNvSpPr txBox="1">
            <a:spLocks noChangeArrowheads="1"/>
          </p:cNvSpPr>
          <p:nvPr/>
        </p:nvSpPr>
        <p:spPr bwMode="auto">
          <a:xfrm>
            <a:off x="64628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29" name="Text Box 21"/>
          <p:cNvSpPr txBox="1">
            <a:spLocks noChangeArrowheads="1"/>
          </p:cNvSpPr>
          <p:nvPr/>
        </p:nvSpPr>
        <p:spPr bwMode="auto">
          <a:xfrm>
            <a:off x="7682087" y="4034907"/>
            <a:ext cx="855968"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30" name="Text Box 50"/>
          <p:cNvSpPr txBox="1">
            <a:spLocks noChangeArrowheads="1"/>
          </p:cNvSpPr>
          <p:nvPr/>
        </p:nvSpPr>
        <p:spPr bwMode="auto">
          <a:xfrm>
            <a:off x="5051778" y="3055588"/>
            <a:ext cx="130848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spcBef>
                <a:spcPct val="50000"/>
              </a:spcBef>
              <a:buFontTx/>
              <a:buNone/>
              <a:defRPr/>
            </a:pPr>
            <a:r>
              <a:rPr lang="en-US" sz="2000" dirty="0">
                <a:latin typeface="Helvetica Neue"/>
                <a:cs typeface="Helvetica Neue"/>
              </a:rPr>
              <a:t>Hidden Features</a:t>
            </a:r>
          </a:p>
        </p:txBody>
      </p:sp>
      <p:grpSp>
        <p:nvGrpSpPr>
          <p:cNvPr id="31" name="Group 51"/>
          <p:cNvGrpSpPr>
            <a:grpSpLocks/>
          </p:cNvGrpSpPr>
          <p:nvPr/>
        </p:nvGrpSpPr>
        <p:grpSpPr bwMode="auto">
          <a:xfrm>
            <a:off x="5051778" y="1541127"/>
            <a:ext cx="1308485" cy="3708738"/>
            <a:chOff x="240" y="811"/>
            <a:chExt cx="960" cy="2721"/>
          </a:xfrm>
        </p:grpSpPr>
        <p:sp>
          <p:nvSpPr>
            <p:cNvPr id="32" name="Text Box 52"/>
            <p:cNvSpPr txBox="1">
              <a:spLocks noChangeArrowheads="1"/>
            </p:cNvSpPr>
            <p:nvPr/>
          </p:nvSpPr>
          <p:spPr bwMode="auto">
            <a:xfrm>
              <a:off x="240" y="308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33" name="Text Box 53"/>
            <p:cNvSpPr txBox="1">
              <a:spLocks noChangeArrowheads="1"/>
            </p:cNvSpPr>
            <p:nvPr/>
          </p:nvSpPr>
          <p:spPr bwMode="auto">
            <a:xfrm>
              <a:off x="240" y="811"/>
              <a:ext cx="96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a:t>
              </a:r>
            </a:p>
          </p:txBody>
        </p:sp>
      </p:grpSp>
      <p:sp>
        <p:nvSpPr>
          <p:cNvPr id="34" name="Right Arrow 33"/>
          <p:cNvSpPr/>
          <p:nvPr/>
        </p:nvSpPr>
        <p:spPr>
          <a:xfrm>
            <a:off x="2935111" y="3086231"/>
            <a:ext cx="1524000" cy="516467"/>
          </a:xfrm>
          <a:prstGeom prst="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660096"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a:latin typeface="Helvetica Neue"/>
                <a:cs typeface="Helvetica Neue"/>
              </a:rPr>
              <a:t>Delta Rule</a:t>
            </a:r>
          </a:p>
        </p:txBody>
      </p:sp>
      <p:sp>
        <p:nvSpPr>
          <p:cNvPr id="36" name="TextBox 35"/>
          <p:cNvSpPr txBox="1"/>
          <p:nvPr/>
        </p:nvSpPr>
        <p:spPr>
          <a:xfrm>
            <a:off x="6373284" y="5785555"/>
            <a:ext cx="1672359" cy="646331"/>
          </a:xfrm>
          <a:prstGeom prst="rect">
            <a:avLst/>
          </a:prstGeom>
          <a:noFill/>
          <a:ln>
            <a:solidFill>
              <a:schemeClr val="accent4"/>
            </a:solidFill>
          </a:ln>
        </p:spPr>
        <p:txBody>
          <a:bodyPr wrap="none" rtlCol="0">
            <a:spAutoFit/>
          </a:bodyPr>
          <a:lstStyle/>
          <a:p>
            <a:pPr algn="ctr"/>
            <a:r>
              <a:rPr lang="en-US" dirty="0">
                <a:latin typeface="Helvetica Neue"/>
                <a:cs typeface="Helvetica Neue"/>
              </a:rPr>
              <a:t>Learning Rule:</a:t>
            </a:r>
          </a:p>
          <a:p>
            <a:pPr algn="ctr"/>
            <a:r>
              <a:rPr lang="en-US" dirty="0" err="1">
                <a:latin typeface="Helvetica Neue"/>
                <a:cs typeface="Helvetica Neue"/>
              </a:rPr>
              <a:t>Backprop</a:t>
            </a:r>
            <a:endParaRPr lang="en-US" dirty="0">
              <a:latin typeface="Helvetica Neue"/>
              <a:cs typeface="Helvetica Neue"/>
            </a:endParaRPr>
          </a:p>
        </p:txBody>
      </p:sp>
    </p:spTree>
    <p:extLst>
      <p:ext uri="{BB962C8B-B14F-4D97-AF65-F5344CB8AC3E}">
        <p14:creationId xmlns:p14="http://schemas.microsoft.com/office/powerpoint/2010/main" val="42525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1" grpId="0"/>
      <p:bldP spid="22" grpId="0" animBg="1"/>
      <p:bldP spid="23" grpId="0" animBg="1"/>
      <p:bldP spid="24" grpId="0" animBg="1"/>
      <p:bldP spid="25" grpId="0" animBg="1"/>
      <p:bldP spid="26" grpId="0" animBg="1"/>
      <p:bldP spid="27" grpId="0" animBg="1"/>
      <p:bldP spid="28" grpId="0"/>
      <p:bldP spid="29" grpId="0"/>
      <p:bldP spid="30" grpId="0"/>
      <p:bldP spid="34" grpId="0" animBg="1"/>
      <p:bldP spid="35" grpId="0" animBg="1"/>
      <p:bldP spid="3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85800" y="152400"/>
            <a:ext cx="8077200" cy="1143000"/>
          </a:xfrm>
        </p:spPr>
        <p:txBody>
          <a:bodyPr>
            <a:normAutofit fontScale="90000"/>
          </a:bodyPr>
          <a:lstStyle/>
          <a:p>
            <a:pPr eaLnBrk="1" hangingPunct="1"/>
            <a:r>
              <a:rPr lang="en-US" dirty="0">
                <a:latin typeface="Helvetica Neue"/>
                <a:ea typeface="ＭＳ Ｐゴシック" charset="0"/>
                <a:cs typeface="Helvetica Neue"/>
              </a:rPr>
              <a:t>Nonlinear </a:t>
            </a:r>
            <a:r>
              <a:rPr lang="en-US" dirty="0" err="1">
                <a:latin typeface="Helvetica Neue"/>
                <a:ea typeface="ＭＳ Ｐゴシック" charset="0"/>
                <a:cs typeface="Helvetica Neue"/>
              </a:rPr>
              <a:t>Separability</a:t>
            </a:r>
            <a:r>
              <a:rPr lang="en-US" dirty="0">
                <a:latin typeface="Helvetica Neue"/>
                <a:ea typeface="ＭＳ Ｐゴシック" charset="0"/>
                <a:cs typeface="Helvetica Neue"/>
              </a:rPr>
              <a:t> Using Hidden Layers</a:t>
            </a:r>
          </a:p>
        </p:txBody>
      </p:sp>
      <p:sp>
        <p:nvSpPr>
          <p:cNvPr id="400387" name="Oval 3"/>
          <p:cNvSpPr>
            <a:spLocks noChangeArrowheads="1"/>
          </p:cNvSpPr>
          <p:nvPr/>
        </p:nvSpPr>
        <p:spPr bwMode="auto">
          <a:xfrm>
            <a:off x="2292350" y="1501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8" name="Oval 4"/>
          <p:cNvSpPr>
            <a:spLocks noChangeArrowheads="1"/>
          </p:cNvSpPr>
          <p:nvPr/>
        </p:nvSpPr>
        <p:spPr bwMode="auto">
          <a:xfrm>
            <a:off x="17589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89" name="Oval 5"/>
          <p:cNvSpPr>
            <a:spLocks noChangeArrowheads="1"/>
          </p:cNvSpPr>
          <p:nvPr/>
        </p:nvSpPr>
        <p:spPr bwMode="auto">
          <a:xfrm>
            <a:off x="2978150" y="34064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0" name="Line 6"/>
          <p:cNvSpPr>
            <a:spLocks noChangeShapeType="1"/>
          </p:cNvSpPr>
          <p:nvPr/>
        </p:nvSpPr>
        <p:spPr bwMode="auto">
          <a:xfrm flipH="1">
            <a:off x="2286000" y="2339620"/>
            <a:ext cx="304800" cy="1066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1" name="Line 7"/>
          <p:cNvSpPr>
            <a:spLocks noChangeShapeType="1"/>
          </p:cNvSpPr>
          <p:nvPr/>
        </p:nvSpPr>
        <p:spPr bwMode="auto">
          <a:xfrm flipH="1" flipV="1">
            <a:off x="2895600" y="2339620"/>
            <a:ext cx="38735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2" name="Text Box 8"/>
          <p:cNvSpPr txBox="1">
            <a:spLocks noChangeArrowheads="1"/>
          </p:cNvSpPr>
          <p:nvPr/>
        </p:nvSpPr>
        <p:spPr bwMode="auto">
          <a:xfrm>
            <a:off x="1481667" y="338031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400393" name="Text Box 9"/>
          <p:cNvSpPr txBox="1">
            <a:spLocks noChangeArrowheads="1"/>
          </p:cNvSpPr>
          <p:nvPr/>
        </p:nvSpPr>
        <p:spPr bwMode="auto">
          <a:xfrm>
            <a:off x="2700867" y="339619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grpSp>
        <p:nvGrpSpPr>
          <p:cNvPr id="64521" name="Group 10"/>
          <p:cNvGrpSpPr>
            <a:grpSpLocks/>
          </p:cNvGrpSpPr>
          <p:nvPr/>
        </p:nvGrpSpPr>
        <p:grpSpPr bwMode="auto">
          <a:xfrm>
            <a:off x="5029200" y="3025420"/>
            <a:ext cx="1371600" cy="1524000"/>
            <a:chOff x="2400" y="3120"/>
            <a:chExt cx="864" cy="960"/>
          </a:xfrm>
        </p:grpSpPr>
        <p:sp>
          <p:nvSpPr>
            <p:cNvPr id="400395" name="Line 11"/>
            <p:cNvSpPr>
              <a:spLocks noChangeShapeType="1"/>
            </p:cNvSpPr>
            <p:nvPr/>
          </p:nvSpPr>
          <p:spPr bwMode="auto">
            <a:xfrm>
              <a:off x="2400" y="3120"/>
              <a:ext cx="864" cy="96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6" name="Line 12"/>
            <p:cNvSpPr>
              <a:spLocks noChangeShapeType="1"/>
            </p:cNvSpPr>
            <p:nvPr/>
          </p:nvSpPr>
          <p:spPr bwMode="auto">
            <a:xfrm flipV="1">
              <a:off x="3168" y="3888"/>
              <a:ext cx="96" cy="9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400397" name="Text Box 13"/>
          <p:cNvSpPr txBox="1">
            <a:spLocks noChangeArrowheads="1"/>
          </p:cNvSpPr>
          <p:nvPr/>
        </p:nvSpPr>
        <p:spPr bwMode="auto">
          <a:xfrm>
            <a:off x="2057400" y="1501420"/>
            <a:ext cx="844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endParaRPr lang="en-US" sz="3600"/>
          </a:p>
        </p:txBody>
      </p:sp>
      <p:sp>
        <p:nvSpPr>
          <p:cNvPr id="400398" name="Oval 14"/>
          <p:cNvSpPr>
            <a:spLocks noChangeArrowheads="1"/>
          </p:cNvSpPr>
          <p:nvPr/>
        </p:nvSpPr>
        <p:spPr bwMode="auto">
          <a:xfrm>
            <a:off x="17589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399" name="Oval 15"/>
          <p:cNvSpPr>
            <a:spLocks noChangeArrowheads="1"/>
          </p:cNvSpPr>
          <p:nvPr/>
        </p:nvSpPr>
        <p:spPr bwMode="auto">
          <a:xfrm>
            <a:off x="2978150" y="538762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0" name="Line 16"/>
          <p:cNvSpPr>
            <a:spLocks noChangeShapeType="1"/>
          </p:cNvSpPr>
          <p:nvPr/>
        </p:nvSpPr>
        <p:spPr bwMode="auto">
          <a:xfrm>
            <a:off x="2069395"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1" name="Line 17"/>
          <p:cNvSpPr>
            <a:spLocks noChangeShapeType="1"/>
          </p:cNvSpPr>
          <p:nvPr/>
        </p:nvSpPr>
        <p:spPr bwMode="auto">
          <a:xfrm>
            <a:off x="3435350" y="424462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2" name="Line 18"/>
          <p:cNvSpPr>
            <a:spLocks noChangeShapeType="1"/>
          </p:cNvSpPr>
          <p:nvPr/>
        </p:nvSpPr>
        <p:spPr bwMode="auto">
          <a:xfrm flipH="1">
            <a:off x="2292350" y="424462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3" name="Line 19"/>
          <p:cNvSpPr>
            <a:spLocks noChangeShapeType="1"/>
          </p:cNvSpPr>
          <p:nvPr/>
        </p:nvSpPr>
        <p:spPr bwMode="auto">
          <a:xfrm flipH="1" flipV="1">
            <a:off x="2292350" y="424462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4" name="Text Box 20"/>
          <p:cNvSpPr txBox="1">
            <a:spLocks noChangeArrowheads="1"/>
          </p:cNvSpPr>
          <p:nvPr/>
        </p:nvSpPr>
        <p:spPr bwMode="auto">
          <a:xfrm>
            <a:off x="14816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1</a:t>
            </a:r>
            <a:endParaRPr lang="en-US" sz="3600" dirty="0"/>
          </a:p>
        </p:txBody>
      </p:sp>
      <p:sp>
        <p:nvSpPr>
          <p:cNvPr id="400405" name="Text Box 21"/>
          <p:cNvSpPr txBox="1">
            <a:spLocks noChangeArrowheads="1"/>
          </p:cNvSpPr>
          <p:nvPr/>
        </p:nvSpPr>
        <p:spPr bwMode="auto">
          <a:xfrm>
            <a:off x="2700867" y="537739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0406" name="AutoShape 22"/>
          <p:cNvSpPr>
            <a:spLocks noChangeArrowheads="1"/>
          </p:cNvSpPr>
          <p:nvPr/>
        </p:nvSpPr>
        <p:spPr bwMode="auto">
          <a:xfrm rot="16200000">
            <a:off x="3886200" y="2187220"/>
            <a:ext cx="10668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07" name="AutoShape 23"/>
          <p:cNvSpPr>
            <a:spLocks noChangeArrowheads="1"/>
          </p:cNvSpPr>
          <p:nvPr/>
        </p:nvSpPr>
        <p:spPr bwMode="auto">
          <a:xfrm rot="10800000" flipH="1">
            <a:off x="7086600" y="3101620"/>
            <a:ext cx="990600" cy="2971800"/>
          </a:xfrm>
          <a:prstGeom prst="curvedLeftArrow">
            <a:avLst>
              <a:gd name="adj1" fmla="val 60000"/>
              <a:gd name="adj2" fmla="val 120000"/>
              <a:gd name="adj3" fmla="val 33333"/>
            </a:avLst>
          </a:pr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64533" name="Group 24"/>
          <p:cNvGrpSpPr>
            <a:grpSpLocks/>
          </p:cNvGrpSpPr>
          <p:nvPr/>
        </p:nvGrpSpPr>
        <p:grpSpPr bwMode="auto">
          <a:xfrm>
            <a:off x="5257800" y="5159020"/>
            <a:ext cx="1219200" cy="1219200"/>
            <a:chOff x="3312" y="2976"/>
            <a:chExt cx="768" cy="768"/>
          </a:xfrm>
        </p:grpSpPr>
        <p:sp>
          <p:nvSpPr>
            <p:cNvPr id="400409" name="Oval 25"/>
            <p:cNvSpPr>
              <a:spLocks noChangeArrowheads="1"/>
            </p:cNvSpPr>
            <p:nvPr/>
          </p:nvSpPr>
          <p:spPr bwMode="auto">
            <a:xfrm>
              <a:off x="3984" y="2976"/>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0" name="Oval 26"/>
            <p:cNvSpPr>
              <a:spLocks noChangeArrowheads="1"/>
            </p:cNvSpPr>
            <p:nvPr/>
          </p:nvSpPr>
          <p:spPr bwMode="auto">
            <a:xfrm>
              <a:off x="3312" y="2976"/>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1" name="Oval 27"/>
            <p:cNvSpPr>
              <a:spLocks noChangeArrowheads="1"/>
            </p:cNvSpPr>
            <p:nvPr/>
          </p:nvSpPr>
          <p:spPr bwMode="auto">
            <a:xfrm>
              <a:off x="3312" y="36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2" name="Oval 28"/>
            <p:cNvSpPr>
              <a:spLocks noChangeArrowheads="1"/>
            </p:cNvSpPr>
            <p:nvPr/>
          </p:nvSpPr>
          <p:spPr bwMode="auto">
            <a:xfrm>
              <a:off x="3984" y="364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4" name="Group 29"/>
          <p:cNvGrpSpPr>
            <a:grpSpLocks/>
          </p:cNvGrpSpPr>
          <p:nvPr/>
        </p:nvGrpSpPr>
        <p:grpSpPr bwMode="auto">
          <a:xfrm>
            <a:off x="5181600" y="3177820"/>
            <a:ext cx="1219200" cy="1143000"/>
            <a:chOff x="3264" y="1824"/>
            <a:chExt cx="768" cy="720"/>
          </a:xfrm>
        </p:grpSpPr>
        <p:sp>
          <p:nvSpPr>
            <p:cNvPr id="400414" name="Oval 30"/>
            <p:cNvSpPr>
              <a:spLocks noChangeArrowheads="1"/>
            </p:cNvSpPr>
            <p:nvPr/>
          </p:nvSpPr>
          <p:spPr bwMode="auto">
            <a:xfrm>
              <a:off x="3264" y="2304"/>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5" name="Oval 31"/>
            <p:cNvSpPr>
              <a:spLocks noChangeArrowheads="1"/>
            </p:cNvSpPr>
            <p:nvPr/>
          </p:nvSpPr>
          <p:spPr bwMode="auto">
            <a:xfrm>
              <a:off x="3792" y="1824"/>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6" name="Oval 32"/>
            <p:cNvSpPr>
              <a:spLocks noChangeArrowheads="1"/>
            </p:cNvSpPr>
            <p:nvPr/>
          </p:nvSpPr>
          <p:spPr bwMode="auto">
            <a:xfrm>
              <a:off x="3408" y="2448"/>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17" name="Oval 33"/>
            <p:cNvSpPr>
              <a:spLocks noChangeArrowheads="1"/>
            </p:cNvSpPr>
            <p:nvPr/>
          </p:nvSpPr>
          <p:spPr bwMode="auto">
            <a:xfrm>
              <a:off x="3936" y="1968"/>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64535" name="Group 34"/>
          <p:cNvGrpSpPr>
            <a:grpSpLocks/>
          </p:cNvGrpSpPr>
          <p:nvPr/>
        </p:nvGrpSpPr>
        <p:grpSpPr bwMode="auto">
          <a:xfrm>
            <a:off x="4038600" y="1806220"/>
            <a:ext cx="3878263" cy="4876800"/>
            <a:chOff x="2544" y="960"/>
            <a:chExt cx="2443" cy="3072"/>
          </a:xfrm>
        </p:grpSpPr>
        <p:sp>
          <p:nvSpPr>
            <p:cNvPr id="400419" name="Text Box 35"/>
            <p:cNvSpPr txBox="1">
              <a:spLocks noChangeArrowheads="1"/>
            </p:cNvSpPr>
            <p:nvPr/>
          </p:nvSpPr>
          <p:spPr bwMode="auto">
            <a:xfrm>
              <a:off x="4800" y="998"/>
              <a:ext cx="187"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y</a:t>
              </a:r>
              <a:endParaRPr lang="en-US" sz="2000"/>
            </a:p>
          </p:txBody>
        </p:sp>
        <p:sp>
          <p:nvSpPr>
            <p:cNvPr id="400420" name="Line 36"/>
            <p:cNvSpPr>
              <a:spLocks noChangeShapeType="1"/>
            </p:cNvSpPr>
            <p:nvPr/>
          </p:nvSpPr>
          <p:spPr bwMode="auto">
            <a:xfrm>
              <a:off x="3696" y="1632"/>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1" name="Line 37"/>
            <p:cNvSpPr>
              <a:spLocks noChangeShapeType="1"/>
            </p:cNvSpPr>
            <p:nvPr/>
          </p:nvSpPr>
          <p:spPr bwMode="auto">
            <a:xfrm flipH="1" flipV="1">
              <a:off x="2544" y="1008"/>
              <a:ext cx="24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2" name="Line 38"/>
            <p:cNvSpPr>
              <a:spLocks noChangeShapeType="1"/>
            </p:cNvSpPr>
            <p:nvPr/>
          </p:nvSpPr>
          <p:spPr bwMode="auto">
            <a:xfrm flipH="1">
              <a:off x="3072" y="2160"/>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3" name="Text Box 39"/>
            <p:cNvSpPr txBox="1">
              <a:spLocks noChangeArrowheads="1"/>
            </p:cNvSpPr>
            <p:nvPr/>
          </p:nvSpPr>
          <p:spPr bwMode="auto">
            <a:xfrm>
              <a:off x="4081" y="2150"/>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1</a:t>
              </a:r>
              <a:endParaRPr lang="en-US" sz="2000"/>
            </a:p>
          </p:txBody>
        </p:sp>
        <p:sp>
          <p:nvSpPr>
            <p:cNvPr id="400424" name="Text Box 40"/>
            <p:cNvSpPr txBox="1">
              <a:spLocks noChangeArrowheads="1"/>
            </p:cNvSpPr>
            <p:nvPr/>
          </p:nvSpPr>
          <p:spPr bwMode="auto">
            <a:xfrm>
              <a:off x="3466" y="1536"/>
              <a:ext cx="23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z</a:t>
              </a:r>
              <a:r>
                <a:rPr lang="en-US" sz="2000" baseline="-25000">
                  <a:latin typeface="Times New Roman" charset="0"/>
                </a:rPr>
                <a:t>2</a:t>
              </a:r>
              <a:endParaRPr lang="en-US" sz="2000"/>
            </a:p>
          </p:txBody>
        </p:sp>
        <p:sp>
          <p:nvSpPr>
            <p:cNvPr id="400425" name="Line 41"/>
            <p:cNvSpPr>
              <a:spLocks noChangeShapeType="1"/>
            </p:cNvSpPr>
            <p:nvPr/>
          </p:nvSpPr>
          <p:spPr bwMode="auto">
            <a:xfrm>
              <a:off x="3696" y="96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6" name="Line 42"/>
            <p:cNvSpPr>
              <a:spLocks noChangeShapeType="1"/>
            </p:cNvSpPr>
            <p:nvPr/>
          </p:nvSpPr>
          <p:spPr bwMode="auto">
            <a:xfrm>
              <a:off x="3696" y="2928"/>
              <a:ext cx="0" cy="110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7" name="Line 43"/>
            <p:cNvSpPr>
              <a:spLocks noChangeShapeType="1"/>
            </p:cNvSpPr>
            <p:nvPr/>
          </p:nvSpPr>
          <p:spPr bwMode="auto">
            <a:xfrm flipH="1">
              <a:off x="3072" y="3456"/>
              <a:ext cx="120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28" name="Text Box 44"/>
            <p:cNvSpPr txBox="1">
              <a:spLocks noChangeArrowheads="1"/>
            </p:cNvSpPr>
            <p:nvPr/>
          </p:nvSpPr>
          <p:spPr bwMode="auto">
            <a:xfrm>
              <a:off x="4081" y="3446"/>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1</a:t>
              </a:r>
              <a:endParaRPr lang="en-US" sz="2000"/>
            </a:p>
          </p:txBody>
        </p:sp>
        <p:sp>
          <p:nvSpPr>
            <p:cNvPr id="400429" name="Text Box 45"/>
            <p:cNvSpPr txBox="1">
              <a:spLocks noChangeArrowheads="1"/>
            </p:cNvSpPr>
            <p:nvPr/>
          </p:nvSpPr>
          <p:spPr bwMode="auto">
            <a:xfrm>
              <a:off x="3456" y="2880"/>
              <a:ext cx="23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a:latin typeface="Times New Roman" charset="0"/>
                </a:rPr>
                <a:t>x</a:t>
              </a:r>
              <a:r>
                <a:rPr lang="en-US" sz="2000" baseline="-25000">
                  <a:latin typeface="Times New Roman" charset="0"/>
                </a:rPr>
                <a:t>2</a:t>
              </a:r>
              <a:endParaRPr lang="en-US" sz="2000"/>
            </a:p>
          </p:txBody>
        </p:sp>
      </p:grpSp>
      <p:sp>
        <p:nvSpPr>
          <p:cNvPr id="400430" name="Text Box 46"/>
          <p:cNvSpPr txBox="1">
            <a:spLocks noChangeArrowheads="1"/>
          </p:cNvSpPr>
          <p:nvPr/>
        </p:nvSpPr>
        <p:spPr bwMode="auto">
          <a:xfrm>
            <a:off x="5795963" y="4320820"/>
            <a:ext cx="1841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buFontTx/>
              <a:buNone/>
              <a:defRPr/>
            </a:pPr>
            <a:endParaRPr lang="en-US"/>
          </a:p>
        </p:txBody>
      </p:sp>
      <p:grpSp>
        <p:nvGrpSpPr>
          <p:cNvPr id="64537" name="Group 47"/>
          <p:cNvGrpSpPr>
            <a:grpSpLocks/>
          </p:cNvGrpSpPr>
          <p:nvPr/>
        </p:nvGrpSpPr>
        <p:grpSpPr bwMode="auto">
          <a:xfrm>
            <a:off x="4876800" y="1806220"/>
            <a:ext cx="1905000" cy="152400"/>
            <a:chOff x="3072" y="960"/>
            <a:chExt cx="1200" cy="96"/>
          </a:xfrm>
        </p:grpSpPr>
        <p:sp>
          <p:nvSpPr>
            <p:cNvPr id="400432" name="Oval 48"/>
            <p:cNvSpPr>
              <a:spLocks noChangeArrowheads="1"/>
            </p:cNvSpPr>
            <p:nvPr/>
          </p:nvSpPr>
          <p:spPr bwMode="auto">
            <a:xfrm>
              <a:off x="3072" y="960"/>
              <a:ext cx="96" cy="96"/>
            </a:xfrm>
            <a:prstGeom prst="ellipse">
              <a:avLst/>
            </a:prstGeom>
            <a:solidFill>
              <a:srgbClr val="FF0300"/>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0433" name="Oval 49"/>
            <p:cNvSpPr>
              <a:spLocks noChangeArrowheads="1"/>
            </p:cNvSpPr>
            <p:nvPr/>
          </p:nvSpPr>
          <p:spPr bwMode="auto">
            <a:xfrm>
              <a:off x="4176" y="960"/>
              <a:ext cx="96" cy="96"/>
            </a:xfrm>
            <a:prstGeom prst="ellipse">
              <a:avLst/>
            </a:prstGeom>
            <a:solidFill>
              <a:srgbClr val="4F81BD"/>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F81BD"/>
                </a:solidFill>
              </a:endParaRPr>
            </a:p>
          </p:txBody>
        </p:sp>
      </p:grpSp>
      <p:sp>
        <p:nvSpPr>
          <p:cNvPr id="400434" name="Text Box 50"/>
          <p:cNvSpPr txBox="1">
            <a:spLocks noChangeArrowheads="1"/>
          </p:cNvSpPr>
          <p:nvPr/>
        </p:nvSpPr>
        <p:spPr bwMode="auto">
          <a:xfrm>
            <a:off x="239890" y="3346095"/>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sp>
        <p:nvSpPr>
          <p:cNvPr id="400436" name="Text Box 52"/>
          <p:cNvSpPr txBox="1">
            <a:spLocks noChangeArrowheads="1"/>
          </p:cNvSpPr>
          <p:nvPr/>
        </p:nvSpPr>
        <p:spPr bwMode="auto">
          <a:xfrm>
            <a:off x="239890" y="5403495"/>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400437" name="Text Box 53"/>
          <p:cNvSpPr txBox="1">
            <a:spLocks noChangeArrowheads="1"/>
          </p:cNvSpPr>
          <p:nvPr/>
        </p:nvSpPr>
        <p:spPr bwMode="auto">
          <a:xfrm>
            <a:off x="239890" y="1425220"/>
            <a:ext cx="152400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sp>
        <p:nvSpPr>
          <p:cNvPr id="2" name="Rectangle 1"/>
          <p:cNvSpPr/>
          <p:nvPr/>
        </p:nvSpPr>
        <p:spPr>
          <a:xfrm>
            <a:off x="4643085" y="4776610"/>
            <a:ext cx="2305756" cy="19840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4876801" y="2687811"/>
            <a:ext cx="2127954" cy="19378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3717572" y="1425220"/>
            <a:ext cx="4359627"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7224889" y="1577620"/>
            <a:ext cx="1004710" cy="65545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37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4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4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4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4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03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03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03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03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04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0407"/>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03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03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03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03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04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p:bldP spid="400388" grpId="0" animBg="1"/>
      <p:bldP spid="400389" grpId="0" animBg="1"/>
      <p:bldP spid="400390" grpId="0" animBg="1"/>
      <p:bldP spid="400391" grpId="0" animBg="1"/>
      <p:bldP spid="400392" grpId="0"/>
      <p:bldP spid="400393" grpId="0"/>
      <p:bldP spid="400397" grpId="0"/>
      <p:bldP spid="400400" grpId="0" animBg="1"/>
      <p:bldP spid="400401" grpId="0" animBg="1"/>
      <p:bldP spid="400402" grpId="0" animBg="1"/>
      <p:bldP spid="400403" grpId="0" animBg="1"/>
      <p:bldP spid="400406" grpId="0" animBg="1"/>
      <p:bldP spid="400407" grpId="0" animBg="1"/>
      <p:bldP spid="400434" grpId="0"/>
      <p:bldP spid="400437" grpId="0"/>
      <p:bldP spid="2" grpId="0" animBg="1"/>
      <p:bldP spid="56" grpId="0" animBg="1"/>
      <p:bldP spid="56" grpId="1" animBg="1"/>
      <p:bldP spid="57" grpId="0" animBg="1"/>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dirty="0"/>
              <a:t>Each neuron is a function of the previous one connected to 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457200" y="1618505"/>
            <a:ext cx="7268901" cy="1603654"/>
          </a:xfrm>
          <a:prstGeom prst="rect">
            <a:avLst/>
          </a:prstGeom>
        </p:spPr>
      </p:pic>
      <p:pic>
        <p:nvPicPr>
          <p:cNvPr id="5" name="Picture 4"/>
          <p:cNvPicPr>
            <a:picLocks noChangeAspect="1"/>
          </p:cNvPicPr>
          <p:nvPr/>
        </p:nvPicPr>
        <p:blipFill>
          <a:blip r:embed="rId4"/>
          <a:stretch>
            <a:fillRect/>
          </a:stretch>
        </p:blipFill>
        <p:spPr>
          <a:xfrm>
            <a:off x="1915790" y="4478313"/>
            <a:ext cx="5057775" cy="1866900"/>
          </a:xfrm>
          <a:prstGeom prst="rect">
            <a:avLst/>
          </a:prstGeom>
        </p:spPr>
      </p:pic>
    </p:spTree>
    <p:extLst>
      <p:ext uri="{BB962C8B-B14F-4D97-AF65-F5344CB8AC3E}">
        <p14:creationId xmlns:p14="http://schemas.microsoft.com/office/powerpoint/2010/main" val="5731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14362" y="1600200"/>
            <a:ext cx="7915275" cy="638175"/>
          </a:xfrm>
          <a:prstGeom prst="rect">
            <a:avLst/>
          </a:prstGeom>
        </p:spPr>
      </p:pic>
      <p:pic>
        <p:nvPicPr>
          <p:cNvPr id="6" name="Picture 5"/>
          <p:cNvPicPr>
            <a:picLocks noChangeAspect="1"/>
          </p:cNvPicPr>
          <p:nvPr/>
        </p:nvPicPr>
        <p:blipFill>
          <a:blip r:embed="rId4"/>
          <a:stretch>
            <a:fillRect/>
          </a:stretch>
        </p:blipFill>
        <p:spPr>
          <a:xfrm>
            <a:off x="614362" y="2420937"/>
            <a:ext cx="7778187" cy="1268420"/>
          </a:xfrm>
          <a:prstGeom prst="rect">
            <a:avLst/>
          </a:prstGeom>
        </p:spPr>
      </p:pic>
      <p:pic>
        <p:nvPicPr>
          <p:cNvPr id="7" name="Picture 6"/>
          <p:cNvPicPr>
            <a:picLocks noChangeAspect="1"/>
          </p:cNvPicPr>
          <p:nvPr/>
        </p:nvPicPr>
        <p:blipFill>
          <a:blip r:embed="rId5"/>
          <a:stretch>
            <a:fillRect/>
          </a:stretch>
        </p:blipFill>
        <p:spPr>
          <a:xfrm>
            <a:off x="457200" y="4007161"/>
            <a:ext cx="8160151" cy="1125538"/>
          </a:xfrm>
          <a:prstGeom prst="rect">
            <a:avLst/>
          </a:prstGeom>
        </p:spPr>
      </p:pic>
    </p:spTree>
    <p:extLst>
      <p:ext uri="{BB962C8B-B14F-4D97-AF65-F5344CB8AC3E}">
        <p14:creationId xmlns:p14="http://schemas.microsoft.com/office/powerpoint/2010/main" val="234362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Spaces, Features, and Neural Nets</a:t>
            </a:r>
          </a:p>
        </p:txBody>
      </p:sp>
      <p:sp>
        <p:nvSpPr>
          <p:cNvPr id="3" name="Content Placeholder 2"/>
          <p:cNvSpPr>
            <a:spLocks noGrp="1"/>
          </p:cNvSpPr>
          <p:nvPr>
            <p:ph idx="1"/>
          </p:nvPr>
        </p:nvSpPr>
        <p:spPr>
          <a:xfrm>
            <a:off x="431097" y="1437394"/>
            <a:ext cx="8229600" cy="4525963"/>
          </a:xfrm>
        </p:spPr>
        <p:txBody>
          <a:bodyPr/>
          <a:lstStyle/>
          <a:p>
            <a:pPr marL="0" indent="0" algn="ctr">
              <a:buNone/>
            </a:pPr>
            <a:r>
              <a:rPr lang="en-US" dirty="0">
                <a:latin typeface="Helvetica Neue"/>
                <a:cs typeface="Helvetica Neue"/>
              </a:rPr>
              <a:t>Neural nets compute </a:t>
            </a:r>
            <a:r>
              <a:rPr lang="en-US" b="1" dirty="0">
                <a:latin typeface="Helvetica Neue"/>
                <a:cs typeface="Helvetica Neue"/>
              </a:rPr>
              <a:t>distributed representations </a:t>
            </a:r>
            <a:r>
              <a:rPr lang="en-US" dirty="0">
                <a:latin typeface="Helvetica Neue"/>
                <a:cs typeface="Helvetica Neue"/>
              </a:rPr>
              <a:t>of inputs, providing an alternative to discrete symbolic approaches</a:t>
            </a:r>
          </a:p>
        </p:txBody>
      </p:sp>
      <p:sp>
        <p:nvSpPr>
          <p:cNvPr id="30" name="Oval 6"/>
          <p:cNvSpPr>
            <a:spLocks noChangeArrowheads="1"/>
          </p:cNvSpPr>
          <p:nvPr/>
        </p:nvSpPr>
        <p:spPr bwMode="auto">
          <a:xfrm>
            <a:off x="6660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Oval 7"/>
          <p:cNvSpPr>
            <a:spLocks noChangeArrowheads="1"/>
          </p:cNvSpPr>
          <p:nvPr/>
        </p:nvSpPr>
        <p:spPr bwMode="auto">
          <a:xfrm>
            <a:off x="1885247" y="35362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Oval 8"/>
          <p:cNvSpPr>
            <a:spLocks noChangeArrowheads="1"/>
          </p:cNvSpPr>
          <p:nvPr/>
        </p:nvSpPr>
        <p:spPr bwMode="auto">
          <a:xfrm>
            <a:off x="6660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Oval 9"/>
          <p:cNvSpPr>
            <a:spLocks noChangeArrowheads="1"/>
          </p:cNvSpPr>
          <p:nvPr/>
        </p:nvSpPr>
        <p:spPr bwMode="auto">
          <a:xfrm>
            <a:off x="1885247" y="551744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Line 10"/>
          <p:cNvSpPr>
            <a:spLocks noChangeShapeType="1"/>
          </p:cNvSpPr>
          <p:nvPr/>
        </p:nvSpPr>
        <p:spPr bwMode="auto">
          <a:xfrm>
            <a:off x="10470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5" name="Line 11"/>
          <p:cNvSpPr>
            <a:spLocks noChangeShapeType="1"/>
          </p:cNvSpPr>
          <p:nvPr/>
        </p:nvSpPr>
        <p:spPr bwMode="auto">
          <a:xfrm>
            <a:off x="2342447" y="437444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6" name="Line 12"/>
          <p:cNvSpPr>
            <a:spLocks noChangeShapeType="1"/>
          </p:cNvSpPr>
          <p:nvPr/>
        </p:nvSpPr>
        <p:spPr bwMode="auto">
          <a:xfrm flipH="1">
            <a:off x="1199447" y="437444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Line 13"/>
          <p:cNvSpPr>
            <a:spLocks noChangeShapeType="1"/>
          </p:cNvSpPr>
          <p:nvPr/>
        </p:nvSpPr>
        <p:spPr bwMode="auto">
          <a:xfrm flipH="1" flipV="1">
            <a:off x="1199447" y="437444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8" name="Text Box 16"/>
          <p:cNvSpPr txBox="1">
            <a:spLocks noChangeArrowheads="1"/>
          </p:cNvSpPr>
          <p:nvPr/>
        </p:nvSpPr>
        <p:spPr bwMode="auto">
          <a:xfrm>
            <a:off x="4310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39" name="Text Box 17"/>
          <p:cNvSpPr txBox="1">
            <a:spLocks noChangeArrowheads="1"/>
          </p:cNvSpPr>
          <p:nvPr/>
        </p:nvSpPr>
        <p:spPr bwMode="auto">
          <a:xfrm>
            <a:off x="1650297" y="5577771"/>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40" name="Text Box 18"/>
          <p:cNvSpPr txBox="1">
            <a:spLocks noChangeArrowheads="1"/>
          </p:cNvSpPr>
          <p:nvPr/>
        </p:nvSpPr>
        <p:spPr bwMode="auto">
          <a:xfrm>
            <a:off x="4310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1</a:t>
            </a:r>
            <a:endParaRPr lang="en-US" sz="3600"/>
          </a:p>
        </p:txBody>
      </p:sp>
      <p:sp>
        <p:nvSpPr>
          <p:cNvPr id="41" name="Text Box 19"/>
          <p:cNvSpPr txBox="1">
            <a:spLocks noChangeArrowheads="1"/>
          </p:cNvSpPr>
          <p:nvPr/>
        </p:nvSpPr>
        <p:spPr bwMode="auto">
          <a:xfrm>
            <a:off x="1650297" y="3536246"/>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y</a:t>
            </a:r>
            <a:r>
              <a:rPr lang="en-US" sz="3600" baseline="-25000">
                <a:latin typeface="Times New Roman" charset="0"/>
              </a:rPr>
              <a:t>2</a:t>
            </a:r>
            <a:endParaRPr lang="en-US" sz="3600"/>
          </a:p>
        </p:txBody>
      </p:sp>
      <p:sp>
        <p:nvSpPr>
          <p:cNvPr id="43" name="Line 26"/>
          <p:cNvSpPr>
            <a:spLocks noChangeShapeType="1"/>
          </p:cNvSpPr>
          <p:nvPr/>
        </p:nvSpPr>
        <p:spPr bwMode="auto">
          <a:xfrm>
            <a:off x="4209526" y="5177015"/>
            <a:ext cx="0" cy="1319741"/>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5" name="Line 28"/>
          <p:cNvSpPr>
            <a:spLocks noChangeShapeType="1"/>
          </p:cNvSpPr>
          <p:nvPr/>
        </p:nvSpPr>
        <p:spPr bwMode="auto">
          <a:xfrm flipH="1">
            <a:off x="3414887" y="5781678"/>
            <a:ext cx="1595532"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6" name="Text Box 29"/>
          <p:cNvSpPr txBox="1">
            <a:spLocks noChangeArrowheads="1"/>
          </p:cNvSpPr>
          <p:nvPr/>
        </p:nvSpPr>
        <p:spPr bwMode="auto">
          <a:xfrm>
            <a:off x="4758007" y="5709360"/>
            <a:ext cx="3794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1</a:t>
            </a:r>
            <a:endParaRPr lang="en-US" sz="2000" dirty="0"/>
          </a:p>
        </p:txBody>
      </p:sp>
      <p:sp>
        <p:nvSpPr>
          <p:cNvPr id="47" name="Text Box 30"/>
          <p:cNvSpPr txBox="1">
            <a:spLocks noChangeArrowheads="1"/>
          </p:cNvSpPr>
          <p:nvPr/>
        </p:nvSpPr>
        <p:spPr bwMode="auto">
          <a:xfrm>
            <a:off x="3752326" y="4965350"/>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x</a:t>
            </a:r>
            <a:r>
              <a:rPr lang="en-US" sz="2000" baseline="-25000" dirty="0">
                <a:latin typeface="Times New Roman" charset="0"/>
              </a:rPr>
              <a:t>2</a:t>
            </a:r>
            <a:endParaRPr lang="en-US" sz="2000" dirty="0"/>
          </a:p>
        </p:txBody>
      </p:sp>
      <p:sp>
        <p:nvSpPr>
          <p:cNvPr id="48" name="Text Box 31"/>
          <p:cNvSpPr txBox="1">
            <a:spLocks noChangeArrowheads="1"/>
          </p:cNvSpPr>
          <p:nvPr/>
        </p:nvSpPr>
        <p:spPr bwMode="auto">
          <a:xfrm>
            <a:off x="4852368" y="3986746"/>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1</a:t>
            </a:r>
            <a:endParaRPr lang="en-US" sz="2000" dirty="0"/>
          </a:p>
        </p:txBody>
      </p:sp>
      <p:sp>
        <p:nvSpPr>
          <p:cNvPr id="49" name="Text Box 32"/>
          <p:cNvSpPr txBox="1">
            <a:spLocks noChangeArrowheads="1"/>
          </p:cNvSpPr>
          <p:nvPr/>
        </p:nvSpPr>
        <p:spPr bwMode="auto">
          <a:xfrm>
            <a:off x="3769257" y="3142192"/>
            <a:ext cx="37941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2000" i="1" dirty="0">
                <a:latin typeface="Times New Roman" charset="0"/>
              </a:rPr>
              <a:t>y</a:t>
            </a:r>
            <a:r>
              <a:rPr lang="en-US" sz="2000" baseline="-25000" dirty="0">
                <a:latin typeface="Times New Roman" charset="0"/>
              </a:rPr>
              <a:t>2</a:t>
            </a:r>
            <a:endParaRPr lang="en-US" sz="2000" dirty="0"/>
          </a:p>
        </p:txBody>
      </p:sp>
      <p:sp>
        <p:nvSpPr>
          <p:cNvPr id="50" name="Line 26"/>
          <p:cNvSpPr>
            <a:spLocks noChangeShapeType="1"/>
          </p:cNvSpPr>
          <p:nvPr/>
        </p:nvSpPr>
        <p:spPr bwMode="auto">
          <a:xfrm>
            <a:off x="4220809" y="3358444"/>
            <a:ext cx="0" cy="1312334"/>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1" name="Line 28"/>
          <p:cNvSpPr>
            <a:spLocks noChangeShapeType="1"/>
          </p:cNvSpPr>
          <p:nvPr/>
        </p:nvSpPr>
        <p:spPr bwMode="auto">
          <a:xfrm flipH="1">
            <a:off x="3414887" y="4029079"/>
            <a:ext cx="1633450" cy="0"/>
          </a:xfrm>
          <a:prstGeom prst="line">
            <a:avLst/>
          </a:prstGeom>
          <a:noFill/>
          <a:ln w="1905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2" name="TextBox 51"/>
          <p:cNvSpPr txBox="1"/>
          <p:nvPr/>
        </p:nvSpPr>
        <p:spPr>
          <a:xfrm>
            <a:off x="5319889" y="5912556"/>
            <a:ext cx="1399054" cy="369332"/>
          </a:xfrm>
          <a:prstGeom prst="rect">
            <a:avLst/>
          </a:prstGeom>
          <a:noFill/>
        </p:spPr>
        <p:txBody>
          <a:bodyPr wrap="none" rtlCol="0">
            <a:spAutoFit/>
          </a:bodyPr>
          <a:lstStyle/>
          <a:p>
            <a:r>
              <a:rPr lang="en-US" dirty="0">
                <a:latin typeface="Helvetica Neue"/>
                <a:cs typeface="Helvetica Neue"/>
              </a:rPr>
              <a:t>Input space</a:t>
            </a:r>
          </a:p>
        </p:txBody>
      </p:sp>
      <p:sp>
        <p:nvSpPr>
          <p:cNvPr id="53" name="TextBox 52"/>
          <p:cNvSpPr txBox="1"/>
          <p:nvPr/>
        </p:nvSpPr>
        <p:spPr>
          <a:xfrm>
            <a:off x="5319889" y="3844413"/>
            <a:ext cx="1587412" cy="369332"/>
          </a:xfrm>
          <a:prstGeom prst="rect">
            <a:avLst/>
          </a:prstGeom>
          <a:noFill/>
        </p:spPr>
        <p:txBody>
          <a:bodyPr wrap="none" rtlCol="0">
            <a:spAutoFit/>
          </a:bodyPr>
          <a:lstStyle/>
          <a:p>
            <a:r>
              <a:rPr lang="en-US" dirty="0">
                <a:latin typeface="Helvetica Neue"/>
                <a:cs typeface="Helvetica Neue"/>
              </a:rPr>
              <a:t>Output space</a:t>
            </a:r>
          </a:p>
        </p:txBody>
      </p:sp>
      <p:sp>
        <p:nvSpPr>
          <p:cNvPr id="54" name="Curved Right Arrow 53"/>
          <p:cNvSpPr/>
          <p:nvPr/>
        </p:nvSpPr>
        <p:spPr>
          <a:xfrm rot="10800000">
            <a:off x="7055556" y="3930300"/>
            <a:ext cx="973667" cy="2288819"/>
          </a:xfrm>
          <a:prstGeom prst="curvedRight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5" name="Text Box 24"/>
          <p:cNvSpPr txBox="1">
            <a:spLocks noChangeArrowheads="1"/>
          </p:cNvSpPr>
          <p:nvPr/>
        </p:nvSpPr>
        <p:spPr bwMode="auto">
          <a:xfrm>
            <a:off x="7556148" y="4643791"/>
            <a:ext cx="130175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4400" b="1" dirty="0">
                <a:latin typeface="Times New Roman" charset="0"/>
              </a:rPr>
              <a:t>    W</a:t>
            </a:r>
            <a:endParaRPr lang="en-US" dirty="0"/>
          </a:p>
        </p:txBody>
      </p:sp>
    </p:spTree>
    <p:extLst>
      <p:ext uri="{BB962C8B-B14F-4D97-AF65-F5344CB8AC3E}">
        <p14:creationId xmlns:p14="http://schemas.microsoft.com/office/powerpoint/2010/main" val="40909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3" grpId="0" animBg="1"/>
      <p:bldP spid="45" grpId="0" animBg="1"/>
      <p:bldP spid="46" grpId="0"/>
      <p:bldP spid="47" grpId="0"/>
      <p:bldP spid="48" grpId="0"/>
      <p:bldP spid="49" grpId="0"/>
      <p:bldP spid="50" grpId="0" animBg="1"/>
      <p:bldP spid="51" grpId="0" animBg="1"/>
      <p:bldP spid="52" grpId="0"/>
      <p:bldP spid="53" grpId="0"/>
      <p:bldP spid="54" grpId="0" animBg="1"/>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algorithm</a:t>
            </a:r>
          </a:p>
        </p:txBody>
      </p:sp>
      <p:pic>
        <p:nvPicPr>
          <p:cNvPr id="4" name="Picture 3"/>
          <p:cNvPicPr>
            <a:picLocks noChangeAspect="1"/>
          </p:cNvPicPr>
          <p:nvPr/>
        </p:nvPicPr>
        <p:blipFill>
          <a:blip r:embed="rId3"/>
          <a:stretch>
            <a:fillRect/>
          </a:stretch>
        </p:blipFill>
        <p:spPr>
          <a:xfrm>
            <a:off x="0" y="2512736"/>
            <a:ext cx="9144000" cy="2712203"/>
          </a:xfrm>
          <a:prstGeom prst="rect">
            <a:avLst/>
          </a:prstGeom>
        </p:spPr>
      </p:pic>
    </p:spTree>
    <p:extLst>
      <p:ext uri="{BB962C8B-B14F-4D97-AF65-F5344CB8AC3E}">
        <p14:creationId xmlns:p14="http://schemas.microsoft.com/office/powerpoint/2010/main" val="128988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Learning In Multi-Layer Networks</a:t>
            </a:r>
          </a:p>
        </p:txBody>
      </p:sp>
      <p:graphicFrame>
        <p:nvGraphicFramePr>
          <p:cNvPr id="4" name="Object 19"/>
          <p:cNvGraphicFramePr>
            <a:graphicFrameLocks noChangeAspect="1"/>
          </p:cNvGraphicFramePr>
          <p:nvPr>
            <p:extLst>
              <p:ext uri="{D42A27DB-BD31-4B8C-83A1-F6EECF244321}">
                <p14:modId xmlns:p14="http://schemas.microsoft.com/office/powerpoint/2010/main" val="186476983"/>
              </p:ext>
            </p:extLst>
          </p:nvPr>
        </p:nvGraphicFramePr>
        <p:xfrm>
          <a:off x="1262593" y="1690606"/>
          <a:ext cx="6639630" cy="1211237"/>
        </p:xfrm>
        <a:graphic>
          <a:graphicData uri="http://schemas.openxmlformats.org/presentationml/2006/ole">
            <mc:AlternateContent xmlns:mc="http://schemas.openxmlformats.org/markup-compatibility/2006">
              <mc:Choice xmlns:v="urn:schemas-microsoft-com:vml" Requires="v">
                <p:oleObj spid="_x0000_s11471" name="Equation" r:id="rId3" imgW="2705100" imgH="495300" progId="Equation.3">
                  <p:embed/>
                </p:oleObj>
              </mc:Choice>
              <mc:Fallback>
                <p:oleObj name="Equation" r:id="rId3" imgW="2705100" imgH="495300" progId="Equation.3">
                  <p:embed/>
                  <p:pic>
                    <p:nvPicPr>
                      <p:cNvPr id="0" name=""/>
                      <p:cNvPicPr>
                        <a:picLocks noChangeAspect="1" noChangeArrowheads="1"/>
                      </p:cNvPicPr>
                      <p:nvPr/>
                    </p:nvPicPr>
                    <p:blipFill>
                      <a:blip r:embed="rId4"/>
                      <a:srcRect/>
                      <a:stretch>
                        <a:fillRect/>
                      </a:stretch>
                    </p:blipFill>
                    <p:spPr bwMode="auto">
                      <a:xfrm>
                        <a:off x="1262593" y="1690606"/>
                        <a:ext cx="6639630" cy="1211237"/>
                      </a:xfrm>
                      <a:prstGeom prst="rect">
                        <a:avLst/>
                      </a:prstGeom>
                      <a:noFill/>
                      <a:ln>
                        <a:noFill/>
                      </a:ln>
                      <a:effec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529441378"/>
              </p:ext>
            </p:extLst>
          </p:nvPr>
        </p:nvGraphicFramePr>
        <p:xfrm>
          <a:off x="4006850" y="2901950"/>
          <a:ext cx="4397375" cy="1387475"/>
        </p:xfrm>
        <a:graphic>
          <a:graphicData uri="http://schemas.openxmlformats.org/presentationml/2006/ole">
            <mc:AlternateContent xmlns:mc="http://schemas.openxmlformats.org/markup-compatibility/2006">
              <mc:Choice xmlns:v="urn:schemas-microsoft-com:vml" Requires="v">
                <p:oleObj spid="_x0000_s11472" name="Equation" r:id="rId5" imgW="1841500" imgH="584200" progId="Equation.3">
                  <p:embed/>
                </p:oleObj>
              </mc:Choice>
              <mc:Fallback>
                <p:oleObj name="Equation" r:id="rId5" imgW="1841500" imgH="584200" progId="Equation.3">
                  <p:embed/>
                  <p:pic>
                    <p:nvPicPr>
                      <p:cNvPr id="0" name=""/>
                      <p:cNvPicPr>
                        <a:picLocks noChangeAspect="1" noChangeArrowheads="1"/>
                      </p:cNvPicPr>
                      <p:nvPr/>
                    </p:nvPicPr>
                    <p:blipFill>
                      <a:blip r:embed="rId6"/>
                      <a:srcRect/>
                      <a:stretch>
                        <a:fillRect/>
                      </a:stretch>
                    </p:blipFill>
                    <p:spPr bwMode="auto">
                      <a:xfrm>
                        <a:off x="4006850" y="2901950"/>
                        <a:ext cx="4397375" cy="1387475"/>
                      </a:xfrm>
                      <a:prstGeom prst="rect">
                        <a:avLst/>
                      </a:prstGeom>
                      <a:noFill/>
                      <a:ln>
                        <a:noFill/>
                      </a:ln>
                      <a:effectLst/>
                    </p:spPr>
                  </p:pic>
                </p:oleObj>
              </mc:Fallback>
            </mc:AlternateContent>
          </a:graphicData>
        </a:graphic>
      </p:graphicFrame>
      <p:sp>
        <p:nvSpPr>
          <p:cNvPr id="8" name="Text Box 25"/>
          <p:cNvSpPr txBox="1">
            <a:spLocks noChangeArrowheads="1"/>
          </p:cNvSpPr>
          <p:nvPr/>
        </p:nvSpPr>
        <p:spPr bwMode="auto">
          <a:xfrm>
            <a:off x="28222" y="3085981"/>
            <a:ext cx="3862656"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For a two-layer net, we can describe the error associated with an input unit </a:t>
            </a:r>
            <a:r>
              <a:rPr lang="en-US" sz="2200" i="1" dirty="0" err="1">
                <a:latin typeface="Helvetica Neue"/>
                <a:cs typeface="Helvetica Neue"/>
              </a:rPr>
              <a:t>i</a:t>
            </a:r>
            <a:r>
              <a:rPr lang="en-US" sz="2200" dirty="0">
                <a:latin typeface="Helvetica Neue"/>
                <a:cs typeface="Helvetica Neue"/>
              </a:rPr>
              <a:t> as:</a:t>
            </a:r>
          </a:p>
        </p:txBody>
      </p:sp>
      <p:graphicFrame>
        <p:nvGraphicFramePr>
          <p:cNvPr id="9" name="Object 26"/>
          <p:cNvGraphicFramePr>
            <a:graphicFrameLocks noChangeAspect="1"/>
          </p:cNvGraphicFramePr>
          <p:nvPr>
            <p:extLst>
              <p:ext uri="{D42A27DB-BD31-4B8C-83A1-F6EECF244321}">
                <p14:modId xmlns:p14="http://schemas.microsoft.com/office/powerpoint/2010/main" val="1265155770"/>
              </p:ext>
            </p:extLst>
          </p:nvPr>
        </p:nvGraphicFramePr>
        <p:xfrm>
          <a:off x="5938634" y="4432644"/>
          <a:ext cx="2449893" cy="774356"/>
        </p:xfrm>
        <a:graphic>
          <a:graphicData uri="http://schemas.openxmlformats.org/presentationml/2006/ole">
            <mc:AlternateContent xmlns:mc="http://schemas.openxmlformats.org/markup-compatibility/2006">
              <mc:Choice xmlns:v="urn:schemas-microsoft-com:vml" Requires="v">
                <p:oleObj spid="_x0000_s11473" name="Equation" r:id="rId7" imgW="1079500" imgH="342900" progId="Equation.3">
                  <p:embed/>
                </p:oleObj>
              </mc:Choice>
              <mc:Fallback>
                <p:oleObj name="Equation" r:id="rId7" imgW="1079500"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634" y="4432644"/>
                        <a:ext cx="2449893" cy="774356"/>
                      </a:xfrm>
                      <a:prstGeom prst="rect">
                        <a:avLst/>
                      </a:prstGeom>
                      <a:noFill/>
                      <a:ln>
                        <a:noFill/>
                      </a:ln>
                      <a:effectLst/>
                    </p:spPr>
                  </p:pic>
                </p:oleObj>
              </mc:Fallback>
            </mc:AlternateContent>
          </a:graphicData>
        </a:graphic>
      </p:graphicFrame>
      <p:sp>
        <p:nvSpPr>
          <p:cNvPr id="10" name="Text Box 27"/>
          <p:cNvSpPr txBox="1">
            <a:spLocks noChangeArrowheads="1"/>
          </p:cNvSpPr>
          <p:nvPr/>
        </p:nvSpPr>
        <p:spPr bwMode="auto">
          <a:xfrm>
            <a:off x="5073538" y="4504363"/>
            <a:ext cx="102632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2000" dirty="0">
                <a:latin typeface="Helvetica Neue"/>
                <a:cs typeface="Helvetica Neue"/>
              </a:rPr>
              <a:t>where</a:t>
            </a:r>
            <a:endParaRPr lang="en-US" dirty="0">
              <a:latin typeface="Helvetica Neue"/>
              <a:cs typeface="Helvetica Neue"/>
            </a:endParaRPr>
          </a:p>
        </p:txBody>
      </p:sp>
      <p:sp>
        <p:nvSpPr>
          <p:cNvPr id="11" name="Text Box 28"/>
          <p:cNvSpPr txBox="1">
            <a:spLocks noChangeArrowheads="1"/>
          </p:cNvSpPr>
          <p:nvPr/>
        </p:nvSpPr>
        <p:spPr bwMode="auto">
          <a:xfrm>
            <a:off x="112889" y="5243900"/>
            <a:ext cx="3518345"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buFontTx/>
              <a:buNone/>
              <a:defRPr/>
            </a:pPr>
            <a:r>
              <a:rPr lang="en-US" sz="2200" dirty="0">
                <a:latin typeface="Helvetica Neue"/>
                <a:cs typeface="Helvetica Neue"/>
              </a:rPr>
              <a:t>…and apply the </a:t>
            </a:r>
            <a:r>
              <a:rPr lang="en-US" sz="2200" b="1" dirty="0">
                <a:latin typeface="Helvetica Neue"/>
                <a:cs typeface="Helvetica Neue"/>
              </a:rPr>
              <a:t>chain rule</a:t>
            </a:r>
            <a:r>
              <a:rPr lang="en-US" sz="2200" dirty="0">
                <a:latin typeface="Helvetica Neue"/>
                <a:cs typeface="Helvetica Neue"/>
              </a:rPr>
              <a:t> to calculate the gradient with respect to </a:t>
            </a:r>
            <a:r>
              <a:rPr lang="en-US" sz="2200" i="1" dirty="0" err="1">
                <a:latin typeface="Helvetica Neue"/>
                <a:cs typeface="Helvetica Neue"/>
              </a:rPr>
              <a:t>w</a:t>
            </a:r>
            <a:r>
              <a:rPr lang="en-US" sz="2200" i="1" baseline="-25000" dirty="0" err="1">
                <a:latin typeface="Helvetica Neue"/>
                <a:cs typeface="Helvetica Neue"/>
              </a:rPr>
              <a:t>ij</a:t>
            </a:r>
            <a:endParaRPr lang="en-US" sz="2200" i="1" baseline="-25000" dirty="0">
              <a:latin typeface="Helvetica Neue"/>
              <a:cs typeface="Helvetica Neue"/>
            </a:endParaRPr>
          </a:p>
        </p:txBody>
      </p:sp>
      <p:graphicFrame>
        <p:nvGraphicFramePr>
          <p:cNvPr id="12" name="Object 1"/>
          <p:cNvGraphicFramePr>
            <a:graphicFrameLocks noChangeAspect="1"/>
          </p:cNvGraphicFramePr>
          <p:nvPr>
            <p:extLst>
              <p:ext uri="{D42A27DB-BD31-4B8C-83A1-F6EECF244321}">
                <p14:modId xmlns:p14="http://schemas.microsoft.com/office/powerpoint/2010/main" val="679877353"/>
              </p:ext>
            </p:extLst>
          </p:nvPr>
        </p:nvGraphicFramePr>
        <p:xfrm>
          <a:off x="3975545" y="5326731"/>
          <a:ext cx="4429218" cy="1009158"/>
        </p:xfrm>
        <a:graphic>
          <a:graphicData uri="http://schemas.openxmlformats.org/presentationml/2006/ole">
            <mc:AlternateContent xmlns:mc="http://schemas.openxmlformats.org/markup-compatibility/2006">
              <mc:Choice xmlns:v="urn:schemas-microsoft-com:vml" Requires="v">
                <p:oleObj spid="_x0000_s11474" name="Equation" r:id="rId9" imgW="1727200" imgH="393700" progId="Equation.3">
                  <p:embed/>
                </p:oleObj>
              </mc:Choice>
              <mc:Fallback>
                <p:oleObj name="Equation" r:id="rId9" imgW="17272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5545" y="5326731"/>
                        <a:ext cx="4429218" cy="10091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5806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Error Driven Learning: </a:t>
            </a:r>
            <a:r>
              <a:rPr lang="en-US" dirty="0" err="1">
                <a:latin typeface="Helvetica Neue"/>
                <a:cs typeface="Helvetica Neue"/>
              </a:rPr>
              <a:t>Backpropagation</a:t>
            </a:r>
            <a:endParaRPr lang="en-US" dirty="0">
              <a:latin typeface="Helvetica Neue"/>
              <a:cs typeface="Helvetica Neue"/>
            </a:endParaRPr>
          </a:p>
        </p:txBody>
      </p:sp>
      <p:sp>
        <p:nvSpPr>
          <p:cNvPr id="3" name="Content Placeholder 2"/>
          <p:cNvSpPr>
            <a:spLocks noGrp="1"/>
          </p:cNvSpPr>
          <p:nvPr>
            <p:ph idx="1"/>
          </p:nvPr>
        </p:nvSpPr>
        <p:spPr/>
        <p:txBody>
          <a:bodyPr/>
          <a:lstStyle/>
          <a:p>
            <a:pPr marL="0" indent="0">
              <a:buNone/>
            </a:pPr>
            <a:r>
              <a:rPr lang="en-US" dirty="0">
                <a:latin typeface="Helvetica Neue"/>
                <a:cs typeface="Helvetica Neue"/>
              </a:rPr>
              <a:t>Corresponds to doing the Delta Rule with an error term: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graphicFrame>
        <p:nvGraphicFramePr>
          <p:cNvPr id="4" name="Object 6"/>
          <p:cNvGraphicFramePr>
            <a:graphicFrameLocks noChangeAspect="1"/>
          </p:cNvGraphicFramePr>
          <p:nvPr>
            <p:extLst>
              <p:ext uri="{D42A27DB-BD31-4B8C-83A1-F6EECF244321}">
                <p14:modId xmlns:p14="http://schemas.microsoft.com/office/powerpoint/2010/main" val="4239180720"/>
              </p:ext>
            </p:extLst>
          </p:nvPr>
        </p:nvGraphicFramePr>
        <p:xfrm>
          <a:off x="2173288" y="2750256"/>
          <a:ext cx="4687887" cy="1346200"/>
        </p:xfrm>
        <a:graphic>
          <a:graphicData uri="http://schemas.openxmlformats.org/presentationml/2006/ole">
            <mc:AlternateContent xmlns:mc="http://schemas.openxmlformats.org/markup-compatibility/2006">
              <mc:Choice xmlns:v="urn:schemas-microsoft-com:vml" Requires="v">
                <p:oleObj spid="_x0000_s12385" name="Equation" r:id="rId3" imgW="1587500" imgH="457200" progId="Equation.3">
                  <p:embed/>
                </p:oleObj>
              </mc:Choice>
              <mc:Fallback>
                <p:oleObj name="Equation" r:id="rId3" imgW="1587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8" y="2750256"/>
                        <a:ext cx="4687887" cy="134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 name="Text Box 4"/>
          <p:cNvSpPr txBox="1">
            <a:spLocks noChangeArrowheads="1"/>
          </p:cNvSpPr>
          <p:nvPr/>
        </p:nvSpPr>
        <p:spPr bwMode="auto">
          <a:xfrm>
            <a:off x="457200" y="4273707"/>
            <a:ext cx="82296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sz="3200" dirty="0">
                <a:latin typeface="Helvetica Neue"/>
                <a:cs typeface="Helvetica Neue"/>
              </a:rPr>
              <a:t>Viewed this way, the </a:t>
            </a:r>
            <a:r>
              <a:rPr lang="en-US" sz="3200" dirty="0" err="1">
                <a:latin typeface="Helvetica Neue"/>
                <a:cs typeface="Helvetica Neue"/>
              </a:rPr>
              <a:t>backprop</a:t>
            </a:r>
            <a:r>
              <a:rPr lang="en-US" sz="3200" dirty="0">
                <a:latin typeface="Helvetica Neue"/>
                <a:cs typeface="Helvetica Neue"/>
              </a:rPr>
              <a:t> learning algorithm is simply</a:t>
            </a:r>
          </a:p>
        </p:txBody>
      </p:sp>
      <p:graphicFrame>
        <p:nvGraphicFramePr>
          <p:cNvPr id="6" name="Object 9"/>
          <p:cNvGraphicFramePr>
            <a:graphicFrameLocks noChangeAspect="1"/>
          </p:cNvGraphicFramePr>
          <p:nvPr/>
        </p:nvGraphicFramePr>
        <p:xfrm>
          <a:off x="3287713" y="5495925"/>
          <a:ext cx="2627312" cy="600075"/>
        </p:xfrm>
        <a:graphic>
          <a:graphicData uri="http://schemas.openxmlformats.org/presentationml/2006/ole">
            <mc:AlternateContent xmlns:mc="http://schemas.openxmlformats.org/markup-compatibility/2006">
              <mc:Choice xmlns:v="urn:schemas-microsoft-com:vml" Requires="v">
                <p:oleObj spid="_x0000_s12386" name="Equation" r:id="rId5" imgW="889000" imgH="203200" progId="Equation.3">
                  <p:embed/>
                </p:oleObj>
              </mc:Choice>
              <mc:Fallback>
                <p:oleObj name="Equation" r:id="rId5" imgW="8890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3" y="5495925"/>
                        <a:ext cx="2627312" cy="600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0145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Advantages to </a:t>
            </a:r>
            <a:r>
              <a:rPr lang="en-US" dirty="0" err="1">
                <a:latin typeface="Helvetica Neue"/>
                <a:cs typeface="Helvetica Neue"/>
              </a:rPr>
              <a:t>Backpropagation</a:t>
            </a:r>
            <a:r>
              <a:rPr lang="en-US" dirty="0">
                <a:latin typeface="Helvetica Neue"/>
                <a:cs typeface="Helvetica Neue"/>
              </a:rPr>
              <a:t>	</a:t>
            </a:r>
          </a:p>
        </p:txBody>
      </p:sp>
      <p:sp>
        <p:nvSpPr>
          <p:cNvPr id="3" name="Content Placeholder 2"/>
          <p:cNvSpPr>
            <a:spLocks noGrp="1"/>
          </p:cNvSpPr>
          <p:nvPr>
            <p:ph idx="1"/>
          </p:nvPr>
        </p:nvSpPr>
        <p:spPr/>
        <p:txBody>
          <a:bodyPr>
            <a:normAutofit/>
          </a:bodyPr>
          <a:lstStyle/>
          <a:p>
            <a:pPr marL="0" indent="0">
              <a:buNone/>
            </a:pPr>
            <a:r>
              <a:rPr lang="en-US" dirty="0">
                <a:latin typeface="Helvetica Neue"/>
                <a:cs typeface="Helvetica Neue"/>
              </a:rPr>
              <a:t>With </a:t>
            </a:r>
            <a:r>
              <a:rPr lang="en-US" dirty="0" err="1">
                <a:latin typeface="Helvetica Neue"/>
                <a:cs typeface="Helvetica Neue"/>
              </a:rPr>
              <a:t>backprop</a:t>
            </a:r>
            <a:r>
              <a:rPr lang="en-US" dirty="0">
                <a:latin typeface="Helvetica Neue"/>
                <a:cs typeface="Helvetica Neue"/>
              </a:rPr>
              <a:t>, we can now perform supervised learning in cases where the decision boundaries between classes are </a:t>
            </a:r>
            <a:r>
              <a:rPr lang="en-US" b="1" dirty="0">
                <a:latin typeface="Helvetica Neue"/>
                <a:cs typeface="Helvetica Neue"/>
              </a:rPr>
              <a:t>non-linear</a:t>
            </a:r>
            <a:r>
              <a:rPr lang="en-US" dirty="0">
                <a:latin typeface="Helvetica Neue"/>
                <a:cs typeface="Helvetica Neue"/>
              </a:rPr>
              <a:t>.</a:t>
            </a:r>
          </a:p>
          <a:p>
            <a:pPr marL="0" indent="0">
              <a:buNone/>
            </a:pPr>
            <a:endParaRPr lang="en-US" dirty="0">
              <a:latin typeface="Helvetica Neue"/>
              <a:cs typeface="Helvetica Neue"/>
            </a:endParaRPr>
          </a:p>
          <a:p>
            <a:pPr marL="0" indent="0">
              <a:buNone/>
            </a:pPr>
            <a:r>
              <a:rPr lang="en-US" dirty="0">
                <a:latin typeface="Helvetica Neue"/>
                <a:cs typeface="Helvetica Neue"/>
              </a:rPr>
              <a:t>A candidate for a domain-general learning mechanism?</a:t>
            </a:r>
          </a:p>
          <a:p>
            <a:pPr marL="0" indent="0">
              <a:buNone/>
            </a:pPr>
            <a:endParaRPr lang="en-US" dirty="0">
              <a:latin typeface="Helvetica Neue"/>
              <a:cs typeface="Helvetica Neue"/>
            </a:endParaRPr>
          </a:p>
          <a:p>
            <a:pPr marL="0" indent="0">
              <a:buNone/>
            </a:pPr>
            <a:endParaRPr lang="en-US" dirty="0">
              <a:latin typeface="Helvetica Neue"/>
              <a:cs typeface="Helvetica Neue"/>
            </a:endParaRPr>
          </a:p>
        </p:txBody>
      </p:sp>
    </p:spTree>
    <p:extLst>
      <p:ext uri="{BB962C8B-B14F-4D97-AF65-F5344CB8AC3E}">
        <p14:creationId xmlns:p14="http://schemas.microsoft.com/office/powerpoint/2010/main" val="34410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304800" y="381000"/>
            <a:ext cx="8610600" cy="1143000"/>
          </a:xfrm>
        </p:spPr>
        <p:txBody>
          <a:bodyPr>
            <a:normAutofit fontScale="90000"/>
          </a:bodyPr>
          <a:lstStyle/>
          <a:p>
            <a:pPr eaLnBrk="1" hangingPunct="1"/>
            <a:r>
              <a:rPr lang="en-US" dirty="0">
                <a:latin typeface="Helvetica Neue"/>
                <a:ea typeface="ＭＳ Ｐゴシック" charset="0"/>
                <a:cs typeface="Helvetica Neue"/>
              </a:rPr>
              <a:t>Capturing Long-Range Dependencies with RNNs</a:t>
            </a:r>
          </a:p>
        </p:txBody>
      </p:sp>
      <p:sp>
        <p:nvSpPr>
          <p:cNvPr id="49154" name="Rectangle 3"/>
          <p:cNvSpPr>
            <a:spLocks noGrp="1" noChangeArrowheads="1"/>
          </p:cNvSpPr>
          <p:nvPr>
            <p:ph type="body" idx="1"/>
          </p:nvPr>
        </p:nvSpPr>
        <p:spPr>
          <a:xfrm>
            <a:off x="152400" y="1371600"/>
            <a:ext cx="8915400" cy="4114800"/>
          </a:xfrm>
        </p:spPr>
        <p:txBody>
          <a:bodyPr/>
          <a:lstStyle/>
          <a:p>
            <a:pPr eaLnBrk="1" hangingPunct="1"/>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p:txBody>
      </p:sp>
      <p:graphicFrame>
        <p:nvGraphicFramePr>
          <p:cNvPr id="49155" name="Object 4"/>
          <p:cNvGraphicFramePr>
            <a:graphicFrameLocks noChangeAspect="1"/>
          </p:cNvGraphicFramePr>
          <p:nvPr/>
        </p:nvGraphicFramePr>
        <p:xfrm>
          <a:off x="1058863" y="2157413"/>
          <a:ext cx="831850" cy="636587"/>
        </p:xfrm>
        <a:graphic>
          <a:graphicData uri="http://schemas.openxmlformats.org/presentationml/2006/ole">
            <mc:AlternateContent xmlns:mc="http://schemas.openxmlformats.org/markup-compatibility/2006">
              <mc:Choice xmlns:v="urn:schemas-microsoft-com:vml" Requires="v">
                <p:oleObj spid="_x0000_s16709" name="Equation" r:id="rId4" imgW="215900" imgH="165100" progId="Equation.3">
                  <p:embed/>
                </p:oleObj>
              </mc:Choice>
              <mc:Fallback>
                <p:oleObj name="Equation" r:id="rId4" imgW="2159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2157413"/>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6" name="Object 5"/>
          <p:cNvGraphicFramePr>
            <a:graphicFrameLocks noChangeAspect="1"/>
          </p:cNvGraphicFramePr>
          <p:nvPr/>
        </p:nvGraphicFramePr>
        <p:xfrm>
          <a:off x="2125663" y="2157413"/>
          <a:ext cx="881062" cy="636587"/>
        </p:xfrm>
        <a:graphic>
          <a:graphicData uri="http://schemas.openxmlformats.org/presentationml/2006/ole">
            <mc:AlternateContent xmlns:mc="http://schemas.openxmlformats.org/markup-compatibility/2006">
              <mc:Choice xmlns:v="urn:schemas-microsoft-com:vml" Requires="v">
                <p:oleObj spid="_x0000_s16710" name="Equation" r:id="rId6" imgW="228600" imgH="165100" progId="Equation.3">
                  <p:embed/>
                </p:oleObj>
              </mc:Choice>
              <mc:Fallback>
                <p:oleObj name="Equation" r:id="rId6" imgW="2286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663" y="2157413"/>
                        <a:ext cx="8810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7" name="Object 6"/>
          <p:cNvGraphicFramePr>
            <a:graphicFrameLocks noChangeAspect="1"/>
          </p:cNvGraphicFramePr>
          <p:nvPr/>
        </p:nvGraphicFramePr>
        <p:xfrm>
          <a:off x="3306763" y="2187575"/>
          <a:ext cx="1862137" cy="784225"/>
        </p:xfrm>
        <a:graphic>
          <a:graphicData uri="http://schemas.openxmlformats.org/presentationml/2006/ole">
            <mc:AlternateContent xmlns:mc="http://schemas.openxmlformats.org/markup-compatibility/2006">
              <mc:Choice xmlns:v="urn:schemas-microsoft-com:vml" Requires="v">
                <p:oleObj spid="_x0000_s16711" name="Equation" r:id="rId8" imgW="482600" imgH="203200" progId="Equation.3">
                  <p:embed/>
                </p:oleObj>
              </mc:Choice>
              <mc:Fallback>
                <p:oleObj name="Equation" r:id="rId8" imgW="4826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6763" y="2187575"/>
                        <a:ext cx="1862137"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8" name="Object 7"/>
          <p:cNvGraphicFramePr>
            <a:graphicFrameLocks noChangeAspect="1"/>
          </p:cNvGraphicFramePr>
          <p:nvPr/>
        </p:nvGraphicFramePr>
        <p:xfrm>
          <a:off x="5630863" y="2157413"/>
          <a:ext cx="931862" cy="636587"/>
        </p:xfrm>
        <a:graphic>
          <a:graphicData uri="http://schemas.openxmlformats.org/presentationml/2006/ole">
            <mc:AlternateContent xmlns:mc="http://schemas.openxmlformats.org/markup-compatibility/2006">
              <mc:Choice xmlns:v="urn:schemas-microsoft-com:vml" Requires="v">
                <p:oleObj spid="_x0000_s16712" name="Equation" r:id="rId10" imgW="241300" imgH="165100" progId="Equation.3">
                  <p:embed/>
                </p:oleObj>
              </mc:Choice>
              <mc:Fallback>
                <p:oleObj name="Equation" r:id="rId10" imgW="241300" imgH="165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0863" y="2157413"/>
                        <a:ext cx="9318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59" name="Object 8"/>
          <p:cNvGraphicFramePr>
            <a:graphicFrameLocks noChangeAspect="1"/>
          </p:cNvGraphicFramePr>
          <p:nvPr/>
        </p:nvGraphicFramePr>
        <p:xfrm>
          <a:off x="6773863" y="2157413"/>
          <a:ext cx="1274762" cy="636587"/>
        </p:xfrm>
        <a:graphic>
          <a:graphicData uri="http://schemas.openxmlformats.org/presentationml/2006/ole">
            <mc:AlternateContent xmlns:mc="http://schemas.openxmlformats.org/markup-compatibility/2006">
              <mc:Choice xmlns:v="urn:schemas-microsoft-com:vml" Requires="v">
                <p:oleObj spid="_x0000_s16713" name="Equation" r:id="rId12" imgW="330200" imgH="165100" progId="Equation.3">
                  <p:embed/>
                </p:oleObj>
              </mc:Choice>
              <mc:Fallback>
                <p:oleObj name="Equation" r:id="rId12" imgW="330200" imgH="165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3863" y="2157413"/>
                        <a:ext cx="1274762"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2" name="Text Box 10"/>
          <p:cNvSpPr txBox="1">
            <a:spLocks noChangeArrowheads="1"/>
          </p:cNvSpPr>
          <p:nvPr/>
        </p:nvSpPr>
        <p:spPr bwMode="auto">
          <a:xfrm>
            <a:off x="304800" y="4800600"/>
            <a:ext cx="85502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eaLnBrk="0" hangingPunct="0">
              <a:spcBef>
                <a:spcPct val="0"/>
              </a:spcBef>
              <a:buFontTx/>
              <a:buNone/>
              <a:defRPr/>
            </a:pPr>
            <a:r>
              <a:rPr lang="en-US" sz="3200" dirty="0">
                <a:latin typeface="Helvetica Neue"/>
                <a:cs typeface="Helvetica Neue"/>
              </a:rPr>
              <a:t>Predict </a:t>
            </a:r>
            <a:r>
              <a:rPr lang="en-US" sz="3200" b="1" dirty="0">
                <a:latin typeface="Helvetica Neue"/>
                <a:cs typeface="Helvetica Neue"/>
              </a:rPr>
              <a:t>x</a:t>
            </a:r>
            <a:r>
              <a:rPr lang="en-US" sz="3200" i="1" baseline="-25000" dirty="0">
                <a:latin typeface="Helvetica Neue"/>
                <a:cs typeface="Helvetica Neue"/>
              </a:rPr>
              <a:t>n</a:t>
            </a:r>
            <a:r>
              <a:rPr lang="en-US" sz="3200" baseline="-25000" dirty="0">
                <a:latin typeface="Helvetica Neue"/>
                <a:cs typeface="Helvetica Neue"/>
              </a:rPr>
              <a:t>+1</a:t>
            </a:r>
            <a:r>
              <a:rPr lang="en-US" sz="3200" dirty="0">
                <a:latin typeface="Helvetica Neue"/>
                <a:cs typeface="Helvetica Neue"/>
              </a:rPr>
              <a:t> from </a:t>
            </a:r>
            <a:r>
              <a:rPr lang="en-US" sz="3200" b="1" dirty="0">
                <a:latin typeface="Helvetica Neue"/>
                <a:cs typeface="Helvetica Neue"/>
              </a:rPr>
              <a:t>x</a:t>
            </a:r>
            <a:r>
              <a:rPr lang="en-US" sz="3200" baseline="-25000" dirty="0">
                <a:latin typeface="Helvetica Neue"/>
                <a:cs typeface="Helvetica Neue"/>
              </a:rPr>
              <a:t>1</a:t>
            </a:r>
            <a:r>
              <a:rPr lang="en-US" sz="3200" dirty="0">
                <a:latin typeface="Helvetica Neue"/>
                <a:cs typeface="Helvetica Neue"/>
              </a:rPr>
              <a:t> … </a:t>
            </a:r>
            <a:r>
              <a:rPr lang="en-US" sz="3200" b="1" dirty="0" err="1">
                <a:latin typeface="Helvetica Neue"/>
                <a:cs typeface="Helvetica Neue"/>
              </a:rPr>
              <a:t>x</a:t>
            </a:r>
            <a:r>
              <a:rPr lang="en-US" sz="3200" i="1" baseline="-25000" dirty="0" err="1">
                <a:latin typeface="Helvetica Neue"/>
                <a:cs typeface="Helvetica Neue"/>
              </a:rPr>
              <a:t>n</a:t>
            </a:r>
            <a:endParaRPr lang="en-US" sz="2400" dirty="0">
              <a:latin typeface="Helvetica Neue"/>
              <a:cs typeface="Helvetica Neue"/>
            </a:endParaRPr>
          </a:p>
        </p:txBody>
      </p:sp>
      <p:graphicFrame>
        <p:nvGraphicFramePr>
          <p:cNvPr id="49161" name="Object 12"/>
          <p:cNvGraphicFramePr>
            <a:graphicFrameLocks noChangeAspect="1"/>
          </p:cNvGraphicFramePr>
          <p:nvPr/>
        </p:nvGraphicFramePr>
        <p:xfrm>
          <a:off x="1111250" y="3071813"/>
          <a:ext cx="784225" cy="636587"/>
        </p:xfrm>
        <a:graphic>
          <a:graphicData uri="http://schemas.openxmlformats.org/presentationml/2006/ole">
            <mc:AlternateContent xmlns:mc="http://schemas.openxmlformats.org/markup-compatibility/2006">
              <mc:Choice xmlns:v="urn:schemas-microsoft-com:vml" Requires="v">
                <p:oleObj spid="_x0000_s16714" name="Equation" r:id="rId14" imgW="203200" imgH="165100" progId="Equation.3">
                  <p:embed/>
                </p:oleObj>
              </mc:Choice>
              <mc:Fallback>
                <p:oleObj name="Equation" r:id="rId14" imgW="203200" imgH="165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250" y="3071813"/>
                        <a:ext cx="784225"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2" name="Object 13"/>
          <p:cNvGraphicFramePr>
            <a:graphicFrameLocks noChangeAspect="1"/>
          </p:cNvGraphicFramePr>
          <p:nvPr/>
        </p:nvGraphicFramePr>
        <p:xfrm>
          <a:off x="2157413" y="3048000"/>
          <a:ext cx="833437" cy="636588"/>
        </p:xfrm>
        <a:graphic>
          <a:graphicData uri="http://schemas.openxmlformats.org/presentationml/2006/ole">
            <mc:AlternateContent xmlns:mc="http://schemas.openxmlformats.org/markup-compatibility/2006">
              <mc:Choice xmlns:v="urn:schemas-microsoft-com:vml" Requires="v">
                <p:oleObj spid="_x0000_s16715" name="Equation" r:id="rId16" imgW="215900" imgH="165100" progId="Equation.3">
                  <p:embed/>
                </p:oleObj>
              </mc:Choice>
              <mc:Fallback>
                <p:oleObj name="Equation" r:id="rId16" imgW="215900" imgH="165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7413" y="3048000"/>
                        <a:ext cx="833437"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3" name="Object 14"/>
          <p:cNvGraphicFramePr>
            <a:graphicFrameLocks noChangeAspect="1"/>
          </p:cNvGraphicFramePr>
          <p:nvPr/>
        </p:nvGraphicFramePr>
        <p:xfrm>
          <a:off x="3359150" y="3048000"/>
          <a:ext cx="1812925" cy="784225"/>
        </p:xfrm>
        <a:graphic>
          <a:graphicData uri="http://schemas.openxmlformats.org/presentationml/2006/ole">
            <mc:AlternateContent xmlns:mc="http://schemas.openxmlformats.org/markup-compatibility/2006">
              <mc:Choice xmlns:v="urn:schemas-microsoft-com:vml" Requires="v">
                <p:oleObj spid="_x0000_s16716" name="Equation" r:id="rId18" imgW="469900" imgH="203200" progId="Equation.3">
                  <p:embed/>
                </p:oleObj>
              </mc:Choice>
              <mc:Fallback>
                <p:oleObj name="Equation" r:id="rId18" imgW="4699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59150" y="3048000"/>
                        <a:ext cx="1812925" cy="784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9164" name="Object 15"/>
          <p:cNvGraphicFramePr>
            <a:graphicFrameLocks noChangeAspect="1"/>
          </p:cNvGraphicFramePr>
          <p:nvPr/>
        </p:nvGraphicFramePr>
        <p:xfrm>
          <a:off x="5683250" y="3071813"/>
          <a:ext cx="882650" cy="636587"/>
        </p:xfrm>
        <a:graphic>
          <a:graphicData uri="http://schemas.openxmlformats.org/presentationml/2006/ole">
            <mc:AlternateContent xmlns:mc="http://schemas.openxmlformats.org/markup-compatibility/2006">
              <mc:Choice xmlns:v="urn:schemas-microsoft-com:vml" Requires="v">
                <p:oleObj spid="_x0000_s16717" name="Equation" r:id="rId20" imgW="228600" imgH="165100" progId="Equation.3">
                  <p:embed/>
                </p:oleObj>
              </mc:Choice>
              <mc:Fallback>
                <p:oleObj name="Equation" r:id="rId20" imgW="228600" imgH="1651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83250" y="3071813"/>
                        <a:ext cx="8826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3169" name="Freeform 17"/>
          <p:cNvSpPr>
            <a:spLocks/>
          </p:cNvSpPr>
          <p:nvPr/>
        </p:nvSpPr>
        <p:spPr bwMode="auto">
          <a:xfrm>
            <a:off x="1371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0" name="Freeform 18"/>
          <p:cNvSpPr>
            <a:spLocks/>
          </p:cNvSpPr>
          <p:nvPr/>
        </p:nvSpPr>
        <p:spPr bwMode="auto">
          <a:xfrm>
            <a:off x="49530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1" name="Freeform 19"/>
          <p:cNvSpPr>
            <a:spLocks/>
          </p:cNvSpPr>
          <p:nvPr/>
        </p:nvSpPr>
        <p:spPr bwMode="auto">
          <a:xfrm>
            <a:off x="2514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2" name="Freeform 20"/>
          <p:cNvSpPr>
            <a:spLocks/>
          </p:cNvSpPr>
          <p:nvPr/>
        </p:nvSpPr>
        <p:spPr bwMode="auto">
          <a:xfrm>
            <a:off x="3657600" y="3733800"/>
            <a:ext cx="838200" cy="228600"/>
          </a:xfrm>
          <a:custGeom>
            <a:avLst/>
            <a:gdLst>
              <a:gd name="T0" fmla="*/ 0 w 528"/>
              <a:gd name="T1" fmla="*/ 0 h 144"/>
              <a:gd name="T2" fmla="*/ 240 w 528"/>
              <a:gd name="T3" fmla="*/ 144 h 144"/>
              <a:gd name="T4" fmla="*/ 528 w 528"/>
              <a:gd name="T5" fmla="*/ 0 h 144"/>
            </a:gdLst>
            <a:ahLst/>
            <a:cxnLst>
              <a:cxn ang="0">
                <a:pos x="T0" y="T1"/>
              </a:cxn>
              <a:cxn ang="0">
                <a:pos x="T2" y="T3"/>
              </a:cxn>
              <a:cxn ang="0">
                <a:pos x="T4" y="T5"/>
              </a:cxn>
            </a:cxnLst>
            <a:rect l="0" t="0" r="r" b="b"/>
            <a:pathLst>
              <a:path w="528" h="144">
                <a:moveTo>
                  <a:pt x="0" y="0"/>
                </a:moveTo>
                <a:cubicBezTo>
                  <a:pt x="76" y="72"/>
                  <a:pt x="152" y="144"/>
                  <a:pt x="240" y="144"/>
                </a:cubicBezTo>
                <a:cubicBezTo>
                  <a:pt x="328" y="144"/>
                  <a:pt x="480" y="24"/>
                  <a:pt x="528" y="0"/>
                </a:cubicBezTo>
              </a:path>
            </a:pathLst>
          </a:custGeom>
          <a:noFill/>
          <a:ln w="28575" cap="flat" cmpd="sng">
            <a:solidFill>
              <a:srgbClr val="FF0300"/>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4" name="Line 22"/>
          <p:cNvSpPr>
            <a:spLocks noChangeShapeType="1"/>
          </p:cNvSpPr>
          <p:nvPr/>
        </p:nvSpPr>
        <p:spPr bwMode="auto">
          <a:xfrm>
            <a:off x="13716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5" name="Line 23"/>
          <p:cNvSpPr>
            <a:spLocks noChangeShapeType="1"/>
          </p:cNvSpPr>
          <p:nvPr/>
        </p:nvSpPr>
        <p:spPr bwMode="auto">
          <a:xfrm>
            <a:off x="23622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6" name="Line 24"/>
          <p:cNvSpPr>
            <a:spLocks noChangeShapeType="1"/>
          </p:cNvSpPr>
          <p:nvPr/>
        </p:nvSpPr>
        <p:spPr bwMode="auto">
          <a:xfrm>
            <a:off x="3581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7" name="Line 25"/>
          <p:cNvSpPr>
            <a:spLocks noChangeShapeType="1"/>
          </p:cNvSpPr>
          <p:nvPr/>
        </p:nvSpPr>
        <p:spPr bwMode="auto">
          <a:xfrm>
            <a:off x="5867400" y="2819400"/>
            <a:ext cx="0" cy="3810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8" name="Line 26"/>
          <p:cNvSpPr>
            <a:spLocks noChangeShapeType="1"/>
          </p:cNvSpPr>
          <p:nvPr/>
        </p:nvSpPr>
        <p:spPr bwMode="auto">
          <a:xfrm flipV="1">
            <a:off x="1828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79" name="Line 27"/>
          <p:cNvSpPr>
            <a:spLocks noChangeShapeType="1"/>
          </p:cNvSpPr>
          <p:nvPr/>
        </p:nvSpPr>
        <p:spPr bwMode="auto">
          <a:xfrm flipV="1">
            <a:off x="2971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0" name="Line 28"/>
          <p:cNvSpPr>
            <a:spLocks noChangeShapeType="1"/>
          </p:cNvSpPr>
          <p:nvPr/>
        </p:nvSpPr>
        <p:spPr bwMode="auto">
          <a:xfrm flipV="1">
            <a:off x="41148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33181" name="Line 29"/>
          <p:cNvSpPr>
            <a:spLocks noChangeShapeType="1"/>
          </p:cNvSpPr>
          <p:nvPr/>
        </p:nvSpPr>
        <p:spPr bwMode="auto">
          <a:xfrm flipV="1">
            <a:off x="6477000" y="2819400"/>
            <a:ext cx="457200" cy="304800"/>
          </a:xfrm>
          <a:prstGeom prst="line">
            <a:avLst/>
          </a:prstGeom>
          <a:noFill/>
          <a:ln w="19050">
            <a:solidFill>
              <a:srgbClr val="FF0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3049202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Neue"/>
                <a:cs typeface="Helvetica Neue"/>
              </a:rPr>
              <a:t>Sequence Learning in Neural Networks</a:t>
            </a:r>
          </a:p>
        </p:txBody>
      </p:sp>
      <p:sp>
        <p:nvSpPr>
          <p:cNvPr id="4" name="Oval 3"/>
          <p:cNvSpPr>
            <a:spLocks noChangeArrowheads="1"/>
          </p:cNvSpPr>
          <p:nvPr/>
        </p:nvSpPr>
        <p:spPr bwMode="auto">
          <a:xfrm>
            <a:off x="18076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4"/>
          <p:cNvSpPr>
            <a:spLocks noChangeArrowheads="1"/>
          </p:cNvSpPr>
          <p:nvPr/>
        </p:nvSpPr>
        <p:spPr bwMode="auto">
          <a:xfrm>
            <a:off x="3026833" y="36195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5"/>
          <p:cNvSpPr txBox="1">
            <a:spLocks noChangeArrowheads="1"/>
          </p:cNvSpPr>
          <p:nvPr/>
        </p:nvSpPr>
        <p:spPr bwMode="auto">
          <a:xfrm>
            <a:off x="1572683" y="3663950"/>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1</a:t>
            </a:r>
            <a:endParaRPr lang="en-US" sz="3600"/>
          </a:p>
        </p:txBody>
      </p:sp>
      <p:sp>
        <p:nvSpPr>
          <p:cNvPr id="7" name="Text Box 6"/>
          <p:cNvSpPr txBox="1">
            <a:spLocks noChangeArrowheads="1"/>
          </p:cNvSpPr>
          <p:nvPr/>
        </p:nvSpPr>
        <p:spPr bwMode="auto">
          <a:xfrm>
            <a:off x="2791883" y="3679825"/>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7"/>
          <p:cNvSpPr>
            <a:spLocks noChangeArrowheads="1"/>
          </p:cNvSpPr>
          <p:nvPr/>
        </p:nvSpPr>
        <p:spPr bwMode="auto">
          <a:xfrm>
            <a:off x="18076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8"/>
          <p:cNvSpPr>
            <a:spLocks noChangeArrowheads="1"/>
          </p:cNvSpPr>
          <p:nvPr/>
        </p:nvSpPr>
        <p:spPr bwMode="auto">
          <a:xfrm>
            <a:off x="3026833" y="5600700"/>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9"/>
          <p:cNvSpPr>
            <a:spLocks noChangeShapeType="1"/>
          </p:cNvSpPr>
          <p:nvPr/>
        </p:nvSpPr>
        <p:spPr bwMode="auto">
          <a:xfrm>
            <a:off x="21886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0"/>
          <p:cNvSpPr>
            <a:spLocks noChangeShapeType="1"/>
          </p:cNvSpPr>
          <p:nvPr/>
        </p:nvSpPr>
        <p:spPr bwMode="auto">
          <a:xfrm>
            <a:off x="3484033" y="4457700"/>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1"/>
          <p:cNvSpPr>
            <a:spLocks noChangeShapeType="1"/>
          </p:cNvSpPr>
          <p:nvPr/>
        </p:nvSpPr>
        <p:spPr bwMode="auto">
          <a:xfrm flipH="1">
            <a:off x="2341033" y="4457700"/>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2"/>
          <p:cNvSpPr>
            <a:spLocks noChangeShapeType="1"/>
          </p:cNvSpPr>
          <p:nvPr/>
        </p:nvSpPr>
        <p:spPr bwMode="auto">
          <a:xfrm flipH="1" flipV="1">
            <a:off x="2341033" y="4457700"/>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3"/>
          <p:cNvSpPr txBox="1">
            <a:spLocks noChangeArrowheads="1"/>
          </p:cNvSpPr>
          <p:nvPr/>
        </p:nvSpPr>
        <p:spPr bwMode="auto">
          <a:xfrm>
            <a:off x="15726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4"/>
          <p:cNvSpPr txBox="1">
            <a:spLocks noChangeArrowheads="1"/>
          </p:cNvSpPr>
          <p:nvPr/>
        </p:nvSpPr>
        <p:spPr bwMode="auto">
          <a:xfrm>
            <a:off x="2791883" y="5661025"/>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16" name="Text Box 15"/>
          <p:cNvSpPr txBox="1">
            <a:spLocks noChangeArrowheads="1"/>
          </p:cNvSpPr>
          <p:nvPr/>
        </p:nvSpPr>
        <p:spPr bwMode="auto">
          <a:xfrm>
            <a:off x="429683" y="3559175"/>
            <a:ext cx="15240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Hidden Features</a:t>
            </a:r>
          </a:p>
        </p:txBody>
      </p:sp>
      <p:grpSp>
        <p:nvGrpSpPr>
          <p:cNvPr id="17" name="Group 16"/>
          <p:cNvGrpSpPr>
            <a:grpSpLocks/>
          </p:cNvGrpSpPr>
          <p:nvPr/>
        </p:nvGrpSpPr>
        <p:grpSpPr bwMode="auto">
          <a:xfrm>
            <a:off x="429683" y="1638300"/>
            <a:ext cx="1524000" cy="4686300"/>
            <a:chOff x="240" y="720"/>
            <a:chExt cx="960" cy="2952"/>
          </a:xfrm>
        </p:grpSpPr>
        <p:sp>
          <p:nvSpPr>
            <p:cNvPr id="18" name="Text Box 17"/>
            <p:cNvSpPr txBox="1">
              <a:spLocks noChangeArrowheads="1"/>
            </p:cNvSpPr>
            <p:nvPr/>
          </p:nvSpPr>
          <p:spPr bwMode="auto">
            <a:xfrm>
              <a:off x="240" y="3226"/>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Input Features</a:t>
              </a:r>
            </a:p>
          </p:txBody>
        </p:sp>
        <p:sp>
          <p:nvSpPr>
            <p:cNvPr id="19" name="Text Box 18"/>
            <p:cNvSpPr txBox="1">
              <a:spLocks noChangeArrowheads="1"/>
            </p:cNvSpPr>
            <p:nvPr/>
          </p:nvSpPr>
          <p:spPr bwMode="auto">
            <a:xfrm>
              <a:off x="240" y="720"/>
              <a:ext cx="960"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000" dirty="0">
                  <a:latin typeface="Helvetica Neue"/>
                  <a:cs typeface="Helvetica Neue"/>
                </a:rPr>
                <a:t>Output Features</a:t>
              </a:r>
            </a:p>
          </p:txBody>
        </p:sp>
      </p:grpSp>
      <p:sp>
        <p:nvSpPr>
          <p:cNvPr id="20" name="Oval 19"/>
          <p:cNvSpPr>
            <a:spLocks noChangeArrowheads="1"/>
          </p:cNvSpPr>
          <p:nvPr/>
        </p:nvSpPr>
        <p:spPr bwMode="auto">
          <a:xfrm>
            <a:off x="17885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20"/>
          <p:cNvSpPr>
            <a:spLocks noChangeArrowheads="1"/>
          </p:cNvSpPr>
          <p:nvPr/>
        </p:nvSpPr>
        <p:spPr bwMode="auto">
          <a:xfrm>
            <a:off x="3007783" y="1609725"/>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Text Box 21"/>
          <p:cNvSpPr txBox="1">
            <a:spLocks noChangeArrowheads="1"/>
          </p:cNvSpPr>
          <p:nvPr/>
        </p:nvSpPr>
        <p:spPr bwMode="auto">
          <a:xfrm>
            <a:off x="27156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23" name="Line 22"/>
          <p:cNvSpPr>
            <a:spLocks noChangeShapeType="1"/>
          </p:cNvSpPr>
          <p:nvPr/>
        </p:nvSpPr>
        <p:spPr bwMode="auto">
          <a:xfrm>
            <a:off x="21695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4" name="Line 23"/>
          <p:cNvSpPr>
            <a:spLocks noChangeShapeType="1"/>
          </p:cNvSpPr>
          <p:nvPr/>
        </p:nvSpPr>
        <p:spPr bwMode="auto">
          <a:xfrm>
            <a:off x="3464983" y="2447925"/>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Line 24"/>
          <p:cNvSpPr>
            <a:spLocks noChangeShapeType="1"/>
          </p:cNvSpPr>
          <p:nvPr/>
        </p:nvSpPr>
        <p:spPr bwMode="auto">
          <a:xfrm flipH="1">
            <a:off x="2321983" y="2447925"/>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6" name="Line 25"/>
          <p:cNvSpPr>
            <a:spLocks noChangeShapeType="1"/>
          </p:cNvSpPr>
          <p:nvPr/>
        </p:nvSpPr>
        <p:spPr bwMode="auto">
          <a:xfrm flipH="1" flipV="1">
            <a:off x="2321983" y="2447925"/>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7" name="Text Box 26"/>
          <p:cNvSpPr txBox="1">
            <a:spLocks noChangeArrowheads="1"/>
          </p:cNvSpPr>
          <p:nvPr/>
        </p:nvSpPr>
        <p:spPr bwMode="auto">
          <a:xfrm>
            <a:off x="1496483" y="1638300"/>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aphicFrame>
        <p:nvGraphicFramePr>
          <p:cNvPr id="28" name="Object 27"/>
          <p:cNvGraphicFramePr>
            <a:graphicFrameLocks noChangeAspect="1"/>
          </p:cNvGraphicFramePr>
          <p:nvPr>
            <p:extLst>
              <p:ext uri="{D42A27DB-BD31-4B8C-83A1-F6EECF244321}">
                <p14:modId xmlns:p14="http://schemas.microsoft.com/office/powerpoint/2010/main" val="297396649"/>
              </p:ext>
            </p:extLst>
          </p:nvPr>
        </p:nvGraphicFramePr>
        <p:xfrm>
          <a:off x="4055533" y="1589088"/>
          <a:ext cx="1174750" cy="636587"/>
        </p:xfrm>
        <a:graphic>
          <a:graphicData uri="http://schemas.openxmlformats.org/presentationml/2006/ole">
            <mc:AlternateContent xmlns:mc="http://schemas.openxmlformats.org/markup-compatibility/2006">
              <mc:Choice xmlns:v="urn:schemas-microsoft-com:vml" Requires="v">
                <p:oleObj spid="_x0000_s14421" name="Equation" r:id="rId4" imgW="304800" imgH="165100" progId="Equation.3">
                  <p:embed/>
                </p:oleObj>
              </mc:Choice>
              <mc:Fallback>
                <p:oleObj name="Equation" r:id="rId4" imgW="304800" imgH="165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533" y="1589088"/>
                        <a:ext cx="11747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111038713"/>
              </p:ext>
            </p:extLst>
          </p:nvPr>
        </p:nvGraphicFramePr>
        <p:xfrm>
          <a:off x="4169833" y="5600700"/>
          <a:ext cx="831850" cy="636588"/>
        </p:xfrm>
        <a:graphic>
          <a:graphicData uri="http://schemas.openxmlformats.org/presentationml/2006/ole">
            <mc:AlternateContent xmlns:mc="http://schemas.openxmlformats.org/markup-compatibility/2006">
              <mc:Choice xmlns:v="urn:schemas-microsoft-com:vml" Requires="v">
                <p:oleObj spid="_x0000_s14422" name="Equation" r:id="rId6" imgW="215900" imgH="165100" progId="Equation.3">
                  <p:embed/>
                </p:oleObj>
              </mc:Choice>
              <mc:Fallback>
                <p:oleObj name="Equation" r:id="rId6" imgW="215900" imgH="165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9833" y="5600700"/>
                        <a:ext cx="8318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0" name="TextBox 39"/>
          <p:cNvSpPr txBox="1"/>
          <p:nvPr/>
        </p:nvSpPr>
        <p:spPr>
          <a:xfrm>
            <a:off x="4572000" y="2260600"/>
            <a:ext cx="4114800" cy="1569660"/>
          </a:xfrm>
          <a:prstGeom prst="rect">
            <a:avLst/>
          </a:prstGeom>
          <a:noFill/>
        </p:spPr>
        <p:txBody>
          <a:bodyPr wrap="square" rtlCol="0">
            <a:spAutoFit/>
          </a:bodyPr>
          <a:lstStyle/>
          <a:p>
            <a:pPr algn="ctr"/>
            <a:r>
              <a:rPr lang="en-US" sz="2400" dirty="0">
                <a:latin typeface="Helvetica Neue"/>
                <a:cs typeface="Helvetica Neue"/>
              </a:rPr>
              <a:t>Corresponds to a Markov chain where we are predicting the next state given the current state.</a:t>
            </a:r>
          </a:p>
        </p:txBody>
      </p:sp>
      <p:sp>
        <p:nvSpPr>
          <p:cNvPr id="41" name="TextBox 40"/>
          <p:cNvSpPr txBox="1"/>
          <p:nvPr/>
        </p:nvSpPr>
        <p:spPr>
          <a:xfrm>
            <a:off x="4724400" y="4194326"/>
            <a:ext cx="4114800" cy="1200328"/>
          </a:xfrm>
          <a:prstGeom prst="rect">
            <a:avLst/>
          </a:prstGeom>
          <a:noFill/>
        </p:spPr>
        <p:txBody>
          <a:bodyPr wrap="square" rtlCol="0">
            <a:spAutoFit/>
          </a:bodyPr>
          <a:lstStyle/>
          <a:p>
            <a:pPr algn="ctr"/>
            <a:r>
              <a:rPr lang="en-US" sz="2400" i="1" dirty="0">
                <a:latin typeface="Helvetica Neue"/>
                <a:cs typeface="Helvetica Neue"/>
              </a:rPr>
              <a:t>What if we want to model sequences with longer-term dependencies?</a:t>
            </a:r>
          </a:p>
        </p:txBody>
      </p:sp>
    </p:spTree>
    <p:extLst>
      <p:ext uri="{BB962C8B-B14F-4D97-AF65-F5344CB8AC3E}">
        <p14:creationId xmlns:p14="http://schemas.microsoft.com/office/powerpoint/2010/main" val="10297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learning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glaring limitation of Vanilla Neural is that their API is too constrained: they accept a fixed-sized vector as input (e.g. an image) and produce a fixed-sized vector as output (e.g. probabilities of different classes). Not only that: These models perform this mapping using a fixed amount of computational steps (e.g. the number of layers in the model). The core reason that recurrent nets are more exciting is that they allow us to operate over </a:t>
            </a:r>
            <a:r>
              <a:rPr lang="en-US" i="1" dirty="0"/>
              <a:t>sequences</a:t>
            </a:r>
            <a:r>
              <a:rPr lang="en-US" dirty="0"/>
              <a:t> of vectors</a:t>
            </a:r>
          </a:p>
        </p:txBody>
      </p:sp>
    </p:spTree>
    <p:extLst>
      <p:ext uri="{BB962C8B-B14F-4D97-AF65-F5344CB8AC3E}">
        <p14:creationId xmlns:p14="http://schemas.microsoft.com/office/powerpoint/2010/main" val="39787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pic>
        <p:nvPicPr>
          <p:cNvPr id="7" name="Picture 6">
            <a:extLst>
              <a:ext uri="{FF2B5EF4-FFF2-40B4-BE49-F238E27FC236}">
                <a16:creationId xmlns:a16="http://schemas.microsoft.com/office/drawing/2014/main" id="{CCD3FE36-E6BB-44B5-A51D-704BA1B1FFB4}"/>
              </a:ext>
            </a:extLst>
          </p:cNvPr>
          <p:cNvPicPr>
            <a:picLocks noChangeAspect="1"/>
          </p:cNvPicPr>
          <p:nvPr/>
        </p:nvPicPr>
        <p:blipFill>
          <a:blip r:embed="rId3"/>
          <a:stretch>
            <a:fillRect/>
          </a:stretch>
        </p:blipFill>
        <p:spPr>
          <a:xfrm>
            <a:off x="0" y="1819180"/>
            <a:ext cx="9144000" cy="4090495"/>
          </a:xfrm>
          <a:prstGeom prst="rect">
            <a:avLst/>
          </a:prstGeom>
        </p:spPr>
      </p:pic>
    </p:spTree>
    <p:extLst>
      <p:ext uri="{BB962C8B-B14F-4D97-AF65-F5344CB8AC3E}">
        <p14:creationId xmlns:p14="http://schemas.microsoft.com/office/powerpoint/2010/main" val="78191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Recurrent Neural Networks</a:t>
            </a:r>
          </a:p>
        </p:txBody>
      </p:sp>
      <p:sp>
        <p:nvSpPr>
          <p:cNvPr id="4" name="Oval 4"/>
          <p:cNvSpPr>
            <a:spLocks noChangeArrowheads="1"/>
          </p:cNvSpPr>
          <p:nvPr/>
        </p:nvSpPr>
        <p:spPr bwMode="auto">
          <a:xfrm>
            <a:off x="30204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5" name="Oval 5"/>
          <p:cNvSpPr>
            <a:spLocks noChangeArrowheads="1"/>
          </p:cNvSpPr>
          <p:nvPr/>
        </p:nvSpPr>
        <p:spPr bwMode="auto">
          <a:xfrm>
            <a:off x="4239680" y="34656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 name="Text Box 8"/>
          <p:cNvSpPr txBox="1">
            <a:spLocks noChangeArrowheads="1"/>
          </p:cNvSpPr>
          <p:nvPr/>
        </p:nvSpPr>
        <p:spPr bwMode="auto">
          <a:xfrm>
            <a:off x="2757308" y="3453694"/>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z</a:t>
            </a:r>
            <a:r>
              <a:rPr lang="en-US" sz="3600" baseline="-25000" dirty="0">
                <a:latin typeface="Times New Roman" charset="0"/>
              </a:rPr>
              <a:t>1</a:t>
            </a:r>
            <a:endParaRPr lang="en-US" sz="3600" dirty="0"/>
          </a:p>
        </p:txBody>
      </p:sp>
      <p:sp>
        <p:nvSpPr>
          <p:cNvPr id="7" name="Text Box 9"/>
          <p:cNvSpPr txBox="1">
            <a:spLocks noChangeArrowheads="1"/>
          </p:cNvSpPr>
          <p:nvPr/>
        </p:nvSpPr>
        <p:spPr bwMode="auto">
          <a:xfrm>
            <a:off x="3976508" y="3469569"/>
            <a:ext cx="9715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z</a:t>
            </a:r>
            <a:r>
              <a:rPr lang="en-US" sz="3600" baseline="-25000">
                <a:latin typeface="Times New Roman" charset="0"/>
              </a:rPr>
              <a:t>2</a:t>
            </a:r>
            <a:endParaRPr lang="en-US" sz="3600"/>
          </a:p>
        </p:txBody>
      </p:sp>
      <p:sp>
        <p:nvSpPr>
          <p:cNvPr id="8" name="Oval 11"/>
          <p:cNvSpPr>
            <a:spLocks noChangeArrowheads="1"/>
          </p:cNvSpPr>
          <p:nvPr/>
        </p:nvSpPr>
        <p:spPr bwMode="auto">
          <a:xfrm>
            <a:off x="30204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 name="Oval 12"/>
          <p:cNvSpPr>
            <a:spLocks noChangeArrowheads="1"/>
          </p:cNvSpPr>
          <p:nvPr/>
        </p:nvSpPr>
        <p:spPr bwMode="auto">
          <a:xfrm>
            <a:off x="4239680" y="5446888"/>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 name="Line 13"/>
          <p:cNvSpPr>
            <a:spLocks noChangeShapeType="1"/>
          </p:cNvSpPr>
          <p:nvPr/>
        </p:nvSpPr>
        <p:spPr bwMode="auto">
          <a:xfrm>
            <a:off x="34014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 name="Line 14"/>
          <p:cNvSpPr>
            <a:spLocks noChangeShapeType="1"/>
          </p:cNvSpPr>
          <p:nvPr/>
        </p:nvSpPr>
        <p:spPr bwMode="auto">
          <a:xfrm>
            <a:off x="4696880" y="4303888"/>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Line 15"/>
          <p:cNvSpPr>
            <a:spLocks noChangeShapeType="1"/>
          </p:cNvSpPr>
          <p:nvPr/>
        </p:nvSpPr>
        <p:spPr bwMode="auto">
          <a:xfrm flipH="1">
            <a:off x="3553880" y="4303888"/>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Line 16"/>
          <p:cNvSpPr>
            <a:spLocks noChangeShapeType="1"/>
          </p:cNvSpPr>
          <p:nvPr/>
        </p:nvSpPr>
        <p:spPr bwMode="auto">
          <a:xfrm flipH="1" flipV="1">
            <a:off x="3553880" y="4303888"/>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Text Box 17"/>
          <p:cNvSpPr txBox="1">
            <a:spLocks noChangeArrowheads="1"/>
          </p:cNvSpPr>
          <p:nvPr/>
        </p:nvSpPr>
        <p:spPr bwMode="auto">
          <a:xfrm>
            <a:off x="27290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sp>
        <p:nvSpPr>
          <p:cNvPr id="15" name="Text Box 18"/>
          <p:cNvSpPr txBox="1">
            <a:spLocks noChangeArrowheads="1"/>
          </p:cNvSpPr>
          <p:nvPr/>
        </p:nvSpPr>
        <p:spPr bwMode="auto">
          <a:xfrm>
            <a:off x="3948286" y="543665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dirty="0">
                <a:latin typeface="Times New Roman" charset="0"/>
              </a:rPr>
              <a:t>    x</a:t>
            </a:r>
            <a:r>
              <a:rPr lang="en-US" sz="3600" baseline="-25000" dirty="0">
                <a:latin typeface="Times New Roman" charset="0"/>
              </a:rPr>
              <a:t>2</a:t>
            </a:r>
            <a:endParaRPr lang="en-US" sz="3600" dirty="0"/>
          </a:p>
        </p:txBody>
      </p:sp>
      <p:sp>
        <p:nvSpPr>
          <p:cNvPr id="16" name="Text Box 19"/>
          <p:cNvSpPr txBox="1">
            <a:spLocks noChangeArrowheads="1"/>
          </p:cNvSpPr>
          <p:nvPr/>
        </p:nvSpPr>
        <p:spPr bwMode="auto">
          <a:xfrm>
            <a:off x="1477430" y="3396699"/>
            <a:ext cx="15240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Hidden Features</a:t>
            </a:r>
          </a:p>
        </p:txBody>
      </p:sp>
      <p:grpSp>
        <p:nvGrpSpPr>
          <p:cNvPr id="17" name="Group 20"/>
          <p:cNvGrpSpPr>
            <a:grpSpLocks/>
          </p:cNvGrpSpPr>
          <p:nvPr/>
        </p:nvGrpSpPr>
        <p:grpSpPr bwMode="auto">
          <a:xfrm>
            <a:off x="1402818" y="1484488"/>
            <a:ext cx="1598613" cy="4781550"/>
            <a:chOff x="89" y="720"/>
            <a:chExt cx="1007" cy="3012"/>
          </a:xfrm>
        </p:grpSpPr>
        <p:sp>
          <p:nvSpPr>
            <p:cNvPr id="18" name="Text Box 21"/>
            <p:cNvSpPr txBox="1">
              <a:spLocks noChangeArrowheads="1"/>
            </p:cNvSpPr>
            <p:nvPr/>
          </p:nvSpPr>
          <p:spPr bwMode="auto">
            <a:xfrm>
              <a:off x="89" y="3209"/>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Input Features</a:t>
              </a:r>
            </a:p>
          </p:txBody>
        </p:sp>
        <p:sp>
          <p:nvSpPr>
            <p:cNvPr id="19" name="Text Box 22"/>
            <p:cNvSpPr txBox="1">
              <a:spLocks noChangeArrowheads="1"/>
            </p:cNvSpPr>
            <p:nvPr/>
          </p:nvSpPr>
          <p:spPr bwMode="auto">
            <a:xfrm>
              <a:off x="136" y="720"/>
              <a:ext cx="96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a:spcBef>
                  <a:spcPct val="50000"/>
                </a:spcBef>
                <a:buFontTx/>
                <a:buNone/>
                <a:defRPr/>
              </a:pPr>
              <a:r>
                <a:rPr lang="en-US" sz="2400" dirty="0">
                  <a:latin typeface="Helvetica Neue"/>
                  <a:cs typeface="Helvetica Neue"/>
                </a:rPr>
                <a:t>Output Features</a:t>
              </a:r>
            </a:p>
          </p:txBody>
        </p:sp>
      </p:grpSp>
      <p:grpSp>
        <p:nvGrpSpPr>
          <p:cNvPr id="20" name="Group 23"/>
          <p:cNvGrpSpPr>
            <a:grpSpLocks/>
          </p:cNvGrpSpPr>
          <p:nvPr/>
        </p:nvGrpSpPr>
        <p:grpSpPr bwMode="auto">
          <a:xfrm>
            <a:off x="5452530" y="3618096"/>
            <a:ext cx="2514600" cy="609600"/>
            <a:chOff x="3168" y="2208"/>
            <a:chExt cx="1584" cy="384"/>
          </a:xfrm>
        </p:grpSpPr>
        <p:sp>
          <p:nvSpPr>
            <p:cNvPr id="21" name="Rectangle 24"/>
            <p:cNvSpPr>
              <a:spLocks noChangeArrowheads="1"/>
            </p:cNvSpPr>
            <p:nvPr/>
          </p:nvSpPr>
          <p:spPr bwMode="auto">
            <a:xfrm>
              <a:off x="3168" y="2208"/>
              <a:ext cx="1584" cy="384"/>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2" name="Rectangle 25"/>
            <p:cNvSpPr>
              <a:spLocks noChangeArrowheads="1"/>
            </p:cNvSpPr>
            <p:nvPr/>
          </p:nvSpPr>
          <p:spPr bwMode="auto">
            <a:xfrm>
              <a:off x="3485" y="2272"/>
              <a:ext cx="95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context units</a:t>
              </a:r>
            </a:p>
          </p:txBody>
        </p:sp>
      </p:grpSp>
      <p:grpSp>
        <p:nvGrpSpPr>
          <p:cNvPr id="23" name="Group 29"/>
          <p:cNvGrpSpPr>
            <a:grpSpLocks/>
          </p:cNvGrpSpPr>
          <p:nvPr/>
        </p:nvGrpSpPr>
        <p:grpSpPr bwMode="auto">
          <a:xfrm>
            <a:off x="3623730" y="3770488"/>
            <a:ext cx="3429000" cy="1817688"/>
            <a:chOff x="2016" y="2304"/>
            <a:chExt cx="2160" cy="1145"/>
          </a:xfrm>
        </p:grpSpPr>
        <p:sp>
          <p:nvSpPr>
            <p:cNvPr id="24" name="AutoShape 30"/>
            <p:cNvSpPr>
              <a:spLocks noChangeArrowheads="1"/>
            </p:cNvSpPr>
            <p:nvPr/>
          </p:nvSpPr>
          <p:spPr bwMode="auto">
            <a:xfrm rot="-10800000">
              <a:off x="2016" y="2304"/>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5" name="Rectangle 31"/>
            <p:cNvSpPr>
              <a:spLocks noChangeArrowheads="1"/>
            </p:cNvSpPr>
            <p:nvPr/>
          </p:nvSpPr>
          <p:spPr bwMode="auto">
            <a:xfrm>
              <a:off x="3264" y="3216"/>
              <a:ext cx="44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input</a:t>
              </a:r>
            </a:p>
          </p:txBody>
        </p:sp>
      </p:grpSp>
      <p:sp>
        <p:nvSpPr>
          <p:cNvPr id="26" name="Text Box 32"/>
          <p:cNvSpPr txBox="1">
            <a:spLocks noChangeArrowheads="1"/>
          </p:cNvSpPr>
          <p:nvPr/>
        </p:nvSpPr>
        <p:spPr bwMode="auto">
          <a:xfrm>
            <a:off x="6595530" y="6375576"/>
            <a:ext cx="158741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(Elman, 1990)</a:t>
            </a:r>
          </a:p>
        </p:txBody>
      </p:sp>
      <p:sp>
        <p:nvSpPr>
          <p:cNvPr id="27" name="Oval 33"/>
          <p:cNvSpPr>
            <a:spLocks noChangeArrowheads="1"/>
          </p:cNvSpPr>
          <p:nvPr/>
        </p:nvSpPr>
        <p:spPr bwMode="auto">
          <a:xfrm>
            <a:off x="30014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8" name="Oval 34"/>
          <p:cNvSpPr>
            <a:spLocks noChangeArrowheads="1"/>
          </p:cNvSpPr>
          <p:nvPr/>
        </p:nvSpPr>
        <p:spPr bwMode="auto">
          <a:xfrm>
            <a:off x="4220630" y="1455913"/>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9" name="Text Box 35"/>
          <p:cNvSpPr txBox="1">
            <a:spLocks noChangeArrowheads="1"/>
          </p:cNvSpPr>
          <p:nvPr/>
        </p:nvSpPr>
        <p:spPr bwMode="auto">
          <a:xfrm>
            <a:off x="39285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2</a:t>
            </a:r>
            <a:endParaRPr lang="en-US" sz="3600"/>
          </a:p>
        </p:txBody>
      </p:sp>
      <p:sp>
        <p:nvSpPr>
          <p:cNvPr id="30" name="Line 36"/>
          <p:cNvSpPr>
            <a:spLocks noChangeShapeType="1"/>
          </p:cNvSpPr>
          <p:nvPr/>
        </p:nvSpPr>
        <p:spPr bwMode="auto">
          <a:xfrm>
            <a:off x="33824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1" name="Line 37"/>
          <p:cNvSpPr>
            <a:spLocks noChangeShapeType="1"/>
          </p:cNvSpPr>
          <p:nvPr/>
        </p:nvSpPr>
        <p:spPr bwMode="auto">
          <a:xfrm>
            <a:off x="4677830" y="2294113"/>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2" name="Line 38"/>
          <p:cNvSpPr>
            <a:spLocks noChangeShapeType="1"/>
          </p:cNvSpPr>
          <p:nvPr/>
        </p:nvSpPr>
        <p:spPr bwMode="auto">
          <a:xfrm flipH="1">
            <a:off x="3534830" y="2294113"/>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3" name="Line 39"/>
          <p:cNvSpPr>
            <a:spLocks noChangeShapeType="1"/>
          </p:cNvSpPr>
          <p:nvPr/>
        </p:nvSpPr>
        <p:spPr bwMode="auto">
          <a:xfrm flipH="1" flipV="1">
            <a:off x="3534830" y="2294113"/>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4" name="Text Box 40"/>
          <p:cNvSpPr txBox="1">
            <a:spLocks noChangeArrowheads="1"/>
          </p:cNvSpPr>
          <p:nvPr/>
        </p:nvSpPr>
        <p:spPr bwMode="auto">
          <a:xfrm>
            <a:off x="2709330" y="1484488"/>
            <a:ext cx="996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sz="3600" i="1">
                <a:latin typeface="Times New Roman" charset="0"/>
              </a:rPr>
              <a:t>    x</a:t>
            </a:r>
            <a:r>
              <a:rPr lang="en-US" sz="3600" baseline="-25000">
                <a:latin typeface="Times New Roman" charset="0"/>
              </a:rPr>
              <a:t>1</a:t>
            </a:r>
            <a:endParaRPr lang="en-US" sz="3600"/>
          </a:p>
        </p:txBody>
      </p:sp>
      <p:grpSp>
        <p:nvGrpSpPr>
          <p:cNvPr id="35" name="Group 26"/>
          <p:cNvGrpSpPr>
            <a:grpSpLocks/>
          </p:cNvGrpSpPr>
          <p:nvPr/>
        </p:nvGrpSpPr>
        <p:grpSpPr bwMode="auto">
          <a:xfrm>
            <a:off x="3623730" y="2184576"/>
            <a:ext cx="3429000" cy="1746601"/>
            <a:chOff x="2016" y="1305"/>
            <a:chExt cx="2160" cy="1237"/>
          </a:xfrm>
        </p:grpSpPr>
        <p:sp>
          <p:nvSpPr>
            <p:cNvPr id="36" name="AutoShape 27"/>
            <p:cNvSpPr>
              <a:spLocks noChangeArrowheads="1"/>
            </p:cNvSpPr>
            <p:nvPr/>
          </p:nvSpPr>
          <p:spPr bwMode="auto">
            <a:xfrm>
              <a:off x="2016" y="1630"/>
              <a:ext cx="2160" cy="91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1 h 21600"/>
                <a:gd name="T6" fmla="*/ 2699 w 21600"/>
                <a:gd name="T7" fmla="*/ 10799 h 21600"/>
                <a:gd name="T8" fmla="*/ 10800 w 21600"/>
                <a:gd name="T9" fmla="*/ 5399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1" y="10799"/>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rgbClr val="C4C4C4"/>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7" name="Rectangle 28"/>
            <p:cNvSpPr>
              <a:spLocks noChangeArrowheads="1"/>
            </p:cNvSpPr>
            <p:nvPr/>
          </p:nvSpPr>
          <p:spPr bwMode="auto">
            <a:xfrm>
              <a:off x="3107" y="1305"/>
              <a:ext cx="43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buFontTx/>
                <a:buNone/>
                <a:defRPr/>
              </a:pPr>
              <a:r>
                <a:rPr lang="en-US" dirty="0">
                  <a:latin typeface="Helvetica Neue"/>
                  <a:cs typeface="Helvetica Neue"/>
                </a:rPr>
                <a:t>copy</a:t>
              </a:r>
            </a:p>
          </p:txBody>
        </p:sp>
      </p:grpSp>
      <p:graphicFrame>
        <p:nvGraphicFramePr>
          <p:cNvPr id="38" name="Object 41"/>
          <p:cNvGraphicFramePr>
            <a:graphicFrameLocks noChangeAspect="1"/>
          </p:cNvGraphicFramePr>
          <p:nvPr>
            <p:extLst>
              <p:ext uri="{D42A27DB-BD31-4B8C-83A1-F6EECF244321}">
                <p14:modId xmlns:p14="http://schemas.microsoft.com/office/powerpoint/2010/main" val="2921053680"/>
              </p:ext>
            </p:extLst>
          </p:nvPr>
        </p:nvGraphicFramePr>
        <p:xfrm>
          <a:off x="5344580" y="1179688"/>
          <a:ext cx="1174750" cy="636588"/>
        </p:xfrm>
        <a:graphic>
          <a:graphicData uri="http://schemas.openxmlformats.org/presentationml/2006/ole">
            <mc:AlternateContent xmlns:mc="http://schemas.openxmlformats.org/markup-compatibility/2006">
              <mc:Choice xmlns:v="urn:schemas-microsoft-com:vml" Requires="v">
                <p:oleObj spid="_x0000_s15441" name="Equation" r:id="rId3" imgW="304800" imgH="165100" progId="Equation.3">
                  <p:embed/>
                </p:oleObj>
              </mc:Choice>
              <mc:Fallback>
                <p:oleObj name="Equation" r:id="rId3" imgW="304800" imgH="165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580" y="1179688"/>
                        <a:ext cx="117475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9" name="Object 42"/>
          <p:cNvGraphicFramePr>
            <a:graphicFrameLocks noChangeAspect="1"/>
          </p:cNvGraphicFramePr>
          <p:nvPr>
            <p:extLst>
              <p:ext uri="{D42A27DB-BD31-4B8C-83A1-F6EECF244321}">
                <p14:modId xmlns:p14="http://schemas.microsoft.com/office/powerpoint/2010/main" val="2006475506"/>
              </p:ext>
            </p:extLst>
          </p:nvPr>
        </p:nvGraphicFramePr>
        <p:xfrm>
          <a:off x="5223930" y="5724701"/>
          <a:ext cx="831850" cy="636587"/>
        </p:xfrm>
        <a:graphic>
          <a:graphicData uri="http://schemas.openxmlformats.org/presentationml/2006/ole">
            <mc:AlternateContent xmlns:mc="http://schemas.openxmlformats.org/markup-compatibility/2006">
              <mc:Choice xmlns:v="urn:schemas-microsoft-com:vml" Requires="v">
                <p:oleObj spid="_x0000_s15442" name="Equation" r:id="rId5" imgW="215900" imgH="165100" progId="Equation.3">
                  <p:embed/>
                </p:oleObj>
              </mc:Choice>
              <mc:Fallback>
                <p:oleObj name="Equation" r:id="rId5" imgW="215900" imgH="165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3930" y="5724701"/>
                        <a:ext cx="831850" cy="63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5384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p:txBody>
          <a:bodyPr/>
          <a:lstStyle/>
          <a:p>
            <a:r>
              <a:rPr lang="en-US" dirty="0"/>
              <a:t>PCA demo: </a:t>
            </a:r>
            <a:r>
              <a:rPr lang="en-US" dirty="0">
                <a:hlinkClick r:id="rId2"/>
              </a:rPr>
              <a:t>http://setosa.io/ev/principal-component-analysis/</a:t>
            </a:r>
            <a:r>
              <a:rPr lang="en-US" dirty="0"/>
              <a:t> </a:t>
            </a:r>
          </a:p>
        </p:txBody>
      </p:sp>
    </p:spTree>
    <p:extLst>
      <p:ext uri="{BB962C8B-B14F-4D97-AF65-F5344CB8AC3E}">
        <p14:creationId xmlns:p14="http://schemas.microsoft.com/office/powerpoint/2010/main" val="47387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a:xfrm>
            <a:off x="457200" y="1330140"/>
            <a:ext cx="8229600" cy="4525963"/>
          </a:xfrm>
        </p:spPr>
        <p:txBody>
          <a:bodyPr/>
          <a:lstStyle/>
          <a:p>
            <a:pPr marL="0" indent="0" algn="ctr">
              <a:buNone/>
            </a:pPr>
            <a:r>
              <a:rPr lang="en-US" i="1" dirty="0">
                <a:latin typeface="Helvetica Neue"/>
                <a:cs typeface="Helvetica Neue"/>
              </a:rPr>
              <a:t>“Neurons that Fire Together, Wire Together”</a:t>
            </a:r>
          </a:p>
          <a:p>
            <a:pPr marL="0" indent="0" algn="ctr">
              <a:buNone/>
            </a:pPr>
            <a:endParaRPr lang="en-US" i="1" dirty="0">
              <a:latin typeface="Helvetica Neue"/>
              <a:cs typeface="Helvetica Neue"/>
            </a:endParaRPr>
          </a:p>
          <a:p>
            <a:pPr marL="0" indent="0">
              <a:buNone/>
            </a:pPr>
            <a:endParaRPr lang="en-US" dirty="0">
              <a:latin typeface="Helvetica Neue"/>
              <a:cs typeface="Helvetica Neue"/>
            </a:endParaRPr>
          </a:p>
        </p:txBody>
      </p:sp>
      <p:pic>
        <p:nvPicPr>
          <p:cNvPr id="4" name="Picture 3" descr="donaldheb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13376"/>
            <a:ext cx="2980730" cy="3996735"/>
          </a:xfrm>
          <a:prstGeom prst="rect">
            <a:avLst/>
          </a:prstGeom>
        </p:spPr>
      </p:pic>
      <p:graphicFrame>
        <p:nvGraphicFramePr>
          <p:cNvPr id="6" name="Object 6"/>
          <p:cNvGraphicFramePr>
            <a:graphicFrameLocks noChangeAspect="1"/>
          </p:cNvGraphicFramePr>
          <p:nvPr>
            <p:extLst>
              <p:ext uri="{D42A27DB-BD31-4B8C-83A1-F6EECF244321}">
                <p14:modId xmlns:p14="http://schemas.microsoft.com/office/powerpoint/2010/main" val="1440857806"/>
              </p:ext>
            </p:extLst>
          </p:nvPr>
        </p:nvGraphicFramePr>
        <p:xfrm>
          <a:off x="4973462" y="5036320"/>
          <a:ext cx="2151063" cy="574675"/>
        </p:xfrm>
        <a:graphic>
          <a:graphicData uri="http://schemas.openxmlformats.org/presentationml/2006/ole">
            <mc:AlternateContent xmlns:mc="http://schemas.openxmlformats.org/markup-compatibility/2006">
              <mc:Choice xmlns:v="urn:schemas-microsoft-com:vml" Requires="v">
                <p:oleObj spid="_x0000_s1111" name="Equation" r:id="rId4" imgW="762000" imgH="203200" progId="Equation.3">
                  <p:embed/>
                </p:oleObj>
              </mc:Choice>
              <mc:Fallback>
                <p:oleObj name="Equation" r:id="rId4" imgW="7620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62" y="5036320"/>
                        <a:ext cx="2151063" cy="574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 name="Text Box 7"/>
          <p:cNvSpPr txBox="1">
            <a:spLocks noChangeArrowheads="1"/>
          </p:cNvSpPr>
          <p:nvPr/>
        </p:nvSpPr>
        <p:spPr bwMode="auto">
          <a:xfrm>
            <a:off x="3572823" y="5610995"/>
            <a:ext cx="511397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buFontTx/>
              <a:buNone/>
              <a:defRPr/>
            </a:pPr>
            <a:r>
              <a:rPr lang="en-US" dirty="0">
                <a:latin typeface="Helvetica Neue"/>
                <a:cs typeface="Helvetica Neue"/>
              </a:rPr>
              <a:t>where 	</a:t>
            </a:r>
            <a:r>
              <a:rPr lang="en-US" i="1" dirty="0" err="1">
                <a:latin typeface="Helvetica Neue"/>
                <a:cs typeface="Helvetica Neue"/>
              </a:rPr>
              <a:t>w</a:t>
            </a:r>
            <a:r>
              <a:rPr lang="en-US" i="1" baseline="-25000" dirty="0" err="1">
                <a:latin typeface="Helvetica Neue"/>
                <a:cs typeface="Helvetica Neue"/>
              </a:rPr>
              <a:t>ij</a:t>
            </a:r>
            <a:r>
              <a:rPr lang="en-US" dirty="0">
                <a:latin typeface="Helvetica Neue"/>
                <a:cs typeface="Helvetica Neue"/>
              </a:rPr>
              <a:t> is the weight from node </a:t>
            </a:r>
            <a:r>
              <a:rPr lang="en-US" i="1" dirty="0" err="1">
                <a:latin typeface="Helvetica Neue"/>
                <a:cs typeface="Helvetica Neue"/>
              </a:rPr>
              <a:t>i</a:t>
            </a:r>
            <a:r>
              <a:rPr lang="en-US" dirty="0">
                <a:latin typeface="Helvetica Neue"/>
                <a:cs typeface="Helvetica Neue"/>
              </a:rPr>
              <a:t> to node </a:t>
            </a:r>
            <a:r>
              <a:rPr lang="en-US" i="1" dirty="0">
                <a:latin typeface="Helvetica Neue"/>
                <a:cs typeface="Helvetica Neue"/>
              </a:rPr>
              <a:t>j</a:t>
            </a:r>
            <a:endParaRPr lang="en-US" dirty="0">
              <a:latin typeface="Helvetica Neue"/>
              <a:cs typeface="Helvetica Neue"/>
            </a:endParaRPr>
          </a:p>
          <a:p>
            <a:pPr>
              <a:buFontTx/>
              <a:buNone/>
              <a:defRPr/>
            </a:pPr>
            <a:r>
              <a:rPr lang="en-US" dirty="0">
                <a:latin typeface="Helvetica Neue"/>
                <a:cs typeface="Helvetica Neue"/>
              </a:rPr>
              <a:t>		 </a:t>
            </a:r>
            <a:r>
              <a:rPr lang="en-US" i="1" dirty="0" err="1">
                <a:latin typeface="Helvetica Neue"/>
                <a:cs typeface="Helvetica Neue"/>
              </a:rPr>
              <a:t>a</a:t>
            </a:r>
            <a:r>
              <a:rPr lang="en-US" i="1" baseline="-25000" dirty="0" err="1">
                <a:latin typeface="Helvetica Neue"/>
                <a:cs typeface="Helvetica Neue"/>
              </a:rPr>
              <a:t>i</a:t>
            </a:r>
            <a:r>
              <a:rPr lang="en-US" dirty="0">
                <a:latin typeface="Helvetica Neue"/>
                <a:cs typeface="Helvetica Neue"/>
              </a:rPr>
              <a:t> is the activation of node </a:t>
            </a:r>
            <a:r>
              <a:rPr lang="en-US" i="1" dirty="0" err="1">
                <a:latin typeface="Helvetica Neue"/>
                <a:cs typeface="Helvetica Neue"/>
              </a:rPr>
              <a:t>i</a:t>
            </a:r>
            <a:endParaRPr lang="en-US" dirty="0">
              <a:latin typeface="Helvetica Neue"/>
              <a:cs typeface="Helvetica Neue"/>
            </a:endParaRPr>
          </a:p>
        </p:txBody>
      </p:sp>
      <p:sp>
        <p:nvSpPr>
          <p:cNvPr id="11" name="Oval 12"/>
          <p:cNvSpPr>
            <a:spLocks noChangeArrowheads="1"/>
          </p:cNvSpPr>
          <p:nvPr/>
        </p:nvSpPr>
        <p:spPr bwMode="auto">
          <a:xfrm>
            <a:off x="493606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 name="Oval 13"/>
          <p:cNvSpPr>
            <a:spLocks noChangeArrowheads="1"/>
          </p:cNvSpPr>
          <p:nvPr/>
        </p:nvSpPr>
        <p:spPr bwMode="auto">
          <a:xfrm>
            <a:off x="6161617" y="21133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 name="Oval 14"/>
          <p:cNvSpPr>
            <a:spLocks noChangeArrowheads="1"/>
          </p:cNvSpPr>
          <p:nvPr/>
        </p:nvSpPr>
        <p:spPr bwMode="auto">
          <a:xfrm>
            <a:off x="49424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 name="Oval 15"/>
          <p:cNvSpPr>
            <a:spLocks noChangeArrowheads="1"/>
          </p:cNvSpPr>
          <p:nvPr/>
        </p:nvSpPr>
        <p:spPr bwMode="auto">
          <a:xfrm>
            <a:off x="6161617" y="4094576"/>
            <a:ext cx="838200" cy="838200"/>
          </a:xfrm>
          <a:prstGeom prst="ellipse">
            <a:avLst/>
          </a:prstGeom>
          <a:solidFill>
            <a:schemeClr val="bg1"/>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 name="Line 16"/>
          <p:cNvSpPr>
            <a:spLocks noChangeShapeType="1"/>
          </p:cNvSpPr>
          <p:nvPr/>
        </p:nvSpPr>
        <p:spPr bwMode="auto">
          <a:xfrm>
            <a:off x="53234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6" name="Line 17"/>
          <p:cNvSpPr>
            <a:spLocks noChangeShapeType="1"/>
          </p:cNvSpPr>
          <p:nvPr/>
        </p:nvSpPr>
        <p:spPr bwMode="auto">
          <a:xfrm>
            <a:off x="6618817" y="2951576"/>
            <a:ext cx="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7" name="Line 18"/>
          <p:cNvSpPr>
            <a:spLocks noChangeShapeType="1"/>
          </p:cNvSpPr>
          <p:nvPr/>
        </p:nvSpPr>
        <p:spPr bwMode="auto">
          <a:xfrm flipH="1">
            <a:off x="5475817" y="2951576"/>
            <a:ext cx="990600" cy="11430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8" name="Line 19"/>
          <p:cNvSpPr>
            <a:spLocks noChangeShapeType="1"/>
          </p:cNvSpPr>
          <p:nvPr/>
        </p:nvSpPr>
        <p:spPr bwMode="auto">
          <a:xfrm flipH="1" flipV="1">
            <a:off x="5475817" y="2951576"/>
            <a:ext cx="990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nvGrpSpPr>
          <p:cNvPr id="19" name="Group 37"/>
          <p:cNvGrpSpPr>
            <a:grpSpLocks/>
          </p:cNvGrpSpPr>
          <p:nvPr/>
        </p:nvGrpSpPr>
        <p:grpSpPr bwMode="auto">
          <a:xfrm>
            <a:off x="4936067" y="2113376"/>
            <a:ext cx="2057400" cy="2819400"/>
            <a:chOff x="2256" y="912"/>
            <a:chExt cx="1296" cy="1776"/>
          </a:xfrm>
        </p:grpSpPr>
        <p:sp>
          <p:nvSpPr>
            <p:cNvPr id="20" name="Oval 34"/>
            <p:cNvSpPr>
              <a:spLocks noChangeArrowheads="1"/>
            </p:cNvSpPr>
            <p:nvPr/>
          </p:nvSpPr>
          <p:spPr bwMode="auto">
            <a:xfrm>
              <a:off x="3024" y="2160"/>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1" name="Oval 35"/>
            <p:cNvSpPr>
              <a:spLocks noChangeArrowheads="1"/>
            </p:cNvSpPr>
            <p:nvPr/>
          </p:nvSpPr>
          <p:spPr bwMode="auto">
            <a:xfrm>
              <a:off x="2256" y="912"/>
              <a:ext cx="528" cy="528"/>
            </a:xfrm>
            <a:prstGeom prst="ellipse">
              <a:avLst/>
            </a:prstGeom>
            <a:solidFill>
              <a:schemeClr val="bg2"/>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22" name="Line 36"/>
          <p:cNvSpPr>
            <a:spLocks noChangeShapeType="1"/>
          </p:cNvSpPr>
          <p:nvPr/>
        </p:nvSpPr>
        <p:spPr bwMode="auto">
          <a:xfrm flipH="1" flipV="1">
            <a:off x="5469467" y="2951576"/>
            <a:ext cx="990600" cy="114300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3" name="TextBox 22"/>
          <p:cNvSpPr txBox="1"/>
          <p:nvPr/>
        </p:nvSpPr>
        <p:spPr>
          <a:xfrm>
            <a:off x="1157111" y="6110111"/>
            <a:ext cx="1548629" cy="369332"/>
          </a:xfrm>
          <a:prstGeom prst="rect">
            <a:avLst/>
          </a:prstGeom>
          <a:noFill/>
        </p:spPr>
        <p:txBody>
          <a:bodyPr wrap="none" rtlCol="0">
            <a:spAutoFit/>
          </a:bodyPr>
          <a:lstStyle/>
          <a:p>
            <a:r>
              <a:rPr lang="en-US" dirty="0">
                <a:latin typeface="Helvetica Neue"/>
                <a:cs typeface="Helvetica Neue"/>
              </a:rPr>
              <a:t>Donald </a:t>
            </a:r>
            <a:r>
              <a:rPr lang="en-US" dirty="0" err="1">
                <a:latin typeface="Helvetica Neue"/>
                <a:cs typeface="Helvetica Neue"/>
              </a:rPr>
              <a:t>Hebb</a:t>
            </a:r>
            <a:endParaRPr lang="en-US" dirty="0">
              <a:latin typeface="Helvetica Neue"/>
              <a:cs typeface="Helvetica Neue"/>
            </a:endParaRPr>
          </a:p>
        </p:txBody>
      </p:sp>
    </p:spTree>
    <p:extLst>
      <p:ext uri="{BB962C8B-B14F-4D97-AF65-F5344CB8AC3E}">
        <p14:creationId xmlns:p14="http://schemas.microsoft.com/office/powerpoint/2010/main" val="1725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a:bodyPr>
          <a:lstStyle/>
          <a:p>
            <a:pPr marL="0" indent="0">
              <a:buNone/>
            </a:pPr>
            <a:r>
              <a:rPr lang="en-US" dirty="0" err="1">
                <a:latin typeface="Helvetica Neue"/>
                <a:cs typeface="Helvetica Neue"/>
              </a:rPr>
              <a:t>Hebb’s</a:t>
            </a:r>
            <a:r>
              <a:rPr lang="en-US" dirty="0">
                <a:latin typeface="Helvetica Neue"/>
                <a:cs typeface="Helvetica Neue"/>
              </a:rPr>
              <a:t> Rule in English:</a:t>
            </a:r>
          </a:p>
          <a:p>
            <a:pPr marL="400050" lvl="1" indent="0">
              <a:buNone/>
            </a:pPr>
            <a:r>
              <a:rPr lang="en-US" dirty="0">
                <a:latin typeface="Helvetica Neue"/>
                <a:cs typeface="Helvetica Neue"/>
              </a:rPr>
              <a:t>We should adjust the weight between two neurons in proportion to the amount that their activations are correlated.</a:t>
            </a:r>
          </a:p>
          <a:p>
            <a:pPr marL="400050" lvl="1" indent="0">
              <a:buNone/>
            </a:pPr>
            <a:endParaRPr lang="en-US" dirty="0">
              <a:latin typeface="Helvetica Neue"/>
              <a:cs typeface="Helvetica Neue"/>
            </a:endParaRPr>
          </a:p>
          <a:p>
            <a:r>
              <a:rPr lang="en-US" dirty="0">
                <a:latin typeface="Helvetica Neue"/>
                <a:cs typeface="Helvetica Neue"/>
              </a:rPr>
              <a:t>Captures the notion of associative learning</a:t>
            </a:r>
          </a:p>
          <a:p>
            <a:endParaRPr lang="en-US" dirty="0">
              <a:latin typeface="Helvetica Neue"/>
            </a:endParaRPr>
          </a:p>
          <a:p>
            <a:r>
              <a:rPr lang="en-US" b="1" dirty="0"/>
              <a:t>w</a:t>
            </a:r>
            <a:r>
              <a:rPr lang="en-US" dirty="0"/>
              <a:t> </a:t>
            </a:r>
            <a:r>
              <a:rPr lang="en-US" dirty="0">
                <a:sym typeface="Wingdings" panose="05000000000000000000" pitchFamily="2" charset="2"/>
              </a:rPr>
              <a:t> </a:t>
            </a:r>
            <a:r>
              <a:rPr lang="en-US" b="1" dirty="0">
                <a:sym typeface="Wingdings" panose="05000000000000000000" pitchFamily="2" charset="2"/>
              </a:rPr>
              <a:t>w</a:t>
            </a:r>
            <a:r>
              <a:rPr lang="en-US" dirty="0">
                <a:sym typeface="Wingdings" panose="05000000000000000000" pitchFamily="2" charset="2"/>
              </a:rPr>
              <a:t> + </a:t>
            </a:r>
            <a:r>
              <a:rPr lang="en-US" dirty="0" err="1">
                <a:sym typeface="Wingdings" panose="05000000000000000000" pitchFamily="2" charset="2"/>
              </a:rPr>
              <a:t>y</a:t>
            </a:r>
            <a:r>
              <a:rPr lang="en-US" baseline="30000" dirty="0" err="1">
                <a:sym typeface="Wingdings" panose="05000000000000000000" pitchFamily="2" charset="2"/>
              </a:rPr>
              <a:t>k</a:t>
            </a:r>
            <a:r>
              <a:rPr lang="en-US" dirty="0" err="1">
                <a:sym typeface="Wingdings" panose="05000000000000000000" pitchFamily="2" charset="2"/>
              </a:rPr>
              <a:t>x</a:t>
            </a:r>
            <a:r>
              <a:rPr lang="en-US" baseline="30000" dirty="0" err="1">
                <a:sym typeface="Wingdings" panose="05000000000000000000" pitchFamily="2" charset="2"/>
              </a:rPr>
              <a:t>k</a:t>
            </a:r>
            <a:endParaRPr lang="en-US" baseline="30000" dirty="0"/>
          </a:p>
          <a:p>
            <a:pPr marL="400050" lvl="1" indent="0">
              <a:buNone/>
            </a:pPr>
            <a:endParaRPr lang="en-US" dirty="0">
              <a:latin typeface="Helvetica Neue"/>
              <a:cs typeface="Helvetica Neue"/>
            </a:endParaRPr>
          </a:p>
        </p:txBody>
      </p:sp>
    </p:spTree>
    <p:extLst>
      <p:ext uri="{BB962C8B-B14F-4D97-AF65-F5344CB8AC3E}">
        <p14:creationId xmlns:p14="http://schemas.microsoft.com/office/powerpoint/2010/main" val="42179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Limitations to </a:t>
            </a:r>
            <a:r>
              <a:rPr lang="en-US" dirty="0" err="1">
                <a:latin typeface="Helvetica Neue"/>
                <a:cs typeface="Helvetica Neue"/>
              </a:rPr>
              <a:t>Hebbian</a:t>
            </a:r>
            <a:r>
              <a:rPr lang="en-US" dirty="0">
                <a:latin typeface="Helvetica Neue"/>
                <a:cs typeface="Helvetica Neue"/>
              </a:rPr>
              <a:t> Learning</a:t>
            </a:r>
          </a:p>
        </p:txBody>
      </p:sp>
      <p:sp>
        <p:nvSpPr>
          <p:cNvPr id="3" name="Content Placeholder 2"/>
          <p:cNvSpPr>
            <a:spLocks noGrp="1"/>
          </p:cNvSpPr>
          <p:nvPr>
            <p:ph idx="1"/>
          </p:nvPr>
        </p:nvSpPr>
        <p:spPr/>
        <p:txBody>
          <a:bodyPr>
            <a:normAutofit/>
          </a:bodyPr>
          <a:lstStyle/>
          <a:p>
            <a:pPr marL="0" indent="0">
              <a:buNone/>
            </a:pPr>
            <a:r>
              <a:rPr lang="en-US" dirty="0" err="1">
                <a:latin typeface="Helvetica Neue"/>
                <a:cs typeface="Helvetica Neue"/>
              </a:rPr>
              <a:t>Hebbian</a:t>
            </a:r>
            <a:r>
              <a:rPr lang="en-US" dirty="0">
                <a:latin typeface="Helvetica Neue"/>
                <a:cs typeface="Helvetica Neue"/>
              </a:rPr>
              <a:t> learning is </a:t>
            </a:r>
            <a:r>
              <a:rPr lang="en-US" i="1" dirty="0">
                <a:latin typeface="Helvetica Neue"/>
                <a:cs typeface="Helvetica Neue"/>
              </a:rPr>
              <a:t>unsupervised</a:t>
            </a:r>
            <a:r>
              <a:rPr lang="en-US" dirty="0">
                <a:latin typeface="Helvetica Neue"/>
                <a:cs typeface="Helvetica Neue"/>
              </a:rPr>
              <a:t>:</a:t>
            </a:r>
          </a:p>
          <a:p>
            <a:pPr lvl="1"/>
            <a:r>
              <a:rPr lang="en-US" dirty="0">
                <a:latin typeface="Helvetica Neue"/>
                <a:cs typeface="Helvetica Neue"/>
              </a:rPr>
              <a:t>Only learns about correlations between inputs and outputs</a:t>
            </a:r>
          </a:p>
          <a:p>
            <a:pPr marL="457200" lvl="1" indent="0">
              <a:buNone/>
            </a:pPr>
            <a:endParaRPr lang="en-US" dirty="0">
              <a:latin typeface="Helvetica Neue"/>
              <a:cs typeface="Helvetica Neue"/>
            </a:endParaRPr>
          </a:p>
          <a:p>
            <a:pPr marL="0" indent="0" algn="ctr">
              <a:buNone/>
            </a:pPr>
            <a:r>
              <a:rPr lang="en-US" i="1" dirty="0">
                <a:latin typeface="Helvetica Neue"/>
                <a:cs typeface="Helvetica Neue"/>
              </a:rPr>
              <a:t>What if instead we want to model a situation in which a learner produces a specific output in response to an input?</a:t>
            </a:r>
          </a:p>
        </p:txBody>
      </p:sp>
    </p:spTree>
    <p:extLst>
      <p:ext uri="{BB962C8B-B14F-4D97-AF65-F5344CB8AC3E}">
        <p14:creationId xmlns:p14="http://schemas.microsoft.com/office/powerpoint/2010/main" val="178761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Helvetica Neue"/>
              </a:rPr>
              <a:t>Error-Driven Learning</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Helvetica Neue"/>
                <a:cs typeface="Helvetica Neue"/>
              </a:rPr>
              <a:t>Big idea: </a:t>
            </a:r>
            <a:r>
              <a:rPr lang="en-US" dirty="0">
                <a:latin typeface="Helvetica Neue"/>
                <a:cs typeface="Helvetica Neue"/>
              </a:rPr>
              <a:t>We can “train” a network to learn specific mappings between inputs and outputs by adjusting its weights in proportion to their contribution to the </a:t>
            </a:r>
            <a:r>
              <a:rPr lang="en-US" i="1" dirty="0">
                <a:latin typeface="Helvetica Neue"/>
                <a:cs typeface="Helvetica Neue"/>
              </a:rPr>
              <a:t>error</a:t>
            </a:r>
            <a:r>
              <a:rPr lang="en-US" dirty="0">
                <a:latin typeface="Helvetica Neue"/>
                <a:cs typeface="Helvetica Neue"/>
              </a:rPr>
              <a:t> on the current trial</a:t>
            </a:r>
          </a:p>
          <a:p>
            <a:pPr marL="0" indent="0">
              <a:buNone/>
            </a:pPr>
            <a:endParaRPr lang="en-US" dirty="0">
              <a:latin typeface="Helvetica Neue"/>
              <a:cs typeface="Helvetica Neue"/>
            </a:endParaRPr>
          </a:p>
          <a:p>
            <a:pPr marL="0" indent="0">
              <a:buNone/>
            </a:pPr>
            <a:r>
              <a:rPr lang="en-US" dirty="0">
                <a:latin typeface="Helvetica Neue"/>
                <a:cs typeface="Helvetica Neue"/>
              </a:rPr>
              <a:t>Two Approaches:</a:t>
            </a:r>
          </a:p>
          <a:p>
            <a:pPr lvl="1"/>
            <a:r>
              <a:rPr lang="en-US" dirty="0">
                <a:latin typeface="Helvetica Neue"/>
                <a:cs typeface="Helvetica Neue"/>
              </a:rPr>
              <a:t>Delta Rule (no hidden layers)</a:t>
            </a:r>
          </a:p>
          <a:p>
            <a:pPr lvl="1"/>
            <a:r>
              <a:rPr lang="en-US" dirty="0" err="1">
                <a:latin typeface="Helvetica Neue"/>
                <a:cs typeface="Helvetica Neue"/>
              </a:rPr>
              <a:t>Backpropagation</a:t>
            </a:r>
            <a:r>
              <a:rPr lang="en-US" dirty="0">
                <a:latin typeface="Helvetica Neue"/>
                <a:cs typeface="Helvetica Neue"/>
              </a:rPr>
              <a:t> (hidden layers!)</a:t>
            </a:r>
          </a:p>
        </p:txBody>
      </p:sp>
    </p:spTree>
    <p:extLst>
      <p:ext uri="{BB962C8B-B14F-4D97-AF65-F5344CB8AC3E}">
        <p14:creationId xmlns:p14="http://schemas.microsoft.com/office/powerpoint/2010/main" val="22770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405A-AC2B-43FD-BB03-B7BDE73C16E3}"/>
              </a:ext>
            </a:extLst>
          </p:cNvPr>
          <p:cNvSpPr>
            <a:spLocks noGrp="1"/>
          </p:cNvSpPr>
          <p:nvPr>
            <p:ph type="title"/>
          </p:nvPr>
        </p:nvSpPr>
        <p:spPr/>
        <p:txBody>
          <a:bodyPr>
            <a:normAutofit fontScale="90000"/>
          </a:bodyPr>
          <a:lstStyle/>
          <a:p>
            <a:r>
              <a:rPr lang="en-US" dirty="0"/>
              <a:t>Digging deeper into gradient descent</a:t>
            </a:r>
          </a:p>
        </p:txBody>
      </p:sp>
      <p:sp>
        <p:nvSpPr>
          <p:cNvPr id="3" name="Content Placeholder 2">
            <a:extLst>
              <a:ext uri="{FF2B5EF4-FFF2-40B4-BE49-F238E27FC236}">
                <a16:creationId xmlns:a16="http://schemas.microsoft.com/office/drawing/2014/main" id="{504107B9-B5FE-4AA8-BC3D-1F3F37753806}"/>
              </a:ext>
            </a:extLst>
          </p:cNvPr>
          <p:cNvSpPr>
            <a:spLocks noGrp="1"/>
          </p:cNvSpPr>
          <p:nvPr>
            <p:ph idx="1"/>
          </p:nvPr>
        </p:nvSpPr>
        <p:spPr>
          <a:xfrm>
            <a:off x="457200" y="3048000"/>
            <a:ext cx="8229600" cy="2460171"/>
          </a:xfrm>
        </p:spPr>
        <p:txBody>
          <a:bodyPr/>
          <a:lstStyle/>
          <a:p>
            <a:endParaRPr lang="en-US" dirty="0"/>
          </a:p>
          <a:p>
            <a:endParaRPr lang="en-US" dirty="0"/>
          </a:p>
          <a:p>
            <a:pPr marL="0" indent="0">
              <a:buNone/>
            </a:pPr>
            <a:r>
              <a:rPr lang="en-US" dirty="0"/>
              <a:t>For a new house, given the size (X), what will it’s price (Y) be?</a:t>
            </a:r>
          </a:p>
        </p:txBody>
      </p:sp>
      <p:pic>
        <p:nvPicPr>
          <p:cNvPr id="4" name="Picture 3">
            <a:extLst>
              <a:ext uri="{FF2B5EF4-FFF2-40B4-BE49-F238E27FC236}">
                <a16:creationId xmlns:a16="http://schemas.microsoft.com/office/drawing/2014/main" id="{F6CA3E4C-47C5-4211-8046-F34619D82C52}"/>
              </a:ext>
            </a:extLst>
          </p:cNvPr>
          <p:cNvPicPr>
            <a:picLocks noChangeAspect="1"/>
          </p:cNvPicPr>
          <p:nvPr/>
        </p:nvPicPr>
        <p:blipFill>
          <a:blip r:embed="rId3"/>
          <a:stretch>
            <a:fillRect/>
          </a:stretch>
        </p:blipFill>
        <p:spPr>
          <a:xfrm>
            <a:off x="166687" y="2337707"/>
            <a:ext cx="8810625" cy="1257300"/>
          </a:xfrm>
          <a:prstGeom prst="rect">
            <a:avLst/>
          </a:prstGeom>
        </p:spPr>
      </p:pic>
    </p:spTree>
    <p:extLst>
      <p:ext uri="{BB962C8B-B14F-4D97-AF65-F5344CB8AC3E}">
        <p14:creationId xmlns:p14="http://schemas.microsoft.com/office/powerpoint/2010/main" val="160127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8C928-2160-48BB-8E0E-63D66FF8D03D}"/>
              </a:ext>
            </a:extLst>
          </p:cNvPr>
          <p:cNvPicPr>
            <a:picLocks noChangeAspect="1"/>
          </p:cNvPicPr>
          <p:nvPr/>
        </p:nvPicPr>
        <p:blipFill>
          <a:blip r:embed="rId2"/>
          <a:stretch>
            <a:fillRect/>
          </a:stretch>
        </p:blipFill>
        <p:spPr>
          <a:xfrm>
            <a:off x="598714" y="1085850"/>
            <a:ext cx="7707086" cy="4157770"/>
          </a:xfrm>
          <a:prstGeom prst="rect">
            <a:avLst/>
          </a:prstGeom>
        </p:spPr>
      </p:pic>
    </p:spTree>
    <p:extLst>
      <p:ext uri="{BB962C8B-B14F-4D97-AF65-F5344CB8AC3E}">
        <p14:creationId xmlns:p14="http://schemas.microsoft.com/office/powerpoint/2010/main" val="242222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390843-4587-4F7B-A28B-22B927265335}"/>
              </a:ext>
            </a:extLst>
          </p:cNvPr>
          <p:cNvPicPr>
            <a:picLocks noChangeAspect="1"/>
          </p:cNvPicPr>
          <p:nvPr/>
        </p:nvPicPr>
        <p:blipFill>
          <a:blip r:embed="rId2"/>
          <a:stretch>
            <a:fillRect/>
          </a:stretch>
        </p:blipFill>
        <p:spPr>
          <a:xfrm>
            <a:off x="157162" y="729343"/>
            <a:ext cx="8829675" cy="3962400"/>
          </a:xfrm>
          <a:prstGeom prst="rect">
            <a:avLst/>
          </a:prstGeom>
        </p:spPr>
      </p:pic>
      <p:sp>
        <p:nvSpPr>
          <p:cNvPr id="5" name="Rectangle 4">
            <a:extLst>
              <a:ext uri="{FF2B5EF4-FFF2-40B4-BE49-F238E27FC236}">
                <a16:creationId xmlns:a16="http://schemas.microsoft.com/office/drawing/2014/main" id="{6E0DC92C-2F33-4926-94BF-A01B6D5B3BD8}"/>
              </a:ext>
            </a:extLst>
          </p:cNvPr>
          <p:cNvSpPr/>
          <p:nvPr/>
        </p:nvSpPr>
        <p:spPr>
          <a:xfrm>
            <a:off x="293913" y="5046507"/>
            <a:ext cx="8692923" cy="646331"/>
          </a:xfrm>
          <a:prstGeom prst="rect">
            <a:avLst/>
          </a:prstGeom>
        </p:spPr>
        <p:txBody>
          <a:bodyPr wrap="square">
            <a:spAutoFit/>
          </a:bodyPr>
          <a:lstStyle/>
          <a:p>
            <a:r>
              <a:rPr lang="en-US" dirty="0">
                <a:solidFill>
                  <a:srgbClr val="111111"/>
                </a:solidFill>
                <a:latin typeface="Open Sans"/>
              </a:rPr>
              <a:t>Our objective is to find optimal </a:t>
            </a:r>
            <a:r>
              <a:rPr lang="en-US" b="1" dirty="0">
                <a:solidFill>
                  <a:srgbClr val="111111"/>
                </a:solidFill>
                <a:latin typeface="Open Sans"/>
              </a:rPr>
              <a:t>a, b</a:t>
            </a:r>
            <a:r>
              <a:rPr lang="en-US" dirty="0">
                <a:solidFill>
                  <a:srgbClr val="111111"/>
                </a:solidFill>
                <a:latin typeface="Open Sans"/>
              </a:rPr>
              <a:t> that minimizes the error between actual and predicted values. </a:t>
            </a:r>
            <a:endParaRPr lang="en-US" dirty="0"/>
          </a:p>
        </p:txBody>
      </p:sp>
    </p:spTree>
    <p:extLst>
      <p:ext uri="{BB962C8B-B14F-4D97-AF65-F5344CB8AC3E}">
        <p14:creationId xmlns:p14="http://schemas.microsoft.com/office/powerpoint/2010/main" val="4263516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972</TotalTime>
  <Words>1221</Words>
  <Application>Microsoft Office PowerPoint</Application>
  <PresentationFormat>On-screen Show (4:3)</PresentationFormat>
  <Paragraphs>207</Paragraphs>
  <Slides>29</Slides>
  <Notes>13</Notes>
  <HiddenSlides>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ＭＳ Ｐゴシック</vt:lpstr>
      <vt:lpstr>Arial</vt:lpstr>
      <vt:lpstr>Calibri</vt:lpstr>
      <vt:lpstr>Helvetica</vt:lpstr>
      <vt:lpstr>Helvetica Neue</vt:lpstr>
      <vt:lpstr>Menlo Regular</vt:lpstr>
      <vt:lpstr>Open Sans</vt:lpstr>
      <vt:lpstr>Symbol</vt:lpstr>
      <vt:lpstr>Times New Roman</vt:lpstr>
      <vt:lpstr>Wingdings</vt:lpstr>
      <vt:lpstr>Office Theme</vt:lpstr>
      <vt:lpstr>Equation</vt:lpstr>
      <vt:lpstr>Computational Models of Cognition</vt:lpstr>
      <vt:lpstr>Spaces, Features, and Neural Nets</vt:lpstr>
      <vt:lpstr>Hebbian Learning</vt:lpstr>
      <vt:lpstr>Hebbian Learning</vt:lpstr>
      <vt:lpstr>Limitations to Hebbian Learning</vt:lpstr>
      <vt:lpstr>Error-Driven Learning</vt:lpstr>
      <vt:lpstr>Digging deeper into gradient descent</vt:lpstr>
      <vt:lpstr>PowerPoint Presentation</vt:lpstr>
      <vt:lpstr>PowerPoint Presentation</vt:lpstr>
      <vt:lpstr>Error term</vt:lpstr>
      <vt:lpstr>Gradient descent to the rescue</vt:lpstr>
      <vt:lpstr>Gradient descent</vt:lpstr>
      <vt:lpstr>Back to neural networks</vt:lpstr>
      <vt:lpstr>Error-Driven Learning: Delta Rule</vt:lpstr>
      <vt:lpstr>Delta Rule &amp; Linear Separability</vt:lpstr>
      <vt:lpstr>Introducing Hidden Layers</vt:lpstr>
      <vt:lpstr>Nonlinear Separability Using Hidden Layers</vt:lpstr>
      <vt:lpstr>Backpropagation algorithm</vt:lpstr>
      <vt:lpstr>Backpropagation algorithm</vt:lpstr>
      <vt:lpstr>Backpropagation algorithm</vt:lpstr>
      <vt:lpstr>Learning In Multi-Layer Networks</vt:lpstr>
      <vt:lpstr>Error Driven Learning: Backpropagation</vt:lpstr>
      <vt:lpstr>Advantages to Backpropagation </vt:lpstr>
      <vt:lpstr>Capturing Long-Range Dependencies with RNNs</vt:lpstr>
      <vt:lpstr>Sequence Learning in Neural Networks</vt:lpstr>
      <vt:lpstr>Sequence learning</vt:lpstr>
      <vt:lpstr>Recurrent Neural Networks</vt:lpstr>
      <vt:lpstr>Recurrent Neural Networks</vt:lpstr>
      <vt:lpstr>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Models of Cognition</dc:title>
  <dc:creator>David</dc:creator>
  <cp:lastModifiedBy>rach0012@e.ntu.edu.sg</cp:lastModifiedBy>
  <cp:revision>88</cp:revision>
  <dcterms:created xsi:type="dcterms:W3CDTF">2015-10-26T02:28:34Z</dcterms:created>
  <dcterms:modified xsi:type="dcterms:W3CDTF">2018-03-16T06:27:51Z</dcterms:modified>
</cp:coreProperties>
</file>