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197"/>
  </p:normalViewPr>
  <p:slideViewPr>
    <p:cSldViewPr snapToGrid="0" snapToObjects="1">
      <p:cViewPr varScale="1">
        <p:scale>
          <a:sx n="90" d="100"/>
          <a:sy n="90" d="100"/>
        </p:scale>
        <p:origin x="232" y="9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6836FD-E53C-40C1-9B4A-4B2D4DD838C6}" type="doc">
      <dgm:prSet loTypeId="urn:microsoft.com/office/officeart/2005/8/layout/vList2" loCatId="list" qsTypeId="urn:microsoft.com/office/officeart/2005/8/quickstyle/simple4" qsCatId="simple" csTypeId="urn:microsoft.com/office/officeart/2005/8/colors/colorful1" csCatId="colorful"/>
      <dgm:spPr/>
      <dgm:t>
        <a:bodyPr/>
        <a:lstStyle/>
        <a:p>
          <a:endParaRPr lang="en-US"/>
        </a:p>
      </dgm:t>
    </dgm:pt>
    <dgm:pt modelId="{1000D00B-FB4B-4741-AB40-14874A95043B}">
      <dgm:prSet/>
      <dgm:spPr/>
      <dgm:t>
        <a:bodyPr/>
        <a:lstStyle/>
        <a:p>
          <a:r>
            <a:rPr lang="fr-FR"/>
            <a:t>Nous avons mis en place un serveur, donc notre api en node.js (en utilisant la dernière version disponible), car c’est plus permitif et poussé que Laravel. Nous avons mis en place 7 routes dans cette api. On a utilisé celle de l’Etna lors de l’identification et avons mis no login entant que passe-droit. Cependant, nous n’utilisons pas l’api de l’etna pour le reste (donc une fois identifié nous n’en avons plus besoin).</a:t>
          </a:r>
          <a:endParaRPr lang="en-US"/>
        </a:p>
      </dgm:t>
    </dgm:pt>
    <dgm:pt modelId="{3D2AD1B3-2927-4E22-985E-2FD65CCA602D}" type="parTrans" cxnId="{BA009FDC-298D-4007-83CC-688179CC1D4D}">
      <dgm:prSet/>
      <dgm:spPr/>
      <dgm:t>
        <a:bodyPr/>
        <a:lstStyle/>
        <a:p>
          <a:endParaRPr lang="en-US"/>
        </a:p>
      </dgm:t>
    </dgm:pt>
    <dgm:pt modelId="{C843EEF1-0B5D-43DA-A118-E08350B8BB81}" type="sibTrans" cxnId="{BA009FDC-298D-4007-83CC-688179CC1D4D}">
      <dgm:prSet/>
      <dgm:spPr/>
      <dgm:t>
        <a:bodyPr/>
        <a:lstStyle/>
        <a:p>
          <a:endParaRPr lang="en-US"/>
        </a:p>
      </dgm:t>
    </dgm:pt>
    <dgm:pt modelId="{B826B1E6-7AB3-49EB-9C5E-7CEEB80DE105}">
      <dgm:prSet/>
      <dgm:spPr/>
      <dgm:t>
        <a:bodyPr/>
        <a:lstStyle/>
        <a:p>
          <a:r>
            <a:rPr lang="fr-FR"/>
            <a:t>Nous avons utilisé Axios pour faire appel à l’api de l’Etna, ainsi que Request pour récupérer les promotions à l’aide de cookies. </a:t>
          </a:r>
          <a:endParaRPr lang="en-US"/>
        </a:p>
      </dgm:t>
    </dgm:pt>
    <dgm:pt modelId="{CB5FE76E-108C-42EC-A5D5-040508BA417E}" type="parTrans" cxnId="{6888558C-5A28-4FA6-BF82-81E84C84AE02}">
      <dgm:prSet/>
      <dgm:spPr/>
      <dgm:t>
        <a:bodyPr/>
        <a:lstStyle/>
        <a:p>
          <a:endParaRPr lang="en-US"/>
        </a:p>
      </dgm:t>
    </dgm:pt>
    <dgm:pt modelId="{72DFD2CD-1F05-4AE1-B2F4-09AC2F35512B}" type="sibTrans" cxnId="{6888558C-5A28-4FA6-BF82-81E84C84AE02}">
      <dgm:prSet/>
      <dgm:spPr/>
      <dgm:t>
        <a:bodyPr/>
        <a:lstStyle/>
        <a:p>
          <a:endParaRPr lang="en-US"/>
        </a:p>
      </dgm:t>
    </dgm:pt>
    <dgm:pt modelId="{733C76F1-21F5-4750-A73A-03B811891FBA}">
      <dgm:prSet/>
      <dgm:spPr/>
      <dgm:t>
        <a:bodyPr/>
        <a:lstStyle/>
        <a:p>
          <a:r>
            <a:rPr lang="fr-FR"/>
            <a:t>Notre base de données est sous MongoDB car c’était le plus adapté à notre besoin étant donnée que c’est une base de données non relationnelle.</a:t>
          </a:r>
          <a:endParaRPr lang="en-US"/>
        </a:p>
      </dgm:t>
    </dgm:pt>
    <dgm:pt modelId="{322EB472-9E47-4165-82E3-6A8AC79E4ECB}" type="parTrans" cxnId="{BC967893-8E4F-4E1E-9F3F-7FF5CBFEBDD3}">
      <dgm:prSet/>
      <dgm:spPr/>
      <dgm:t>
        <a:bodyPr/>
        <a:lstStyle/>
        <a:p>
          <a:endParaRPr lang="en-US"/>
        </a:p>
      </dgm:t>
    </dgm:pt>
    <dgm:pt modelId="{DA90A98A-A64E-4938-A2E0-B9057C87678D}" type="sibTrans" cxnId="{BC967893-8E4F-4E1E-9F3F-7FF5CBFEBDD3}">
      <dgm:prSet/>
      <dgm:spPr/>
      <dgm:t>
        <a:bodyPr/>
        <a:lstStyle/>
        <a:p>
          <a:endParaRPr lang="en-US"/>
        </a:p>
      </dgm:t>
    </dgm:pt>
    <dgm:pt modelId="{BBC6D580-0485-4600-94DD-CE349D6EBCF9}">
      <dgm:prSet/>
      <dgm:spPr/>
      <dgm:t>
        <a:bodyPr/>
        <a:lstStyle/>
        <a:p>
          <a:r>
            <a:rPr lang="fr-FR"/>
            <a:t>Nous avons dockerisé l’api ainsi que la bdd. On a décidé d’utiliser Docker afin que l’api et la bdd puissent s’éxecuter sur n’importe quel ordinateur, mais aussi pour simplifier l’utilisation et la vitesse de développement puisqu’on a pas besoin d’installer de dépendances et qu’on n’a pas de problèmes de compatibilité. </a:t>
          </a:r>
          <a:endParaRPr lang="en-US"/>
        </a:p>
      </dgm:t>
    </dgm:pt>
    <dgm:pt modelId="{A15DB35A-9C75-45FC-880A-47E2DC6EB7B8}" type="parTrans" cxnId="{30FFAE24-7811-4773-BE94-DF8906E477E9}">
      <dgm:prSet/>
      <dgm:spPr/>
      <dgm:t>
        <a:bodyPr/>
        <a:lstStyle/>
        <a:p>
          <a:endParaRPr lang="en-US"/>
        </a:p>
      </dgm:t>
    </dgm:pt>
    <dgm:pt modelId="{00A03258-142C-400B-AF85-3F4F2F683082}" type="sibTrans" cxnId="{30FFAE24-7811-4773-BE94-DF8906E477E9}">
      <dgm:prSet/>
      <dgm:spPr/>
      <dgm:t>
        <a:bodyPr/>
        <a:lstStyle/>
        <a:p>
          <a:endParaRPr lang="en-US"/>
        </a:p>
      </dgm:t>
    </dgm:pt>
    <dgm:pt modelId="{71FA0BCA-B57C-BA41-8DE3-FF6ED42842C4}" type="pres">
      <dgm:prSet presAssocID="{D46836FD-E53C-40C1-9B4A-4B2D4DD838C6}" presName="linear" presStyleCnt="0">
        <dgm:presLayoutVars>
          <dgm:animLvl val="lvl"/>
          <dgm:resizeHandles val="exact"/>
        </dgm:presLayoutVars>
      </dgm:prSet>
      <dgm:spPr/>
    </dgm:pt>
    <dgm:pt modelId="{005FD249-A950-0A4A-886D-0D086CA0EC99}" type="pres">
      <dgm:prSet presAssocID="{1000D00B-FB4B-4741-AB40-14874A95043B}" presName="parentText" presStyleLbl="node1" presStyleIdx="0" presStyleCnt="4">
        <dgm:presLayoutVars>
          <dgm:chMax val="0"/>
          <dgm:bulletEnabled val="1"/>
        </dgm:presLayoutVars>
      </dgm:prSet>
      <dgm:spPr/>
    </dgm:pt>
    <dgm:pt modelId="{B9811850-C2E1-794B-90DA-109972C057F9}" type="pres">
      <dgm:prSet presAssocID="{C843EEF1-0B5D-43DA-A118-E08350B8BB81}" presName="spacer" presStyleCnt="0"/>
      <dgm:spPr/>
    </dgm:pt>
    <dgm:pt modelId="{9516E329-5333-424F-84E3-F6FB7EDEB624}" type="pres">
      <dgm:prSet presAssocID="{B826B1E6-7AB3-49EB-9C5E-7CEEB80DE105}" presName="parentText" presStyleLbl="node1" presStyleIdx="1" presStyleCnt="4">
        <dgm:presLayoutVars>
          <dgm:chMax val="0"/>
          <dgm:bulletEnabled val="1"/>
        </dgm:presLayoutVars>
      </dgm:prSet>
      <dgm:spPr/>
    </dgm:pt>
    <dgm:pt modelId="{9DB01F54-0710-A547-976A-80C8C36B31F7}" type="pres">
      <dgm:prSet presAssocID="{72DFD2CD-1F05-4AE1-B2F4-09AC2F35512B}" presName="spacer" presStyleCnt="0"/>
      <dgm:spPr/>
    </dgm:pt>
    <dgm:pt modelId="{2B802206-6A11-2E40-B7FA-64C4A320D2A7}" type="pres">
      <dgm:prSet presAssocID="{733C76F1-21F5-4750-A73A-03B811891FBA}" presName="parentText" presStyleLbl="node1" presStyleIdx="2" presStyleCnt="4">
        <dgm:presLayoutVars>
          <dgm:chMax val="0"/>
          <dgm:bulletEnabled val="1"/>
        </dgm:presLayoutVars>
      </dgm:prSet>
      <dgm:spPr/>
    </dgm:pt>
    <dgm:pt modelId="{9F5C05F6-8C29-F940-9C16-7AFD0937D80F}" type="pres">
      <dgm:prSet presAssocID="{DA90A98A-A64E-4938-A2E0-B9057C87678D}" presName="spacer" presStyleCnt="0"/>
      <dgm:spPr/>
    </dgm:pt>
    <dgm:pt modelId="{DA244684-1C25-C142-A377-2D19B885744D}" type="pres">
      <dgm:prSet presAssocID="{BBC6D580-0485-4600-94DD-CE349D6EBCF9}" presName="parentText" presStyleLbl="node1" presStyleIdx="3" presStyleCnt="4">
        <dgm:presLayoutVars>
          <dgm:chMax val="0"/>
          <dgm:bulletEnabled val="1"/>
        </dgm:presLayoutVars>
      </dgm:prSet>
      <dgm:spPr/>
    </dgm:pt>
  </dgm:ptLst>
  <dgm:cxnLst>
    <dgm:cxn modelId="{30FFAE24-7811-4773-BE94-DF8906E477E9}" srcId="{D46836FD-E53C-40C1-9B4A-4B2D4DD838C6}" destId="{BBC6D580-0485-4600-94DD-CE349D6EBCF9}" srcOrd="3" destOrd="0" parTransId="{A15DB35A-9C75-45FC-880A-47E2DC6EB7B8}" sibTransId="{00A03258-142C-400B-AF85-3F4F2F683082}"/>
    <dgm:cxn modelId="{F46DBF33-7504-4742-A40A-BCDD3B2807BB}" type="presOf" srcId="{733C76F1-21F5-4750-A73A-03B811891FBA}" destId="{2B802206-6A11-2E40-B7FA-64C4A320D2A7}" srcOrd="0" destOrd="0" presId="urn:microsoft.com/office/officeart/2005/8/layout/vList2"/>
    <dgm:cxn modelId="{F641C743-2444-074E-9DBE-D47F6F9A50CC}" type="presOf" srcId="{1000D00B-FB4B-4741-AB40-14874A95043B}" destId="{005FD249-A950-0A4A-886D-0D086CA0EC99}" srcOrd="0" destOrd="0" presId="urn:microsoft.com/office/officeart/2005/8/layout/vList2"/>
    <dgm:cxn modelId="{37E71E54-8F8D-6A40-AD40-6EC51FC6541A}" type="presOf" srcId="{B826B1E6-7AB3-49EB-9C5E-7CEEB80DE105}" destId="{9516E329-5333-424F-84E3-F6FB7EDEB624}" srcOrd="0" destOrd="0" presId="urn:microsoft.com/office/officeart/2005/8/layout/vList2"/>
    <dgm:cxn modelId="{9FB0146A-823E-DB43-A00D-A5B259F08CB6}" type="presOf" srcId="{D46836FD-E53C-40C1-9B4A-4B2D4DD838C6}" destId="{71FA0BCA-B57C-BA41-8DE3-FF6ED42842C4}" srcOrd="0" destOrd="0" presId="urn:microsoft.com/office/officeart/2005/8/layout/vList2"/>
    <dgm:cxn modelId="{6888558C-5A28-4FA6-BF82-81E84C84AE02}" srcId="{D46836FD-E53C-40C1-9B4A-4B2D4DD838C6}" destId="{B826B1E6-7AB3-49EB-9C5E-7CEEB80DE105}" srcOrd="1" destOrd="0" parTransId="{CB5FE76E-108C-42EC-A5D5-040508BA417E}" sibTransId="{72DFD2CD-1F05-4AE1-B2F4-09AC2F35512B}"/>
    <dgm:cxn modelId="{BC967893-8E4F-4E1E-9F3F-7FF5CBFEBDD3}" srcId="{D46836FD-E53C-40C1-9B4A-4B2D4DD838C6}" destId="{733C76F1-21F5-4750-A73A-03B811891FBA}" srcOrd="2" destOrd="0" parTransId="{322EB472-9E47-4165-82E3-6A8AC79E4ECB}" sibTransId="{DA90A98A-A64E-4938-A2E0-B9057C87678D}"/>
    <dgm:cxn modelId="{ECED41A9-821C-A14A-901F-6DD4F16EAFA7}" type="presOf" srcId="{BBC6D580-0485-4600-94DD-CE349D6EBCF9}" destId="{DA244684-1C25-C142-A377-2D19B885744D}" srcOrd="0" destOrd="0" presId="urn:microsoft.com/office/officeart/2005/8/layout/vList2"/>
    <dgm:cxn modelId="{BA009FDC-298D-4007-83CC-688179CC1D4D}" srcId="{D46836FD-E53C-40C1-9B4A-4B2D4DD838C6}" destId="{1000D00B-FB4B-4741-AB40-14874A95043B}" srcOrd="0" destOrd="0" parTransId="{3D2AD1B3-2927-4E22-985E-2FD65CCA602D}" sibTransId="{C843EEF1-0B5D-43DA-A118-E08350B8BB81}"/>
    <dgm:cxn modelId="{B42793AF-E86B-F844-B38F-C3740A7B395F}" type="presParOf" srcId="{71FA0BCA-B57C-BA41-8DE3-FF6ED42842C4}" destId="{005FD249-A950-0A4A-886D-0D086CA0EC99}" srcOrd="0" destOrd="0" presId="urn:microsoft.com/office/officeart/2005/8/layout/vList2"/>
    <dgm:cxn modelId="{C09581C5-F6D6-4441-8F75-6FA94643C3C8}" type="presParOf" srcId="{71FA0BCA-B57C-BA41-8DE3-FF6ED42842C4}" destId="{B9811850-C2E1-794B-90DA-109972C057F9}" srcOrd="1" destOrd="0" presId="urn:microsoft.com/office/officeart/2005/8/layout/vList2"/>
    <dgm:cxn modelId="{04AB5536-AA19-934D-8DAD-13ECE13E66AE}" type="presParOf" srcId="{71FA0BCA-B57C-BA41-8DE3-FF6ED42842C4}" destId="{9516E329-5333-424F-84E3-F6FB7EDEB624}" srcOrd="2" destOrd="0" presId="urn:microsoft.com/office/officeart/2005/8/layout/vList2"/>
    <dgm:cxn modelId="{322CAFE9-B659-094A-82CB-8A865AB030D0}" type="presParOf" srcId="{71FA0BCA-B57C-BA41-8DE3-FF6ED42842C4}" destId="{9DB01F54-0710-A547-976A-80C8C36B31F7}" srcOrd="3" destOrd="0" presId="urn:microsoft.com/office/officeart/2005/8/layout/vList2"/>
    <dgm:cxn modelId="{D51F8C77-A9F6-1C4E-8692-50B999AD3109}" type="presParOf" srcId="{71FA0BCA-B57C-BA41-8DE3-FF6ED42842C4}" destId="{2B802206-6A11-2E40-B7FA-64C4A320D2A7}" srcOrd="4" destOrd="0" presId="urn:microsoft.com/office/officeart/2005/8/layout/vList2"/>
    <dgm:cxn modelId="{7EC8EB64-301D-F843-8258-F16C16CB48C1}" type="presParOf" srcId="{71FA0BCA-B57C-BA41-8DE3-FF6ED42842C4}" destId="{9F5C05F6-8C29-F940-9C16-7AFD0937D80F}" srcOrd="5" destOrd="0" presId="urn:microsoft.com/office/officeart/2005/8/layout/vList2"/>
    <dgm:cxn modelId="{768DA74D-86C8-0A49-98F5-B126834BA06C}" type="presParOf" srcId="{71FA0BCA-B57C-BA41-8DE3-FF6ED42842C4}" destId="{DA244684-1C25-C142-A377-2D19B885744D}"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602A0F-BE2E-4E4D-9B50-C169187228B6}"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E4724DF3-F726-4444-AE43-2B9F1F2BEA01}">
      <dgm:prSet/>
      <dgm:spPr/>
      <dgm:t>
        <a:bodyPr/>
        <a:lstStyle/>
        <a:p>
          <a:r>
            <a:rPr lang="fr-FR"/>
            <a:t>Côté front : </a:t>
          </a:r>
          <a:endParaRPr lang="en-US"/>
        </a:p>
      </dgm:t>
    </dgm:pt>
    <dgm:pt modelId="{80BCD732-A60E-4272-8E82-1138832B44FE}" type="parTrans" cxnId="{336529E0-1ECD-4202-BF70-2676B1FC1F40}">
      <dgm:prSet/>
      <dgm:spPr/>
      <dgm:t>
        <a:bodyPr/>
        <a:lstStyle/>
        <a:p>
          <a:endParaRPr lang="en-US"/>
        </a:p>
      </dgm:t>
    </dgm:pt>
    <dgm:pt modelId="{E6FF7260-8699-4678-BAA0-E012287B5F84}" type="sibTrans" cxnId="{336529E0-1ECD-4202-BF70-2676B1FC1F40}">
      <dgm:prSet/>
      <dgm:spPr/>
      <dgm:t>
        <a:bodyPr/>
        <a:lstStyle/>
        <a:p>
          <a:endParaRPr lang="en-US"/>
        </a:p>
      </dgm:t>
    </dgm:pt>
    <dgm:pt modelId="{A30F420F-F298-4A2C-BBE8-787346D73416}">
      <dgm:prSet/>
      <dgm:spPr/>
      <dgm:t>
        <a:bodyPr/>
        <a:lstStyle/>
        <a:p>
          <a:r>
            <a:rPr lang="fr-FR"/>
            <a:t>Nous avons utilisé swift car c’est du natif, et que ça a des performances plus intéressantes. Nous avons choisis Alamofire pour les appels api ainsi que swifty.json pour traiter les json</a:t>
          </a:r>
          <a:endParaRPr lang="en-US"/>
        </a:p>
      </dgm:t>
    </dgm:pt>
    <dgm:pt modelId="{873681B6-3A57-4B4F-98CC-116C24445BF7}" type="parTrans" cxnId="{F41E26F1-5FF4-408A-A79D-F721ECC0DEDF}">
      <dgm:prSet/>
      <dgm:spPr/>
      <dgm:t>
        <a:bodyPr/>
        <a:lstStyle/>
        <a:p>
          <a:endParaRPr lang="en-US"/>
        </a:p>
      </dgm:t>
    </dgm:pt>
    <dgm:pt modelId="{BA4B0E35-39A4-4DD7-ADE8-92A33C194DCA}" type="sibTrans" cxnId="{F41E26F1-5FF4-408A-A79D-F721ECC0DEDF}">
      <dgm:prSet/>
      <dgm:spPr/>
      <dgm:t>
        <a:bodyPr/>
        <a:lstStyle/>
        <a:p>
          <a:endParaRPr lang="en-US"/>
        </a:p>
      </dgm:t>
    </dgm:pt>
    <dgm:pt modelId="{69508517-F396-463B-BDAA-3D26220611A9}">
      <dgm:prSet/>
      <dgm:spPr/>
      <dgm:t>
        <a:bodyPr/>
        <a:lstStyle/>
        <a:p>
          <a:r>
            <a:rPr lang="fr-FR"/>
            <a:t>Nous avons respecté l’architecture de création de swift (views, data, components, models…)</a:t>
          </a:r>
          <a:endParaRPr lang="en-US"/>
        </a:p>
      </dgm:t>
    </dgm:pt>
    <dgm:pt modelId="{1D3F3F3F-7C1C-4078-A3EE-03567B39C042}" type="parTrans" cxnId="{59B3B839-C790-4B8E-9232-4BFF96F59A49}">
      <dgm:prSet/>
      <dgm:spPr/>
      <dgm:t>
        <a:bodyPr/>
        <a:lstStyle/>
        <a:p>
          <a:endParaRPr lang="en-US"/>
        </a:p>
      </dgm:t>
    </dgm:pt>
    <dgm:pt modelId="{98F465A8-B99C-4A79-9CF2-F207175324DF}" type="sibTrans" cxnId="{59B3B839-C790-4B8E-9232-4BFF96F59A49}">
      <dgm:prSet/>
      <dgm:spPr/>
      <dgm:t>
        <a:bodyPr/>
        <a:lstStyle/>
        <a:p>
          <a:endParaRPr lang="en-US"/>
        </a:p>
      </dgm:t>
    </dgm:pt>
    <dgm:pt modelId="{6CAAD948-4054-4B58-9272-F72F7F15A735}">
      <dgm:prSet/>
      <dgm:spPr/>
      <dgm:t>
        <a:bodyPr/>
        <a:lstStyle/>
        <a:p>
          <a:r>
            <a:rPr lang="fr-FR"/>
            <a:t>Nous avons surtout veillé à bien respecter le code douleur de l’Etna et avons tenté de rendre l’application le plus simple d’utilisation possible. </a:t>
          </a:r>
          <a:endParaRPr lang="en-US"/>
        </a:p>
      </dgm:t>
    </dgm:pt>
    <dgm:pt modelId="{ECB2F2F4-59CA-4FC2-BA9C-0BFC4F8BBB6D}" type="parTrans" cxnId="{1D39E855-8B91-48AC-AF58-886110308A80}">
      <dgm:prSet/>
      <dgm:spPr/>
      <dgm:t>
        <a:bodyPr/>
        <a:lstStyle/>
        <a:p>
          <a:endParaRPr lang="en-US"/>
        </a:p>
      </dgm:t>
    </dgm:pt>
    <dgm:pt modelId="{84BBD6B5-83A4-4AD6-9967-7B549E90E1BE}" type="sibTrans" cxnId="{1D39E855-8B91-48AC-AF58-886110308A80}">
      <dgm:prSet/>
      <dgm:spPr/>
      <dgm:t>
        <a:bodyPr/>
        <a:lstStyle/>
        <a:p>
          <a:endParaRPr lang="en-US"/>
        </a:p>
      </dgm:t>
    </dgm:pt>
    <dgm:pt modelId="{D080E97A-E8CF-4600-936E-F537919102E7}">
      <dgm:prSet/>
      <dgm:spPr/>
      <dgm:t>
        <a:bodyPr/>
        <a:lstStyle/>
        <a:p>
          <a:r>
            <a:rPr lang="fr-FR"/>
            <a:t>Pour les QR code nous avons utilisé code scanner, et pour les pop up simple toast. </a:t>
          </a:r>
          <a:endParaRPr lang="en-US"/>
        </a:p>
      </dgm:t>
    </dgm:pt>
    <dgm:pt modelId="{A0C35021-F5A6-43E2-B9B0-25771D7F7028}" type="parTrans" cxnId="{24A524F8-357F-4995-970E-3613A85E2832}">
      <dgm:prSet/>
      <dgm:spPr/>
      <dgm:t>
        <a:bodyPr/>
        <a:lstStyle/>
        <a:p>
          <a:endParaRPr lang="en-US"/>
        </a:p>
      </dgm:t>
    </dgm:pt>
    <dgm:pt modelId="{ACC2C27A-FCAC-4B04-BEE9-4C0286EBB4C7}" type="sibTrans" cxnId="{24A524F8-357F-4995-970E-3613A85E2832}">
      <dgm:prSet/>
      <dgm:spPr/>
      <dgm:t>
        <a:bodyPr/>
        <a:lstStyle/>
        <a:p>
          <a:endParaRPr lang="en-US"/>
        </a:p>
      </dgm:t>
    </dgm:pt>
    <dgm:pt modelId="{8410C81E-BCD7-E64E-92E4-143EA9C0A4AF}" type="pres">
      <dgm:prSet presAssocID="{F3602A0F-BE2E-4E4D-9B50-C169187228B6}" presName="linear" presStyleCnt="0">
        <dgm:presLayoutVars>
          <dgm:animLvl val="lvl"/>
          <dgm:resizeHandles val="exact"/>
        </dgm:presLayoutVars>
      </dgm:prSet>
      <dgm:spPr/>
    </dgm:pt>
    <dgm:pt modelId="{0457A5F1-3A0B-374B-9953-72A02870E90E}" type="pres">
      <dgm:prSet presAssocID="{E4724DF3-F726-4444-AE43-2B9F1F2BEA01}" presName="parentText" presStyleLbl="node1" presStyleIdx="0" presStyleCnt="5">
        <dgm:presLayoutVars>
          <dgm:chMax val="0"/>
          <dgm:bulletEnabled val="1"/>
        </dgm:presLayoutVars>
      </dgm:prSet>
      <dgm:spPr/>
    </dgm:pt>
    <dgm:pt modelId="{1C9CA8FD-8524-EC43-8796-E96630A938A5}" type="pres">
      <dgm:prSet presAssocID="{E6FF7260-8699-4678-BAA0-E012287B5F84}" presName="spacer" presStyleCnt="0"/>
      <dgm:spPr/>
    </dgm:pt>
    <dgm:pt modelId="{578E7246-73A2-1E4B-B18A-63BCE7B88DB4}" type="pres">
      <dgm:prSet presAssocID="{A30F420F-F298-4A2C-BBE8-787346D73416}" presName="parentText" presStyleLbl="node1" presStyleIdx="1" presStyleCnt="5">
        <dgm:presLayoutVars>
          <dgm:chMax val="0"/>
          <dgm:bulletEnabled val="1"/>
        </dgm:presLayoutVars>
      </dgm:prSet>
      <dgm:spPr/>
    </dgm:pt>
    <dgm:pt modelId="{30D984EE-6D11-AF44-9976-A4BCB059ECE8}" type="pres">
      <dgm:prSet presAssocID="{BA4B0E35-39A4-4DD7-ADE8-92A33C194DCA}" presName="spacer" presStyleCnt="0"/>
      <dgm:spPr/>
    </dgm:pt>
    <dgm:pt modelId="{E82B5401-00AB-2244-A1CE-7C6A2107C441}" type="pres">
      <dgm:prSet presAssocID="{69508517-F396-463B-BDAA-3D26220611A9}" presName="parentText" presStyleLbl="node1" presStyleIdx="2" presStyleCnt="5">
        <dgm:presLayoutVars>
          <dgm:chMax val="0"/>
          <dgm:bulletEnabled val="1"/>
        </dgm:presLayoutVars>
      </dgm:prSet>
      <dgm:spPr/>
    </dgm:pt>
    <dgm:pt modelId="{F510D2FD-0B77-DD45-A397-716030D70263}" type="pres">
      <dgm:prSet presAssocID="{98F465A8-B99C-4A79-9CF2-F207175324DF}" presName="spacer" presStyleCnt="0"/>
      <dgm:spPr/>
    </dgm:pt>
    <dgm:pt modelId="{1F64EB23-DCE7-BC4E-AB45-12C1D962B3E4}" type="pres">
      <dgm:prSet presAssocID="{6CAAD948-4054-4B58-9272-F72F7F15A735}" presName="parentText" presStyleLbl="node1" presStyleIdx="3" presStyleCnt="5">
        <dgm:presLayoutVars>
          <dgm:chMax val="0"/>
          <dgm:bulletEnabled val="1"/>
        </dgm:presLayoutVars>
      </dgm:prSet>
      <dgm:spPr/>
    </dgm:pt>
    <dgm:pt modelId="{5298CAD6-9C71-704C-A7C0-58C4405EE69C}" type="pres">
      <dgm:prSet presAssocID="{84BBD6B5-83A4-4AD6-9967-7B549E90E1BE}" presName="spacer" presStyleCnt="0"/>
      <dgm:spPr/>
    </dgm:pt>
    <dgm:pt modelId="{71D36F5C-5A2D-8346-B006-08512AADEB70}" type="pres">
      <dgm:prSet presAssocID="{D080E97A-E8CF-4600-936E-F537919102E7}" presName="parentText" presStyleLbl="node1" presStyleIdx="4" presStyleCnt="5">
        <dgm:presLayoutVars>
          <dgm:chMax val="0"/>
          <dgm:bulletEnabled val="1"/>
        </dgm:presLayoutVars>
      </dgm:prSet>
      <dgm:spPr/>
    </dgm:pt>
  </dgm:ptLst>
  <dgm:cxnLst>
    <dgm:cxn modelId="{B90C030F-652F-0F48-91E3-3D75178A6D92}" type="presOf" srcId="{E4724DF3-F726-4444-AE43-2B9F1F2BEA01}" destId="{0457A5F1-3A0B-374B-9953-72A02870E90E}" srcOrd="0" destOrd="0" presId="urn:microsoft.com/office/officeart/2005/8/layout/vList2"/>
    <dgm:cxn modelId="{DF50F818-0DF4-9A43-BE12-7A163E92EF2A}" type="presOf" srcId="{69508517-F396-463B-BDAA-3D26220611A9}" destId="{E82B5401-00AB-2244-A1CE-7C6A2107C441}" srcOrd="0" destOrd="0" presId="urn:microsoft.com/office/officeart/2005/8/layout/vList2"/>
    <dgm:cxn modelId="{59B3B839-C790-4B8E-9232-4BFF96F59A49}" srcId="{F3602A0F-BE2E-4E4D-9B50-C169187228B6}" destId="{69508517-F396-463B-BDAA-3D26220611A9}" srcOrd="2" destOrd="0" parTransId="{1D3F3F3F-7C1C-4078-A3EE-03567B39C042}" sibTransId="{98F465A8-B99C-4A79-9CF2-F207175324DF}"/>
    <dgm:cxn modelId="{1D39E855-8B91-48AC-AF58-886110308A80}" srcId="{F3602A0F-BE2E-4E4D-9B50-C169187228B6}" destId="{6CAAD948-4054-4B58-9272-F72F7F15A735}" srcOrd="3" destOrd="0" parTransId="{ECB2F2F4-59CA-4FC2-BA9C-0BFC4F8BBB6D}" sibTransId="{84BBD6B5-83A4-4AD6-9967-7B549E90E1BE}"/>
    <dgm:cxn modelId="{52788F85-DF3D-B24C-9196-F7C7CC843DF8}" type="presOf" srcId="{F3602A0F-BE2E-4E4D-9B50-C169187228B6}" destId="{8410C81E-BCD7-E64E-92E4-143EA9C0A4AF}" srcOrd="0" destOrd="0" presId="urn:microsoft.com/office/officeart/2005/8/layout/vList2"/>
    <dgm:cxn modelId="{91EF8F89-5301-7E4A-8358-2F9A4C150A8F}" type="presOf" srcId="{A30F420F-F298-4A2C-BBE8-787346D73416}" destId="{578E7246-73A2-1E4B-B18A-63BCE7B88DB4}" srcOrd="0" destOrd="0" presId="urn:microsoft.com/office/officeart/2005/8/layout/vList2"/>
    <dgm:cxn modelId="{14D714A2-662D-6746-856D-E15F4FE19214}" type="presOf" srcId="{D080E97A-E8CF-4600-936E-F537919102E7}" destId="{71D36F5C-5A2D-8346-B006-08512AADEB70}" srcOrd="0" destOrd="0" presId="urn:microsoft.com/office/officeart/2005/8/layout/vList2"/>
    <dgm:cxn modelId="{1246ADDC-3C5B-E448-9B88-5C789BE75A2D}" type="presOf" srcId="{6CAAD948-4054-4B58-9272-F72F7F15A735}" destId="{1F64EB23-DCE7-BC4E-AB45-12C1D962B3E4}" srcOrd="0" destOrd="0" presId="urn:microsoft.com/office/officeart/2005/8/layout/vList2"/>
    <dgm:cxn modelId="{336529E0-1ECD-4202-BF70-2676B1FC1F40}" srcId="{F3602A0F-BE2E-4E4D-9B50-C169187228B6}" destId="{E4724DF3-F726-4444-AE43-2B9F1F2BEA01}" srcOrd="0" destOrd="0" parTransId="{80BCD732-A60E-4272-8E82-1138832B44FE}" sibTransId="{E6FF7260-8699-4678-BAA0-E012287B5F84}"/>
    <dgm:cxn modelId="{F41E26F1-5FF4-408A-A79D-F721ECC0DEDF}" srcId="{F3602A0F-BE2E-4E4D-9B50-C169187228B6}" destId="{A30F420F-F298-4A2C-BBE8-787346D73416}" srcOrd="1" destOrd="0" parTransId="{873681B6-3A57-4B4F-98CC-116C24445BF7}" sibTransId="{BA4B0E35-39A4-4DD7-ADE8-92A33C194DCA}"/>
    <dgm:cxn modelId="{24A524F8-357F-4995-970E-3613A85E2832}" srcId="{F3602A0F-BE2E-4E4D-9B50-C169187228B6}" destId="{D080E97A-E8CF-4600-936E-F537919102E7}" srcOrd="4" destOrd="0" parTransId="{A0C35021-F5A6-43E2-B9B0-25771D7F7028}" sibTransId="{ACC2C27A-FCAC-4B04-BEE9-4C0286EBB4C7}"/>
    <dgm:cxn modelId="{4F58E382-633D-F247-B1FD-EFEDAB6D94F5}" type="presParOf" srcId="{8410C81E-BCD7-E64E-92E4-143EA9C0A4AF}" destId="{0457A5F1-3A0B-374B-9953-72A02870E90E}" srcOrd="0" destOrd="0" presId="urn:microsoft.com/office/officeart/2005/8/layout/vList2"/>
    <dgm:cxn modelId="{24B30FA7-7914-BA41-945A-00F45891D785}" type="presParOf" srcId="{8410C81E-BCD7-E64E-92E4-143EA9C0A4AF}" destId="{1C9CA8FD-8524-EC43-8796-E96630A938A5}" srcOrd="1" destOrd="0" presId="urn:microsoft.com/office/officeart/2005/8/layout/vList2"/>
    <dgm:cxn modelId="{B5259279-070E-AE4F-86F4-00F491F86E86}" type="presParOf" srcId="{8410C81E-BCD7-E64E-92E4-143EA9C0A4AF}" destId="{578E7246-73A2-1E4B-B18A-63BCE7B88DB4}" srcOrd="2" destOrd="0" presId="urn:microsoft.com/office/officeart/2005/8/layout/vList2"/>
    <dgm:cxn modelId="{749D559A-43E4-9744-8317-4492FF0BEC6E}" type="presParOf" srcId="{8410C81E-BCD7-E64E-92E4-143EA9C0A4AF}" destId="{30D984EE-6D11-AF44-9976-A4BCB059ECE8}" srcOrd="3" destOrd="0" presId="urn:microsoft.com/office/officeart/2005/8/layout/vList2"/>
    <dgm:cxn modelId="{934127A2-34AB-9F49-95B0-69A330B4A158}" type="presParOf" srcId="{8410C81E-BCD7-E64E-92E4-143EA9C0A4AF}" destId="{E82B5401-00AB-2244-A1CE-7C6A2107C441}" srcOrd="4" destOrd="0" presId="urn:microsoft.com/office/officeart/2005/8/layout/vList2"/>
    <dgm:cxn modelId="{5D5615F9-EEC6-FB4B-9A47-B4880B48713C}" type="presParOf" srcId="{8410C81E-BCD7-E64E-92E4-143EA9C0A4AF}" destId="{F510D2FD-0B77-DD45-A397-716030D70263}" srcOrd="5" destOrd="0" presId="urn:microsoft.com/office/officeart/2005/8/layout/vList2"/>
    <dgm:cxn modelId="{AC960A02-5A06-4F4E-B0A6-81EEAB8D9682}" type="presParOf" srcId="{8410C81E-BCD7-E64E-92E4-143EA9C0A4AF}" destId="{1F64EB23-DCE7-BC4E-AB45-12C1D962B3E4}" srcOrd="6" destOrd="0" presId="urn:microsoft.com/office/officeart/2005/8/layout/vList2"/>
    <dgm:cxn modelId="{FE852016-F2FC-5949-BE6E-3113359D3E91}" type="presParOf" srcId="{8410C81E-BCD7-E64E-92E4-143EA9C0A4AF}" destId="{5298CAD6-9C71-704C-A7C0-58C4405EE69C}" srcOrd="7" destOrd="0" presId="urn:microsoft.com/office/officeart/2005/8/layout/vList2"/>
    <dgm:cxn modelId="{3E5A2473-3AA9-B84C-A08F-660FA7FF04CC}" type="presParOf" srcId="{8410C81E-BCD7-E64E-92E4-143EA9C0A4AF}" destId="{71D36F5C-5A2D-8346-B006-08512AADEB70}"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5FD249-A950-0A4A-886D-0D086CA0EC99}">
      <dsp:nvSpPr>
        <dsp:cNvPr id="0" name=""/>
        <dsp:cNvSpPr/>
      </dsp:nvSpPr>
      <dsp:spPr>
        <a:xfrm>
          <a:off x="0" y="323265"/>
          <a:ext cx="9905999" cy="704339"/>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fr-FR" sz="1400" kern="1200"/>
            <a:t>Nous avons mis en place un serveur, donc notre api en node.js (en utilisant la dernière version disponible), car c’est plus permitif et poussé que Laravel. Nous avons mis en place 7 routes dans cette api. On a utilisé celle de l’Etna lors de l’identification et avons mis no login entant que passe-droit. Cependant, nous n’utilisons pas l’api de l’etna pour le reste (donc une fois identifié nous n’en avons plus besoin).</a:t>
          </a:r>
          <a:endParaRPr lang="en-US" sz="1400" kern="1200"/>
        </a:p>
      </dsp:txBody>
      <dsp:txXfrm>
        <a:off x="34383" y="357648"/>
        <a:ext cx="9837233" cy="635573"/>
      </dsp:txXfrm>
    </dsp:sp>
    <dsp:sp modelId="{9516E329-5333-424F-84E3-F6FB7EDEB624}">
      <dsp:nvSpPr>
        <dsp:cNvPr id="0" name=""/>
        <dsp:cNvSpPr/>
      </dsp:nvSpPr>
      <dsp:spPr>
        <a:xfrm>
          <a:off x="0" y="1067925"/>
          <a:ext cx="9905999" cy="704339"/>
        </a:xfrm>
        <a:prstGeom prst="round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fr-FR" sz="1400" kern="1200"/>
            <a:t>Nous avons utilisé Axios pour faire appel à l’api de l’Etna, ainsi que Request pour récupérer les promotions à l’aide de cookies. </a:t>
          </a:r>
          <a:endParaRPr lang="en-US" sz="1400" kern="1200"/>
        </a:p>
      </dsp:txBody>
      <dsp:txXfrm>
        <a:off x="34383" y="1102308"/>
        <a:ext cx="9837233" cy="635573"/>
      </dsp:txXfrm>
    </dsp:sp>
    <dsp:sp modelId="{2B802206-6A11-2E40-B7FA-64C4A320D2A7}">
      <dsp:nvSpPr>
        <dsp:cNvPr id="0" name=""/>
        <dsp:cNvSpPr/>
      </dsp:nvSpPr>
      <dsp:spPr>
        <a:xfrm>
          <a:off x="0" y="1812585"/>
          <a:ext cx="9905999" cy="704339"/>
        </a:xfrm>
        <a:prstGeom prst="round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fr-FR" sz="1400" kern="1200"/>
            <a:t>Notre base de données est sous MongoDB car c’était le plus adapté à notre besoin étant donnée que c’est une base de données non relationnelle.</a:t>
          </a:r>
          <a:endParaRPr lang="en-US" sz="1400" kern="1200"/>
        </a:p>
      </dsp:txBody>
      <dsp:txXfrm>
        <a:off x="34383" y="1846968"/>
        <a:ext cx="9837233" cy="635573"/>
      </dsp:txXfrm>
    </dsp:sp>
    <dsp:sp modelId="{DA244684-1C25-C142-A377-2D19B885744D}">
      <dsp:nvSpPr>
        <dsp:cNvPr id="0" name=""/>
        <dsp:cNvSpPr/>
      </dsp:nvSpPr>
      <dsp:spPr>
        <a:xfrm>
          <a:off x="0" y="2557245"/>
          <a:ext cx="9905999" cy="704339"/>
        </a:xfrm>
        <a:prstGeom prst="round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fr-FR" sz="1400" kern="1200"/>
            <a:t>Nous avons dockerisé l’api ainsi que la bdd. On a décidé d’utiliser Docker afin que l’api et la bdd puissent s’éxecuter sur n’importe quel ordinateur, mais aussi pour simplifier l’utilisation et la vitesse de développement puisqu’on a pas besoin d’installer de dépendances et qu’on n’a pas de problèmes de compatibilité. </a:t>
          </a:r>
          <a:endParaRPr lang="en-US" sz="1400" kern="1200"/>
        </a:p>
      </dsp:txBody>
      <dsp:txXfrm>
        <a:off x="34383" y="2591628"/>
        <a:ext cx="9837233" cy="6355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57A5F1-3A0B-374B-9953-72A02870E90E}">
      <dsp:nvSpPr>
        <dsp:cNvPr id="0" name=""/>
        <dsp:cNvSpPr/>
      </dsp:nvSpPr>
      <dsp:spPr>
        <a:xfrm>
          <a:off x="0" y="52481"/>
          <a:ext cx="9905999" cy="654505"/>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fr-FR" sz="1800" kern="1200"/>
            <a:t>Côté front : </a:t>
          </a:r>
          <a:endParaRPr lang="en-US" sz="1800" kern="1200"/>
        </a:p>
      </dsp:txBody>
      <dsp:txXfrm>
        <a:off x="31950" y="84431"/>
        <a:ext cx="9842099" cy="590605"/>
      </dsp:txXfrm>
    </dsp:sp>
    <dsp:sp modelId="{578E7246-73A2-1E4B-B18A-63BCE7B88DB4}">
      <dsp:nvSpPr>
        <dsp:cNvPr id="0" name=""/>
        <dsp:cNvSpPr/>
      </dsp:nvSpPr>
      <dsp:spPr>
        <a:xfrm>
          <a:off x="0" y="758827"/>
          <a:ext cx="9905999" cy="654505"/>
        </a:xfrm>
        <a:prstGeom prst="roundRect">
          <a:avLst/>
        </a:prstGeom>
        <a:gradFill rotWithShape="0">
          <a:gsLst>
            <a:gs pos="0">
              <a:schemeClr val="accent2">
                <a:hueOff val="-367258"/>
                <a:satOff val="-8124"/>
                <a:lumOff val="-1618"/>
                <a:alphaOff val="0"/>
                <a:tint val="94000"/>
                <a:satMod val="105000"/>
                <a:lumMod val="102000"/>
              </a:schemeClr>
            </a:gs>
            <a:gs pos="100000">
              <a:schemeClr val="accent2">
                <a:hueOff val="-367258"/>
                <a:satOff val="-8124"/>
                <a:lumOff val="-1618"/>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fr-FR" sz="1800" kern="1200"/>
            <a:t>Nous avons utilisé swift car c’est du natif, et que ça a des performances plus intéressantes. Nous avons choisis Alamofire pour les appels api ainsi que swifty.json pour traiter les json</a:t>
          </a:r>
          <a:endParaRPr lang="en-US" sz="1800" kern="1200"/>
        </a:p>
      </dsp:txBody>
      <dsp:txXfrm>
        <a:off x="31950" y="790777"/>
        <a:ext cx="9842099" cy="590605"/>
      </dsp:txXfrm>
    </dsp:sp>
    <dsp:sp modelId="{E82B5401-00AB-2244-A1CE-7C6A2107C441}">
      <dsp:nvSpPr>
        <dsp:cNvPr id="0" name=""/>
        <dsp:cNvSpPr/>
      </dsp:nvSpPr>
      <dsp:spPr>
        <a:xfrm>
          <a:off x="0" y="1465172"/>
          <a:ext cx="9905999" cy="654505"/>
        </a:xfrm>
        <a:prstGeom prst="roundRect">
          <a:avLst/>
        </a:prstGeom>
        <a:gradFill rotWithShape="0">
          <a:gsLst>
            <a:gs pos="0">
              <a:schemeClr val="accent2">
                <a:hueOff val="-734515"/>
                <a:satOff val="-16247"/>
                <a:lumOff val="-3235"/>
                <a:alphaOff val="0"/>
                <a:tint val="94000"/>
                <a:satMod val="105000"/>
                <a:lumMod val="102000"/>
              </a:schemeClr>
            </a:gs>
            <a:gs pos="100000">
              <a:schemeClr val="accent2">
                <a:hueOff val="-734515"/>
                <a:satOff val="-16247"/>
                <a:lumOff val="-3235"/>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fr-FR" sz="1800" kern="1200"/>
            <a:t>Nous avons respecté l’architecture de création de swift (views, data, components, models…)</a:t>
          </a:r>
          <a:endParaRPr lang="en-US" sz="1800" kern="1200"/>
        </a:p>
      </dsp:txBody>
      <dsp:txXfrm>
        <a:off x="31950" y="1497122"/>
        <a:ext cx="9842099" cy="590605"/>
      </dsp:txXfrm>
    </dsp:sp>
    <dsp:sp modelId="{1F64EB23-DCE7-BC4E-AB45-12C1D962B3E4}">
      <dsp:nvSpPr>
        <dsp:cNvPr id="0" name=""/>
        <dsp:cNvSpPr/>
      </dsp:nvSpPr>
      <dsp:spPr>
        <a:xfrm>
          <a:off x="0" y="2171517"/>
          <a:ext cx="9905999" cy="654505"/>
        </a:xfrm>
        <a:prstGeom prst="roundRect">
          <a:avLst/>
        </a:prstGeom>
        <a:gradFill rotWithShape="0">
          <a:gsLst>
            <a:gs pos="0">
              <a:schemeClr val="accent2">
                <a:hueOff val="-1101773"/>
                <a:satOff val="-24371"/>
                <a:lumOff val="-4853"/>
                <a:alphaOff val="0"/>
                <a:tint val="94000"/>
                <a:satMod val="105000"/>
                <a:lumMod val="102000"/>
              </a:schemeClr>
            </a:gs>
            <a:gs pos="100000">
              <a:schemeClr val="accent2">
                <a:hueOff val="-1101773"/>
                <a:satOff val="-24371"/>
                <a:lumOff val="-4853"/>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fr-FR" sz="1800" kern="1200"/>
            <a:t>Nous avons surtout veillé à bien respecter le code douleur de l’Etna et avons tenté de rendre l’application le plus simple d’utilisation possible. </a:t>
          </a:r>
          <a:endParaRPr lang="en-US" sz="1800" kern="1200"/>
        </a:p>
      </dsp:txBody>
      <dsp:txXfrm>
        <a:off x="31950" y="2203467"/>
        <a:ext cx="9842099" cy="590605"/>
      </dsp:txXfrm>
    </dsp:sp>
    <dsp:sp modelId="{71D36F5C-5A2D-8346-B006-08512AADEB70}">
      <dsp:nvSpPr>
        <dsp:cNvPr id="0" name=""/>
        <dsp:cNvSpPr/>
      </dsp:nvSpPr>
      <dsp:spPr>
        <a:xfrm>
          <a:off x="0" y="2877862"/>
          <a:ext cx="9905999" cy="654505"/>
        </a:xfrm>
        <a:prstGeom prst="roundRect">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fr-FR" sz="1800" kern="1200"/>
            <a:t>Pour les QR code nous avons utilisé code scanner, et pour les pop up simple toast. </a:t>
          </a:r>
          <a:endParaRPr lang="en-US" sz="1800" kern="1200"/>
        </a:p>
      </dsp:txBody>
      <dsp:txXfrm>
        <a:off x="31950" y="2909812"/>
        <a:ext cx="9842099" cy="59060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3/15/22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3/15/22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3/15/22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3/15/22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3/15/22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3/15/22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3/15/22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3/15/22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3/15/22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3/15/22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3/15/22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3/15/22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3/15/22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3/15/22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99D2E6-486D-644D-A25A-7764638A454A}"/>
              </a:ext>
            </a:extLst>
          </p:cNvPr>
          <p:cNvSpPr>
            <a:spLocks noGrp="1"/>
          </p:cNvSpPr>
          <p:nvPr>
            <p:ph type="ctrTitle"/>
          </p:nvPr>
        </p:nvSpPr>
        <p:spPr/>
        <p:txBody>
          <a:bodyPr/>
          <a:lstStyle/>
          <a:p>
            <a:r>
              <a:rPr lang="fr-FR" dirty="0"/>
              <a:t>DÉFI ETNA : </a:t>
            </a:r>
          </a:p>
        </p:txBody>
      </p:sp>
      <p:sp>
        <p:nvSpPr>
          <p:cNvPr id="3" name="Sous-titre 2">
            <a:extLst>
              <a:ext uri="{FF2B5EF4-FFF2-40B4-BE49-F238E27FC236}">
                <a16:creationId xmlns:a16="http://schemas.microsoft.com/office/drawing/2014/main" id="{D58EC16A-3834-C84E-BDD7-1BA030D862CF}"/>
              </a:ext>
            </a:extLst>
          </p:cNvPr>
          <p:cNvSpPr>
            <a:spLocks noGrp="1"/>
          </p:cNvSpPr>
          <p:nvPr>
            <p:ph type="subTitle" idx="1"/>
          </p:nvPr>
        </p:nvSpPr>
        <p:spPr/>
        <p:txBody>
          <a:bodyPr/>
          <a:lstStyle/>
          <a:p>
            <a:endParaRPr lang="fr-FR" dirty="0"/>
          </a:p>
          <a:p>
            <a:r>
              <a:rPr lang="fr-FR" dirty="0"/>
              <a:t>APPLICATION MOBILE CAPABLE DE GÉRER AUTOMATIQUEMENT LES ÉMARGEMENTS DES ÉTUDIENTS EN PRÉSENTIEL. </a:t>
            </a:r>
          </a:p>
        </p:txBody>
      </p:sp>
    </p:spTree>
    <p:extLst>
      <p:ext uri="{BB962C8B-B14F-4D97-AF65-F5344CB8AC3E}">
        <p14:creationId xmlns:p14="http://schemas.microsoft.com/office/powerpoint/2010/main" val="4250566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re 1">
            <a:extLst>
              <a:ext uri="{FF2B5EF4-FFF2-40B4-BE49-F238E27FC236}">
                <a16:creationId xmlns:a16="http://schemas.microsoft.com/office/drawing/2014/main" id="{5DD64D13-16EF-9D43-AA5B-477B274E3BB6}"/>
              </a:ext>
            </a:extLst>
          </p:cNvPr>
          <p:cNvSpPr>
            <a:spLocks noGrp="1"/>
          </p:cNvSpPr>
          <p:nvPr>
            <p:ph type="title"/>
          </p:nvPr>
        </p:nvSpPr>
        <p:spPr>
          <a:xfrm>
            <a:off x="1019015" y="1093787"/>
            <a:ext cx="3059969" cy="4697413"/>
          </a:xfrm>
        </p:spPr>
        <p:txBody>
          <a:bodyPr>
            <a:normAutofit/>
          </a:bodyPr>
          <a:lstStyle/>
          <a:p>
            <a:r>
              <a:rPr lang="fr-FR" dirty="0"/>
              <a:t>RÉFLEXION AUTOUR DE LA SOLUTION : </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638DBF24-F8D5-D249-885D-963816238E85}"/>
              </a:ext>
            </a:extLst>
          </p:cNvPr>
          <p:cNvSpPr>
            <a:spLocks noGrp="1"/>
          </p:cNvSpPr>
          <p:nvPr>
            <p:ph idx="1"/>
          </p:nvPr>
        </p:nvSpPr>
        <p:spPr>
          <a:xfrm>
            <a:off x="5215467" y="1093788"/>
            <a:ext cx="5831944" cy="4697413"/>
          </a:xfrm>
        </p:spPr>
        <p:txBody>
          <a:bodyPr>
            <a:normAutofit/>
          </a:bodyPr>
          <a:lstStyle/>
          <a:p>
            <a:r>
              <a:rPr lang="fr-FR" dirty="0"/>
              <a:t>Dans le but de faciliter l’émargement des étudiants de l’Etna, nous avons mis en place une application mobile capable de les émarger automatiquement en scannant le QR Code de leur cartes étudiantes. </a:t>
            </a:r>
          </a:p>
          <a:p>
            <a:r>
              <a:rPr lang="fr-FR" dirty="0"/>
              <a:t> Dans cet esprit, nous avons fais en sorte que d’automatiser la création d’appels grâce à l’api de l’Etna.</a:t>
            </a:r>
          </a:p>
          <a:p>
            <a:endParaRPr lang="fr-FR" dirty="0"/>
          </a:p>
        </p:txBody>
      </p:sp>
    </p:spTree>
    <p:extLst>
      <p:ext uri="{BB962C8B-B14F-4D97-AF65-F5344CB8AC3E}">
        <p14:creationId xmlns:p14="http://schemas.microsoft.com/office/powerpoint/2010/main" val="1062980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1"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2"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3"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4"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5"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6"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18" name="Group 17">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9"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0"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1"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2"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4" name="Group 23">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5"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6"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7"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8"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0" name="Group 29">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1"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2"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3"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4"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5"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6"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38" name="Rectangle 37">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16F120F-92A6-0C46-B017-269FAF1CD845}"/>
              </a:ext>
            </a:extLst>
          </p:cNvPr>
          <p:cNvSpPr>
            <a:spLocks noGrp="1"/>
          </p:cNvSpPr>
          <p:nvPr>
            <p:ph type="title"/>
          </p:nvPr>
        </p:nvSpPr>
        <p:spPr>
          <a:xfrm>
            <a:off x="1577445" y="1168078"/>
            <a:ext cx="9048219" cy="1092200"/>
          </a:xfrm>
        </p:spPr>
        <p:txBody>
          <a:bodyPr anchor="ctr">
            <a:normAutofit/>
          </a:bodyPr>
          <a:lstStyle/>
          <a:p>
            <a:pPr algn="ctr"/>
            <a:r>
              <a:rPr lang="fr-FR" dirty="0">
                <a:solidFill>
                  <a:srgbClr val="FFFFFF"/>
                </a:solidFill>
              </a:rPr>
              <a:t>ÉQUIPE ET RÉPARTITION DES TÂCHES : </a:t>
            </a:r>
          </a:p>
        </p:txBody>
      </p:sp>
      <p:sp>
        <p:nvSpPr>
          <p:cNvPr id="3" name="Espace réservé du contenu 2">
            <a:extLst>
              <a:ext uri="{FF2B5EF4-FFF2-40B4-BE49-F238E27FC236}">
                <a16:creationId xmlns:a16="http://schemas.microsoft.com/office/drawing/2014/main" id="{AF167D8C-D110-AE4B-BDC1-8272B540613B}"/>
              </a:ext>
            </a:extLst>
          </p:cNvPr>
          <p:cNvSpPr>
            <a:spLocks noGrp="1"/>
          </p:cNvSpPr>
          <p:nvPr>
            <p:ph idx="1"/>
          </p:nvPr>
        </p:nvSpPr>
        <p:spPr>
          <a:xfrm>
            <a:off x="1577446" y="2413001"/>
            <a:ext cx="9048218" cy="3033180"/>
          </a:xfrm>
        </p:spPr>
        <p:txBody>
          <a:bodyPr anchor="ctr">
            <a:normAutofit/>
          </a:bodyPr>
          <a:lstStyle/>
          <a:p>
            <a:r>
              <a:rPr lang="fr-FR" sz="2000" dirty="0">
                <a:solidFill>
                  <a:srgbClr val="FFFFFF"/>
                </a:solidFill>
              </a:rPr>
              <a:t>Côté back : Jessy et Charles </a:t>
            </a:r>
          </a:p>
          <a:p>
            <a:pPr marL="0" indent="0">
              <a:buNone/>
            </a:pPr>
            <a:r>
              <a:rPr lang="fr-FR" sz="2000" dirty="0">
                <a:solidFill>
                  <a:srgbClr val="FFFFFF"/>
                </a:solidFill>
              </a:rPr>
              <a:t>       Mise en place d’une api </a:t>
            </a:r>
            <a:r>
              <a:rPr lang="fr-FR" sz="2000" dirty="0" err="1">
                <a:solidFill>
                  <a:srgbClr val="FFFFFF"/>
                </a:solidFill>
              </a:rPr>
              <a:t>node.js</a:t>
            </a:r>
            <a:r>
              <a:rPr lang="fr-FR" sz="2000" dirty="0">
                <a:solidFill>
                  <a:srgbClr val="FFFFFF"/>
                </a:solidFill>
              </a:rPr>
              <a:t> construite avec le modèle MVC.</a:t>
            </a:r>
          </a:p>
          <a:p>
            <a:r>
              <a:rPr lang="fr-FR" sz="2000" dirty="0">
                <a:solidFill>
                  <a:srgbClr val="FFFFFF"/>
                </a:solidFill>
              </a:rPr>
              <a:t>Côté front : Aymeric, Irène et Racha </a:t>
            </a:r>
          </a:p>
          <a:p>
            <a:pPr marL="0" indent="0">
              <a:buNone/>
            </a:pPr>
            <a:r>
              <a:rPr lang="fr-FR" sz="2000" dirty="0">
                <a:solidFill>
                  <a:srgbClr val="FFFFFF"/>
                </a:solidFill>
              </a:rPr>
              <a:t>       Mise en place d’une application Swift basée sur des design </a:t>
            </a:r>
            <a:r>
              <a:rPr lang="fr-FR" sz="2000" dirty="0" err="1">
                <a:solidFill>
                  <a:srgbClr val="FFFFFF"/>
                </a:solidFill>
              </a:rPr>
              <a:t>Figma</a:t>
            </a:r>
            <a:r>
              <a:rPr lang="fr-FR" sz="2000" dirty="0">
                <a:solidFill>
                  <a:srgbClr val="FFFFFF"/>
                </a:solidFill>
              </a:rPr>
              <a:t>. </a:t>
            </a:r>
          </a:p>
        </p:txBody>
      </p:sp>
    </p:spTree>
    <p:extLst>
      <p:ext uri="{BB962C8B-B14F-4D97-AF65-F5344CB8AC3E}">
        <p14:creationId xmlns:p14="http://schemas.microsoft.com/office/powerpoint/2010/main" val="2359600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807A4CB-6678-054C-92FC-E5D251D008F0}"/>
              </a:ext>
            </a:extLst>
          </p:cNvPr>
          <p:cNvSpPr>
            <a:spLocks noGrp="1"/>
          </p:cNvSpPr>
          <p:nvPr>
            <p:ph type="title"/>
          </p:nvPr>
        </p:nvSpPr>
        <p:spPr>
          <a:xfrm>
            <a:off x="1141413" y="618518"/>
            <a:ext cx="9905998" cy="1478570"/>
          </a:xfrm>
        </p:spPr>
        <p:txBody>
          <a:bodyPr>
            <a:normAutofit/>
          </a:bodyPr>
          <a:lstStyle/>
          <a:p>
            <a:r>
              <a:rPr lang="fr-FR" dirty="0"/>
              <a:t>Démonstration de la solution :</a:t>
            </a:r>
            <a:br>
              <a:rPr lang="fr-FR" dirty="0"/>
            </a:br>
            <a:r>
              <a:rPr lang="fr-FR" dirty="0"/>
              <a:t>Côté back : </a:t>
            </a:r>
          </a:p>
        </p:txBody>
      </p:sp>
      <p:graphicFrame>
        <p:nvGraphicFramePr>
          <p:cNvPr id="5" name="Espace réservé du contenu 2">
            <a:extLst>
              <a:ext uri="{FF2B5EF4-FFF2-40B4-BE49-F238E27FC236}">
                <a16:creationId xmlns:a16="http://schemas.microsoft.com/office/drawing/2014/main" id="{FC4F7FEE-9C8E-569F-5BBC-B1E96DCF3C5C}"/>
              </a:ext>
            </a:extLst>
          </p:cNvPr>
          <p:cNvGraphicFramePr>
            <a:graphicFrameLocks noGrp="1"/>
          </p:cNvGraphicFramePr>
          <p:nvPr>
            <p:ph idx="1"/>
            <p:extLst>
              <p:ext uri="{D42A27DB-BD31-4B8C-83A1-F6EECF244321}">
                <p14:modId xmlns:p14="http://schemas.microsoft.com/office/powerpoint/2010/main" val="1632088606"/>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5762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6C11FA2-81BF-EB43-B4B8-7156FFD58E11}"/>
              </a:ext>
            </a:extLst>
          </p:cNvPr>
          <p:cNvSpPr>
            <a:spLocks noGrp="1"/>
          </p:cNvSpPr>
          <p:nvPr>
            <p:ph type="title"/>
          </p:nvPr>
        </p:nvSpPr>
        <p:spPr>
          <a:xfrm>
            <a:off x="1141413" y="618518"/>
            <a:ext cx="9905998" cy="1478570"/>
          </a:xfrm>
        </p:spPr>
        <p:txBody>
          <a:bodyPr>
            <a:normAutofit/>
          </a:bodyPr>
          <a:lstStyle/>
          <a:p>
            <a:r>
              <a:rPr lang="fr-FR" dirty="0"/>
              <a:t>Côté front : </a:t>
            </a:r>
          </a:p>
        </p:txBody>
      </p:sp>
      <p:graphicFrame>
        <p:nvGraphicFramePr>
          <p:cNvPr id="6" name="Espace réservé du contenu 2">
            <a:extLst>
              <a:ext uri="{FF2B5EF4-FFF2-40B4-BE49-F238E27FC236}">
                <a16:creationId xmlns:a16="http://schemas.microsoft.com/office/drawing/2014/main" id="{71B7247C-37C5-ED28-03A9-177AEE3DC161}"/>
              </a:ext>
            </a:extLst>
          </p:cNvPr>
          <p:cNvGraphicFramePr>
            <a:graphicFrameLocks noGrp="1"/>
          </p:cNvGraphicFramePr>
          <p:nvPr>
            <p:ph idx="1"/>
            <p:extLst>
              <p:ext uri="{D42A27DB-BD31-4B8C-83A1-F6EECF244321}">
                <p14:modId xmlns:p14="http://schemas.microsoft.com/office/powerpoint/2010/main" val="1940613141"/>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4010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72"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74" name="Group 73">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75"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76"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7"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8"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79"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0"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1"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2"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3"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4"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5"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6"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7"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8"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9"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0"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1"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3"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4"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5"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6"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7"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8"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9"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0"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1"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2"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3"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04"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6"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7"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9"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0"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1"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2"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3"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4"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5"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16"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7"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8"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9"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0"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1"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2"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3"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4"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5"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6"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7"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8"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130" name="Group 129">
            <a:extLst>
              <a:ext uri="{FF2B5EF4-FFF2-40B4-BE49-F238E27FC236}">
                <a16:creationId xmlns:a16="http://schemas.microsoft.com/office/drawing/2014/main" id="{AD579530-1077-46B3-BD5C-81BB270A1D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31" name="Rectangle 130">
              <a:extLst>
                <a:ext uri="{FF2B5EF4-FFF2-40B4-BE49-F238E27FC236}">
                  <a16:creationId xmlns:a16="http://schemas.microsoft.com/office/drawing/2014/main" id="{ACBB106A-B366-4349-B59F-E8FBDADD8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2" name="Picture 2">
              <a:extLst>
                <a:ext uri="{FF2B5EF4-FFF2-40B4-BE49-F238E27FC236}">
                  <a16:creationId xmlns:a16="http://schemas.microsoft.com/office/drawing/2014/main" id="{113FC03B-24E4-4A3F-9626-CC7F6356BC9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5" name="Picture 4" descr="Pen placed on top of a signature line">
            <a:extLst>
              <a:ext uri="{FF2B5EF4-FFF2-40B4-BE49-F238E27FC236}">
                <a16:creationId xmlns:a16="http://schemas.microsoft.com/office/drawing/2014/main" id="{2AFD9C73-9179-6177-6C74-7DCC5588B237}"/>
              </a:ext>
            </a:extLst>
          </p:cNvPr>
          <p:cNvPicPr>
            <a:picLocks noChangeAspect="1"/>
          </p:cNvPicPr>
          <p:nvPr/>
        </p:nvPicPr>
        <p:blipFill rotWithShape="1">
          <a:blip r:embed="rId4">
            <a:alphaModFix amt="30000"/>
          </a:blip>
          <a:srcRect b="15706"/>
          <a:stretch/>
        </p:blipFill>
        <p:spPr>
          <a:xfrm>
            <a:off x="-2" y="10"/>
            <a:ext cx="12188389" cy="6857990"/>
          </a:xfrm>
          <a:prstGeom prst="rect">
            <a:avLst/>
          </a:prstGeom>
        </p:spPr>
      </p:pic>
      <p:grpSp>
        <p:nvGrpSpPr>
          <p:cNvPr id="134" name="Group 133">
            <a:extLst>
              <a:ext uri="{FF2B5EF4-FFF2-40B4-BE49-F238E27FC236}">
                <a16:creationId xmlns:a16="http://schemas.microsoft.com/office/drawing/2014/main" id="{83F79A5F-63B5-4802-B39B-BF0F89DDDA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35" name="Round Diagonal Corner Rectangle 7">
              <a:extLst>
                <a:ext uri="{FF2B5EF4-FFF2-40B4-BE49-F238E27FC236}">
                  <a16:creationId xmlns:a16="http://schemas.microsoft.com/office/drawing/2014/main" id="{00D14BF7-A799-4EDA-8C19-CED0B8EC5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6" name="Group 135">
              <a:extLst>
                <a:ext uri="{FF2B5EF4-FFF2-40B4-BE49-F238E27FC236}">
                  <a16:creationId xmlns:a16="http://schemas.microsoft.com/office/drawing/2014/main" id="{AF292344-73C8-4E53-85C0-8CDB23EB53B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37" name="Freeform 32">
                <a:extLst>
                  <a:ext uri="{FF2B5EF4-FFF2-40B4-BE49-F238E27FC236}">
                    <a16:creationId xmlns:a16="http://schemas.microsoft.com/office/drawing/2014/main" id="{4781E776-A0A7-4FB6-958B-8389BBA56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38" name="Freeform 33">
                <a:extLst>
                  <a:ext uri="{FF2B5EF4-FFF2-40B4-BE49-F238E27FC236}">
                    <a16:creationId xmlns:a16="http://schemas.microsoft.com/office/drawing/2014/main" id="{0F004D56-F177-45BC-8965-B72DB88A08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39" name="Freeform 34">
                <a:extLst>
                  <a:ext uri="{FF2B5EF4-FFF2-40B4-BE49-F238E27FC236}">
                    <a16:creationId xmlns:a16="http://schemas.microsoft.com/office/drawing/2014/main" id="{5F2F1F83-817B-4678-B0AE-8FFDC49FC8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40" name="Freeform 37">
                <a:extLst>
                  <a:ext uri="{FF2B5EF4-FFF2-40B4-BE49-F238E27FC236}">
                    <a16:creationId xmlns:a16="http://schemas.microsoft.com/office/drawing/2014/main" id="{F908EB47-32F4-4E82-BF56-FD25BB0747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41" name="Freeform 35">
                <a:extLst>
                  <a:ext uri="{FF2B5EF4-FFF2-40B4-BE49-F238E27FC236}">
                    <a16:creationId xmlns:a16="http://schemas.microsoft.com/office/drawing/2014/main" id="{0966000D-B975-4E8A-9BF2-EACF21640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42" name="Freeform 36">
                <a:extLst>
                  <a:ext uri="{FF2B5EF4-FFF2-40B4-BE49-F238E27FC236}">
                    <a16:creationId xmlns:a16="http://schemas.microsoft.com/office/drawing/2014/main" id="{A9554499-6796-4AEE-B012-34A5B9A585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43" name="Freeform 38">
                <a:extLst>
                  <a:ext uri="{FF2B5EF4-FFF2-40B4-BE49-F238E27FC236}">
                    <a16:creationId xmlns:a16="http://schemas.microsoft.com/office/drawing/2014/main" id="{9DD40864-34BD-491F-B591-180E7B32C1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44" name="Freeform 39">
                <a:extLst>
                  <a:ext uri="{FF2B5EF4-FFF2-40B4-BE49-F238E27FC236}">
                    <a16:creationId xmlns:a16="http://schemas.microsoft.com/office/drawing/2014/main" id="{2623F54C-4373-4D30-90DB-3129BDDF54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45" name="Freeform 40">
                <a:extLst>
                  <a:ext uri="{FF2B5EF4-FFF2-40B4-BE49-F238E27FC236}">
                    <a16:creationId xmlns:a16="http://schemas.microsoft.com/office/drawing/2014/main" id="{1FF42884-D4B2-462F-9FA7-4FA8925322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46" name="Rectangle 41">
                <a:extLst>
                  <a:ext uri="{FF2B5EF4-FFF2-40B4-BE49-F238E27FC236}">
                    <a16:creationId xmlns:a16="http://schemas.microsoft.com/office/drawing/2014/main" id="{27F4D4BA-37F5-4D54-BDFF-733F621D5D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147" name="Freeform 32">
                <a:extLst>
                  <a:ext uri="{FF2B5EF4-FFF2-40B4-BE49-F238E27FC236}">
                    <a16:creationId xmlns:a16="http://schemas.microsoft.com/office/drawing/2014/main" id="{29E4A0E5-0441-4563-A947-12A578110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48" name="Freeform 33">
                <a:extLst>
                  <a:ext uri="{FF2B5EF4-FFF2-40B4-BE49-F238E27FC236}">
                    <a16:creationId xmlns:a16="http://schemas.microsoft.com/office/drawing/2014/main" id="{4A8D89B4-AD1B-410A-870B-1042E075A0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49" name="Freeform 34">
                <a:extLst>
                  <a:ext uri="{FF2B5EF4-FFF2-40B4-BE49-F238E27FC236}">
                    <a16:creationId xmlns:a16="http://schemas.microsoft.com/office/drawing/2014/main" id="{DFC54570-9F45-44E6-AC94-4B3192D44B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50" name="Freeform 37">
                <a:extLst>
                  <a:ext uri="{FF2B5EF4-FFF2-40B4-BE49-F238E27FC236}">
                    <a16:creationId xmlns:a16="http://schemas.microsoft.com/office/drawing/2014/main" id="{A976F76C-4BBB-4CD4-9270-5E4E8802B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51" name="Freeform 35">
                <a:extLst>
                  <a:ext uri="{FF2B5EF4-FFF2-40B4-BE49-F238E27FC236}">
                    <a16:creationId xmlns:a16="http://schemas.microsoft.com/office/drawing/2014/main" id="{06081E5F-35E2-4E9E-A0DA-9E2F769C4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52" name="Freeform 36">
                <a:extLst>
                  <a:ext uri="{FF2B5EF4-FFF2-40B4-BE49-F238E27FC236}">
                    <a16:creationId xmlns:a16="http://schemas.microsoft.com/office/drawing/2014/main" id="{7B7B4F78-1391-433D-AAE5-0FA8B8EE18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53" name="Freeform 38">
                <a:extLst>
                  <a:ext uri="{FF2B5EF4-FFF2-40B4-BE49-F238E27FC236}">
                    <a16:creationId xmlns:a16="http://schemas.microsoft.com/office/drawing/2014/main" id="{EF63F42B-29ED-4285-99D1-5FA657DA92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54" name="Freeform 39">
                <a:extLst>
                  <a:ext uri="{FF2B5EF4-FFF2-40B4-BE49-F238E27FC236}">
                    <a16:creationId xmlns:a16="http://schemas.microsoft.com/office/drawing/2014/main" id="{EB7A6053-A7CF-4785-B396-6F70D6EBE9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55" name="Freeform 40">
                <a:extLst>
                  <a:ext uri="{FF2B5EF4-FFF2-40B4-BE49-F238E27FC236}">
                    <a16:creationId xmlns:a16="http://schemas.microsoft.com/office/drawing/2014/main" id="{E6337518-A10D-47A5-BD86-6D1F3FAF3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56" name="Rectangle 41">
                <a:extLst>
                  <a:ext uri="{FF2B5EF4-FFF2-40B4-BE49-F238E27FC236}">
                    <a16:creationId xmlns:a16="http://schemas.microsoft.com/office/drawing/2014/main" id="{7591C37F-6498-4992-992D-D413A84752D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itre 1">
            <a:extLst>
              <a:ext uri="{FF2B5EF4-FFF2-40B4-BE49-F238E27FC236}">
                <a16:creationId xmlns:a16="http://schemas.microsoft.com/office/drawing/2014/main" id="{8AEC28CC-B102-7848-96FF-21BB8936E050}"/>
              </a:ext>
            </a:extLst>
          </p:cNvPr>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sz="4800"/>
              <a:t>Conclusion : </a:t>
            </a:r>
          </a:p>
        </p:txBody>
      </p:sp>
      <p:sp>
        <p:nvSpPr>
          <p:cNvPr id="3" name="Espace réservé du contenu 2">
            <a:extLst>
              <a:ext uri="{FF2B5EF4-FFF2-40B4-BE49-F238E27FC236}">
                <a16:creationId xmlns:a16="http://schemas.microsoft.com/office/drawing/2014/main" id="{48014C84-3B58-3747-A8D5-2A276E7ABD7D}"/>
              </a:ext>
            </a:extLst>
          </p:cNvPr>
          <p:cNvSpPr>
            <a:spLocks noGrp="1"/>
          </p:cNvSpPr>
          <p:nvPr>
            <p:ph idx="1"/>
          </p:nvPr>
        </p:nvSpPr>
        <p:spPr>
          <a:xfrm>
            <a:off x="2667001" y="3602038"/>
            <a:ext cx="6857999" cy="953029"/>
          </a:xfrm>
        </p:spPr>
        <p:txBody>
          <a:bodyPr vert="horz" lIns="91440" tIns="45720" rIns="91440" bIns="45720" rtlCol="0">
            <a:normAutofit/>
          </a:bodyPr>
          <a:lstStyle/>
          <a:p>
            <a:pPr marL="0" indent="0" algn="ctr">
              <a:buNone/>
            </a:pPr>
            <a:r>
              <a:rPr lang="en-US" sz="2000" cap="all" dirty="0">
                <a:solidFill>
                  <a:schemeClr val="tx2"/>
                </a:solidFill>
              </a:rPr>
              <a:t>Notre application </a:t>
            </a:r>
            <a:r>
              <a:rPr lang="en-US" sz="2000" cap="all" dirty="0" err="1">
                <a:solidFill>
                  <a:schemeClr val="tx2"/>
                </a:solidFill>
              </a:rPr>
              <a:t>est</a:t>
            </a:r>
            <a:r>
              <a:rPr lang="en-US" sz="2000" cap="all" dirty="0">
                <a:solidFill>
                  <a:schemeClr val="tx2"/>
                </a:solidFill>
              </a:rPr>
              <a:t> </a:t>
            </a:r>
            <a:r>
              <a:rPr lang="en-US" sz="2000" cap="all" dirty="0" err="1">
                <a:solidFill>
                  <a:schemeClr val="tx2"/>
                </a:solidFill>
              </a:rPr>
              <a:t>incroyable</a:t>
            </a:r>
            <a:r>
              <a:rPr lang="en-US" sz="2000" cap="all" dirty="0">
                <a:solidFill>
                  <a:schemeClr val="tx2"/>
                </a:solidFill>
              </a:rPr>
              <a:t>, </a:t>
            </a:r>
            <a:r>
              <a:rPr lang="en-US" sz="2000" cap="all" dirty="0" err="1">
                <a:solidFill>
                  <a:schemeClr val="tx2"/>
                </a:solidFill>
              </a:rPr>
              <a:t>achetez</a:t>
            </a:r>
            <a:r>
              <a:rPr lang="en-US" sz="2000" cap="all" dirty="0">
                <a:solidFill>
                  <a:schemeClr val="tx2"/>
                </a:solidFill>
              </a:rPr>
              <a:t> la. </a:t>
            </a:r>
          </a:p>
        </p:txBody>
      </p:sp>
    </p:spTree>
    <p:extLst>
      <p:ext uri="{BB962C8B-B14F-4D97-AF65-F5344CB8AC3E}">
        <p14:creationId xmlns:p14="http://schemas.microsoft.com/office/powerpoint/2010/main" val="33198616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23</TotalTime>
  <Words>430</Words>
  <Application>Microsoft Macintosh PowerPoint</Application>
  <PresentationFormat>Grand écran</PresentationFormat>
  <Paragraphs>24</Paragraphs>
  <Slides>6</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6</vt:i4>
      </vt:variant>
    </vt:vector>
  </HeadingPairs>
  <TitlesOfParts>
    <vt:vector size="9" baseType="lpstr">
      <vt:lpstr>Arial</vt:lpstr>
      <vt:lpstr>Tw Cen MT</vt:lpstr>
      <vt:lpstr>Circuit</vt:lpstr>
      <vt:lpstr>DÉFI ETNA : </vt:lpstr>
      <vt:lpstr>RÉFLEXION AUTOUR DE LA SOLUTION : </vt:lpstr>
      <vt:lpstr>ÉQUIPE ET RÉPARTITION DES TÂCHES : </vt:lpstr>
      <vt:lpstr>Démonstration de la solution : Côté back : </vt:lpstr>
      <vt:lpstr>Côté front : </vt:lpstr>
      <vt:lpstr>Conclusion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DÉFI ETNA : </dc:title>
  <dc:creator>jessy habert</dc:creator>
  <cp:lastModifiedBy>jessy habert</cp:lastModifiedBy>
  <cp:revision>1</cp:revision>
  <dcterms:created xsi:type="dcterms:W3CDTF">2022-03-15T08:36:48Z</dcterms:created>
  <dcterms:modified xsi:type="dcterms:W3CDTF">2022-03-15T09:00:27Z</dcterms:modified>
</cp:coreProperties>
</file>