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74" r:id="rId5"/>
    <p:sldId id="256" r:id="rId6"/>
    <p:sldId id="272" r:id="rId7"/>
    <p:sldId id="264" r:id="rId8"/>
    <p:sldId id="279" r:id="rId9"/>
    <p:sldId id="280" r:id="rId10"/>
    <p:sldId id="281" r:id="rId11"/>
    <p:sldId id="275" r:id="rId12"/>
    <p:sldId id="262" r:id="rId13"/>
    <p:sldId id="28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413201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DE"/>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DE"/>
              <a:t>2022</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SENTIMENT_ANALYSIS_TRIPADVISOR_REVIEWS</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DE"/>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DE"/>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DE"/>
              <a:t>2022</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SENTIMENT_ANALYSIS_TRIPADVISOR_REVIEWS</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DE"/>
              <a:t>2022</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SENTIMENT_ANALYSIS_TRIPADVISOR_REVIEWS</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DE"/>
              <a:t>2022</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SENTIMENT_ANALYSIS_TRIPADVISOR_REVIEWS</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DE"/>
              <a:t>2022</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SENTIMENT_ANALYSIS_TRIPADVISOR_REVIEWS</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DE"/>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DE"/>
              <a:t>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DE"/>
              <a:t>2022</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SENTIMENT_ANALYSIS_TRIPADVISOR_REVIEWS</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DE"/>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SENTIMENT_ANALYSIS_TRIPADVISOR_REVIEWS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DE"/>
              <a:t>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SENTIMENT_ANALYSIS_TRIPADVISOR_REVIEWS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2022</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SENTIMENT_ANALYSIS_TRIPADVISOR_REVIEWS</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sldNum="0"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rachad-raad-12a21a247/r"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BAAC-5ADF-2B01-2B92-FE77F9DD3663}"/>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33AA40D1-8D39-258B-7265-BDBDAD1D05E9}"/>
              </a:ext>
            </a:extLst>
          </p:cNvPr>
          <p:cNvSpPr>
            <a:spLocks noGrp="1"/>
          </p:cNvSpPr>
          <p:nvPr>
            <p:ph idx="1"/>
          </p:nvPr>
        </p:nvSpPr>
        <p:spPr/>
        <p:txBody>
          <a:bodyPr/>
          <a:lstStyle/>
          <a:p>
            <a:endParaRPr lang="en-DE"/>
          </a:p>
        </p:txBody>
      </p:sp>
      <p:sp>
        <p:nvSpPr>
          <p:cNvPr id="4" name="Date Placeholder 3">
            <a:extLst>
              <a:ext uri="{FF2B5EF4-FFF2-40B4-BE49-F238E27FC236}">
                <a16:creationId xmlns:a16="http://schemas.microsoft.com/office/drawing/2014/main" id="{D85B34D2-06E4-6937-0080-A8BED292A4F6}"/>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CE45F5BE-7731-2477-4017-55BD14AD15D9}"/>
              </a:ext>
            </a:extLst>
          </p:cNvPr>
          <p:cNvSpPr>
            <a:spLocks noGrp="1"/>
          </p:cNvSpPr>
          <p:nvPr>
            <p:ph type="ftr" sz="quarter" idx="11"/>
          </p:nvPr>
        </p:nvSpPr>
        <p:spPr/>
        <p:txBody>
          <a:bodyPr/>
          <a:lstStyle/>
          <a:p>
            <a:r>
              <a:rPr lang="en-US"/>
              <a:t>SENTIMENT_ANALYSIS_TRIPADVISOR_REVIEWS</a:t>
            </a:r>
            <a:endParaRPr lang="en-US" dirty="0"/>
          </a:p>
        </p:txBody>
      </p:sp>
      <p:pic>
        <p:nvPicPr>
          <p:cNvPr id="2050" name="Picture 2" descr="The Tripadvisor owl gets refined in rebrand by Mother Design">
            <a:extLst>
              <a:ext uri="{FF2B5EF4-FFF2-40B4-BE49-F238E27FC236}">
                <a16:creationId xmlns:a16="http://schemas.microsoft.com/office/drawing/2014/main" id="{3709BA19-9EF8-BA92-B38F-24AD217AF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88" y="0"/>
            <a:ext cx="12467888" cy="701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60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3121-61A4-F0B2-3BED-B2456B006926}"/>
              </a:ext>
            </a:extLst>
          </p:cNvPr>
          <p:cNvSpPr>
            <a:spLocks noGrp="1"/>
          </p:cNvSpPr>
          <p:nvPr>
            <p:ph type="title"/>
          </p:nvPr>
        </p:nvSpPr>
        <p:spPr>
          <a:xfrm>
            <a:off x="5288740" y="331538"/>
            <a:ext cx="5111750" cy="1204912"/>
          </a:xfrm>
        </p:spPr>
        <p:txBody>
          <a:bodyPr/>
          <a:lstStyle/>
          <a:p>
            <a:r>
              <a:rPr lang="en-GB" dirty="0"/>
              <a:t>End notes</a:t>
            </a:r>
            <a:endParaRPr lang="en-DE" dirty="0"/>
          </a:p>
        </p:txBody>
      </p:sp>
      <p:sp>
        <p:nvSpPr>
          <p:cNvPr id="3" name="Text Placeholder 2">
            <a:extLst>
              <a:ext uri="{FF2B5EF4-FFF2-40B4-BE49-F238E27FC236}">
                <a16:creationId xmlns:a16="http://schemas.microsoft.com/office/drawing/2014/main" id="{CF8009F2-BD78-1A5C-9239-68D27A532321}"/>
              </a:ext>
            </a:extLst>
          </p:cNvPr>
          <p:cNvSpPr>
            <a:spLocks noGrp="1"/>
          </p:cNvSpPr>
          <p:nvPr>
            <p:ph type="body" idx="1"/>
          </p:nvPr>
        </p:nvSpPr>
        <p:spPr>
          <a:xfrm>
            <a:off x="10400490" y="5332412"/>
            <a:ext cx="5111750" cy="1525588"/>
          </a:xfrm>
        </p:spPr>
        <p:txBody>
          <a:bodyPr/>
          <a:lstStyle/>
          <a:p>
            <a:r>
              <a:rPr lang="en-GB" dirty="0">
                <a:solidFill>
                  <a:schemeClr val="bg1"/>
                </a:solidFill>
              </a:rPr>
              <a:t>.</a:t>
            </a:r>
            <a:endParaRPr lang="en-DE" dirty="0">
              <a:solidFill>
                <a:schemeClr val="bg1"/>
              </a:solidFill>
            </a:endParaRPr>
          </a:p>
        </p:txBody>
      </p:sp>
      <p:sp>
        <p:nvSpPr>
          <p:cNvPr id="4" name="Date Placeholder 3">
            <a:extLst>
              <a:ext uri="{FF2B5EF4-FFF2-40B4-BE49-F238E27FC236}">
                <a16:creationId xmlns:a16="http://schemas.microsoft.com/office/drawing/2014/main" id="{13AF8FB3-12F2-87ED-5833-7284884E0782}"/>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8CE9DD5A-E247-29C3-CF52-BBE3F6DCCDA5}"/>
              </a:ext>
            </a:extLst>
          </p:cNvPr>
          <p:cNvSpPr>
            <a:spLocks noGrp="1"/>
          </p:cNvSpPr>
          <p:nvPr>
            <p:ph type="ftr" sz="quarter" idx="11"/>
          </p:nvPr>
        </p:nvSpPr>
        <p:spPr/>
        <p:txBody>
          <a:bodyPr/>
          <a:lstStyle/>
          <a:p>
            <a:r>
              <a:rPr lang="en-US"/>
              <a:t>SENTIMENT_ANALYSIS_TRIPADVISOR_REVIEWS</a:t>
            </a:r>
            <a:endParaRPr lang="en-US" dirty="0"/>
          </a:p>
        </p:txBody>
      </p:sp>
      <p:sp>
        <p:nvSpPr>
          <p:cNvPr id="8" name="TextBox 7">
            <a:extLst>
              <a:ext uri="{FF2B5EF4-FFF2-40B4-BE49-F238E27FC236}">
                <a16:creationId xmlns:a16="http://schemas.microsoft.com/office/drawing/2014/main" id="{A4689FB4-0A0A-F3B5-52AA-D0DDD6713A32}"/>
              </a:ext>
            </a:extLst>
          </p:cNvPr>
          <p:cNvSpPr txBox="1"/>
          <p:nvPr/>
        </p:nvSpPr>
        <p:spPr>
          <a:xfrm>
            <a:off x="5256246" y="1215438"/>
            <a:ext cx="6097554" cy="4295471"/>
          </a:xfrm>
          <a:prstGeom prst="rect">
            <a:avLst/>
          </a:prstGeom>
          <a:noFill/>
        </p:spPr>
        <p:txBody>
          <a:bodyPr wrap="square">
            <a:spAutoFit/>
          </a:bodyPr>
          <a:lstStyle/>
          <a:p>
            <a:pPr>
              <a:spcBef>
                <a:spcPts val="2400"/>
              </a:spcBef>
              <a:spcAft>
                <a:spcPts val="600"/>
              </a:spcAft>
            </a:pPr>
            <a:endParaRPr lang="en-DE" sz="2800" b="1" dirty="0">
              <a:effectLst/>
              <a:latin typeface="+mj-lt"/>
              <a:ea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DE" sz="1800" dirty="0">
                <a:effectLst/>
                <a:latin typeface="Arial" panose="020B0604020202020204" pitchFamily="34" charset="0"/>
                <a:ea typeface="Times New Roman" panose="02020603050405020304" pitchFamily="18" charset="0"/>
                <a:cs typeface="Times New Roman" panose="02020603050405020304" pitchFamily="18" charset="0"/>
              </a:rPr>
              <a:t>The model reaches around </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54</a:t>
            </a:r>
            <a:r>
              <a:rPr lang="en-DE" sz="1800" dirty="0">
                <a:effectLst/>
                <a:latin typeface="Arial" panose="020B0604020202020204" pitchFamily="34" charset="0"/>
                <a:ea typeface="Times New Roman" panose="02020603050405020304" pitchFamily="18" charset="0"/>
                <a:cs typeface="Times New Roman" panose="02020603050405020304" pitchFamily="18" charset="0"/>
              </a:rPr>
              <a:t>% accuracy</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where 70% for Rate 5 and 53% for Rate 1(</a:t>
            </a:r>
            <a:r>
              <a:rPr lang="en-DE" sz="1800" dirty="0">
                <a:effectLst/>
                <a:latin typeface="Arial" panose="020B0604020202020204" pitchFamily="34" charset="0"/>
                <a:ea typeface="Times New Roman" panose="02020603050405020304" pitchFamily="18" charset="0"/>
                <a:cs typeface="Times New Roman" panose="02020603050405020304" pitchFamily="18" charset="0"/>
              </a:rPr>
              <a:t> and there is a lot of space for improvement</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DE" sz="1800" dirty="0">
                <a:effectLst/>
                <a:latin typeface="Arial" panose="020B0604020202020204" pitchFamily="34" charset="0"/>
                <a:ea typeface="Times New Roman" panose="02020603050405020304" pitchFamily="18" charset="0"/>
                <a:cs typeface="Times New Roman" panose="02020603050405020304" pitchFamily="18" charset="0"/>
              </a:rPr>
              <a:t>Classes 1,2,3 are underrepresented, balancing may help but it will reduce a lot the total size of the dataset</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DE" sz="1800" dirty="0">
                <a:effectLst/>
                <a:latin typeface="Arial" panose="020B0604020202020204" pitchFamily="34" charset="0"/>
                <a:ea typeface="Times New Roman" panose="02020603050405020304" pitchFamily="18" charset="0"/>
                <a:cs typeface="Times New Roman" panose="02020603050405020304" pitchFamily="18" charset="0"/>
              </a:rPr>
              <a:t>We can test the model performance with longer max sequence length (will increase the </a:t>
            </a:r>
            <a:r>
              <a:rPr lang="en-DE" sz="1800" dirty="0" err="1">
                <a:effectLst/>
                <a:latin typeface="Arial" panose="020B0604020202020204" pitchFamily="34" charset="0"/>
                <a:ea typeface="Times New Roman" panose="02020603050405020304" pitchFamily="18" charset="0"/>
                <a:cs typeface="Times New Roman" panose="02020603050405020304" pitchFamily="18" charset="0"/>
              </a:rPr>
              <a:t>memmory</a:t>
            </a:r>
            <a:r>
              <a:rPr lang="en-DE" sz="1800" dirty="0">
                <a:effectLst/>
                <a:latin typeface="Arial" panose="020B0604020202020204" pitchFamily="34" charset="0"/>
                <a:ea typeface="Times New Roman" panose="02020603050405020304" pitchFamily="18" charset="0"/>
                <a:cs typeface="Times New Roman" panose="02020603050405020304" pitchFamily="18" charset="0"/>
              </a:rPr>
              <a:t> usage and computation time)</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DE" sz="1800" dirty="0">
                <a:effectLst/>
                <a:latin typeface="Arial" panose="020B0604020202020204" pitchFamily="34" charset="0"/>
                <a:ea typeface="Times New Roman" panose="02020603050405020304" pitchFamily="18" charset="0"/>
                <a:cs typeface="Times New Roman" panose="02020603050405020304" pitchFamily="18" charset="0"/>
              </a:rPr>
              <a:t>Text analysis and cleaning unnecessary information should give positive impact on the performance</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DE" sz="1800" dirty="0">
                <a:effectLst/>
                <a:latin typeface="Arial" panose="020B0604020202020204" pitchFamily="34" charset="0"/>
                <a:ea typeface="Times New Roman" panose="02020603050405020304" pitchFamily="18" charset="0"/>
                <a:cs typeface="Times New Roman" panose="02020603050405020304" pitchFamily="18" charset="0"/>
              </a:rPr>
              <a:t>Learning rate optimization will probably improve the results</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149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92500" lnSpcReduction="20000"/>
          </a:bodyPr>
          <a:lstStyle/>
          <a:p>
            <a:r>
              <a:rPr lang="en-US" dirty="0"/>
              <a:t>Rachad RAAD</a:t>
            </a:r>
          </a:p>
          <a:p>
            <a:r>
              <a:rPr lang="en-US" dirty="0">
                <a:hlinkClick r:id="rId3"/>
              </a:rPr>
              <a:t>https://www.linkedin.com/in/rachad-raad-12a21a247/</a:t>
            </a:r>
            <a:r>
              <a:rPr lang="en-GB" dirty="0">
                <a:hlinkClick r:id="rId3"/>
              </a:rPr>
              <a:t>r</a:t>
            </a:r>
            <a:endParaRPr lang="en-GB" dirty="0"/>
          </a:p>
          <a:p>
            <a:r>
              <a:rPr lang="en-US" dirty="0"/>
              <a:t>https://github.com/rachad-de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DE"/>
              <a:t>2022</a:t>
            </a: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SENTIMENT_ANALYSIS_TRIPADVISOR_REVIEWS</a:t>
            </a:r>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61134" y="4434840"/>
            <a:ext cx="10496678" cy="1122202"/>
          </a:xfrm>
        </p:spPr>
        <p:txBody>
          <a:bodyPr/>
          <a:lstStyle/>
          <a:p>
            <a:r>
              <a:rPr lang="en-US" dirty="0" err="1"/>
              <a:t>Sentiment_Analysis_Tripadvisor_reviews</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61135" y="5557041"/>
            <a:ext cx="7830104" cy="870391"/>
          </a:xfrm>
        </p:spPr>
        <p:txBody>
          <a:bodyPr>
            <a:normAutofit/>
          </a:bodyPr>
          <a:lstStyle/>
          <a:p>
            <a:r>
              <a:rPr lang="en-US" sz="2400" dirty="0" err="1"/>
              <a:t>Rachad_RAAD</a:t>
            </a:r>
            <a:r>
              <a:rPr lang="en-US" sz="2400" dirty="0"/>
              <a:t> / Dec_2022</a:t>
            </a:r>
          </a:p>
          <a:p>
            <a:endParaRPr lang="en-US" sz="2000" dirty="0"/>
          </a:p>
        </p:txBody>
      </p:sp>
      <p:pic>
        <p:nvPicPr>
          <p:cNvPr id="4" name="Picture 3">
            <a:extLst>
              <a:ext uri="{FF2B5EF4-FFF2-40B4-BE49-F238E27FC236}">
                <a16:creationId xmlns:a16="http://schemas.microsoft.com/office/drawing/2014/main" id="{EE53434D-7A86-5EDA-A4B4-CE6A534F612B}"/>
              </a:ext>
            </a:extLst>
          </p:cNvPr>
          <p:cNvPicPr>
            <a:picLocks noChangeAspect="1"/>
          </p:cNvPicPr>
          <p:nvPr/>
        </p:nvPicPr>
        <p:blipFill>
          <a:blip r:embed="rId2"/>
          <a:stretch>
            <a:fillRect/>
          </a:stretch>
        </p:blipFill>
        <p:spPr>
          <a:xfrm>
            <a:off x="10735767" y="5645371"/>
            <a:ext cx="959375" cy="959375"/>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9D63-3168-1053-39CE-F20980D8B9D9}"/>
              </a:ext>
            </a:extLst>
          </p:cNvPr>
          <p:cNvSpPr>
            <a:spLocks noGrp="1"/>
          </p:cNvSpPr>
          <p:nvPr>
            <p:ph type="title"/>
          </p:nvPr>
        </p:nvSpPr>
        <p:spPr>
          <a:xfrm>
            <a:off x="910021" y="3560210"/>
            <a:ext cx="4410352" cy="1332138"/>
          </a:xfrm>
        </p:spPr>
        <p:txBody>
          <a:bodyPr>
            <a:noAutofit/>
          </a:bodyPr>
          <a:lstStyle/>
          <a:p>
            <a:r>
              <a:rPr lang="en-GB" sz="1400" dirty="0"/>
              <a:t>Objective of the Analysis</a:t>
            </a:r>
            <a:br>
              <a:rPr lang="en-GB" sz="1400" dirty="0"/>
            </a:br>
            <a:br>
              <a:rPr lang="en-GB" sz="1400" dirty="0"/>
            </a:br>
            <a:r>
              <a:rPr lang="en-GB" sz="1400" dirty="0"/>
              <a:t>This end to end sentiment analysis (NLP) and prediction routine is based on TripAdvisor's hotel reviews, this data set has two columns Review and Ratings. The objective of this analysis cum prediction routine is to identify sentiments for the reviews posted by various customers using Sentiment Analyser and later created a model to predict the sentiment scores based on the input text. </a:t>
            </a:r>
            <a:br>
              <a:rPr lang="en-GB" sz="1400" dirty="0"/>
            </a:br>
            <a:br>
              <a:rPr lang="en-GB" sz="1400" dirty="0"/>
            </a:br>
            <a:r>
              <a:rPr lang="en-GB" sz="1400" dirty="0"/>
              <a:t>The dataset is downloaded from Kaggle (https://www.kaggle.com/rmisra/news-category-dataset)</a:t>
            </a:r>
            <a:br>
              <a:rPr lang="en-GB" sz="1400" dirty="0"/>
            </a:br>
            <a:endParaRPr lang="en-DE" sz="1400" dirty="0"/>
          </a:p>
        </p:txBody>
      </p:sp>
      <p:sp>
        <p:nvSpPr>
          <p:cNvPr id="4" name="Date Placeholder 3">
            <a:extLst>
              <a:ext uri="{FF2B5EF4-FFF2-40B4-BE49-F238E27FC236}">
                <a16:creationId xmlns:a16="http://schemas.microsoft.com/office/drawing/2014/main" id="{0EA2B0C1-7BE7-9C0F-83EB-DFEF831CE021}"/>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7932C0B3-813C-3851-8A6C-E2D334CB0D34}"/>
              </a:ext>
            </a:extLst>
          </p:cNvPr>
          <p:cNvSpPr>
            <a:spLocks noGrp="1"/>
          </p:cNvSpPr>
          <p:nvPr>
            <p:ph type="ftr" sz="quarter" idx="11"/>
          </p:nvPr>
        </p:nvSpPr>
        <p:spPr>
          <a:xfrm>
            <a:off x="2669886" y="6356349"/>
            <a:ext cx="2816514" cy="365125"/>
          </a:xfrm>
        </p:spPr>
        <p:txBody>
          <a:bodyPr/>
          <a:lstStyle/>
          <a:p>
            <a:r>
              <a:rPr lang="en-US" dirty="0"/>
              <a:t>SENTIMENT_ANALYSIS_TRIPADVISOR_REVIEWS</a:t>
            </a:r>
          </a:p>
        </p:txBody>
      </p:sp>
      <p:pic>
        <p:nvPicPr>
          <p:cNvPr id="7176" name="Picture 8" descr="Tripadvisor Reviews Sticker - Tripadvisor Reviews Stickers">
            <a:extLst>
              <a:ext uri="{FF2B5EF4-FFF2-40B4-BE49-F238E27FC236}">
                <a16:creationId xmlns:a16="http://schemas.microsoft.com/office/drawing/2014/main" id="{A1A89B8D-EEA2-9275-8336-4DE38E291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005" y="2517407"/>
            <a:ext cx="3250042" cy="3250042"/>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18">
            <a:extLst>
              <a:ext uri="{FF2B5EF4-FFF2-40B4-BE49-F238E27FC236}">
                <a16:creationId xmlns:a16="http://schemas.microsoft.com/office/drawing/2014/main" id="{78ACDF77-770F-023F-F26E-CFD4CAB0FB2F}"/>
              </a:ext>
            </a:extLst>
          </p:cNvPr>
          <p:cNvSpPr>
            <a:spLocks noGrp="1"/>
          </p:cNvSpPr>
          <p:nvPr>
            <p:ph idx="1"/>
          </p:nvPr>
        </p:nvSpPr>
        <p:spPr>
          <a:xfrm>
            <a:off x="12826809" y="3560210"/>
            <a:ext cx="2895600" cy="1560414"/>
          </a:xfrm>
        </p:spPr>
        <p:txBody>
          <a:bodyPr/>
          <a:lstStyle/>
          <a:p>
            <a:endParaRPr lang="en-DE" dirty="0"/>
          </a:p>
        </p:txBody>
      </p:sp>
    </p:spTree>
    <p:extLst>
      <p:ext uri="{BB962C8B-B14F-4D97-AF65-F5344CB8AC3E}">
        <p14:creationId xmlns:p14="http://schemas.microsoft.com/office/powerpoint/2010/main" val="208657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580846" y="407027"/>
            <a:ext cx="8421688" cy="1325563"/>
          </a:xfrm>
        </p:spPr>
        <p:txBody>
          <a:bodyPr/>
          <a:lstStyle/>
          <a:p>
            <a:r>
              <a:rPr lang="en-US" dirty="0"/>
              <a:t>Word cloud by rating</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305812" y="5478796"/>
            <a:ext cx="1845511" cy="343061"/>
          </a:xfrm>
        </p:spPr>
        <p:txBody>
          <a:bodyPr/>
          <a:lstStyle/>
          <a:p>
            <a:r>
              <a:rPr lang="en-US" dirty="0"/>
              <a:t>Reviews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4843149" y="5437481"/>
            <a:ext cx="1845511" cy="343061"/>
          </a:xfrm>
        </p:spPr>
        <p:txBody>
          <a:bodyPr/>
          <a:lstStyle/>
          <a:p>
            <a:r>
              <a:rPr lang="en-US" dirty="0"/>
              <a:t>Reviews</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2484930" y="5135735"/>
            <a:ext cx="2116529" cy="343061"/>
          </a:xfrm>
        </p:spPr>
        <p:txBody>
          <a:bodyPr/>
          <a:lstStyle/>
          <a:p>
            <a:r>
              <a:rPr lang="en-US" dirty="0"/>
              <a:t>4 Stars</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7012363" y="5121053"/>
            <a:ext cx="2115225" cy="343061"/>
          </a:xfrm>
        </p:spPr>
        <p:txBody>
          <a:bodyPr/>
          <a:lstStyle/>
          <a:p>
            <a:r>
              <a:rPr lang="en-US" dirty="0"/>
              <a:t>2 Stars</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2585429" y="5478796"/>
            <a:ext cx="1855949" cy="343061"/>
          </a:xfrm>
        </p:spPr>
        <p:txBody>
          <a:bodyPr/>
          <a:lstStyle/>
          <a:p>
            <a:r>
              <a:rPr lang="en-US" dirty="0"/>
              <a:t>Reviews</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7147221" y="5478796"/>
            <a:ext cx="1845510" cy="343061"/>
          </a:xfrm>
        </p:spPr>
        <p:txBody>
          <a:bodyPr/>
          <a:lstStyle/>
          <a:p>
            <a:r>
              <a:rPr lang="en-US" dirty="0"/>
              <a:t>Reviews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DE"/>
              <a:t>2022</a:t>
            </a:r>
            <a:endParaRPr lang="en-US"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t>SENTIMENT_ANALYSIS_TRIPADVISOR_REVIEWS</a:t>
            </a:r>
            <a:endParaRPr lang="en-US" dirty="0"/>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725101" y="5132338"/>
            <a:ext cx="2081608" cy="343061"/>
          </a:xfrm>
        </p:spPr>
        <p:txBody>
          <a:bodyPr/>
          <a:lstStyle/>
          <a:p>
            <a:r>
              <a:rPr lang="en-US" dirty="0"/>
              <a:t>3 Stars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01938" y="5094420"/>
            <a:ext cx="2147661" cy="343061"/>
          </a:xfrm>
        </p:spPr>
        <p:txBody>
          <a:bodyPr/>
          <a:lstStyle/>
          <a:p>
            <a:r>
              <a:rPr lang="en-US" dirty="0"/>
              <a:t>5 Stars</a:t>
            </a:r>
          </a:p>
        </p:txBody>
      </p:sp>
      <p:pic>
        <p:nvPicPr>
          <p:cNvPr id="4" name="Picture 4">
            <a:extLst>
              <a:ext uri="{FF2B5EF4-FFF2-40B4-BE49-F238E27FC236}">
                <a16:creationId xmlns:a16="http://schemas.microsoft.com/office/drawing/2014/main" id="{9B58B02F-ABD9-CC77-6B5A-9A9AA419E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38" y="3364901"/>
            <a:ext cx="2221236" cy="1724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E09E438-A2BD-AC05-B71A-05EAE7E99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348" y="3329889"/>
            <a:ext cx="2176112" cy="1724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1442FC1-F2B1-435B-DACE-38F19575E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920" y="3342234"/>
            <a:ext cx="2176112" cy="1724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06A4E90B-F0EE-1BB7-2FC1-C4E925015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634" y="3329888"/>
            <a:ext cx="2176112"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13AD69D5-0BBB-A510-6279-43E5345D19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2380" y="3358189"/>
            <a:ext cx="2176112" cy="172402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82FBF91-007F-4C99-C9DE-11560646E652}"/>
              </a:ext>
            </a:extLst>
          </p:cNvPr>
          <p:cNvSpPr txBox="1"/>
          <p:nvPr/>
        </p:nvSpPr>
        <p:spPr>
          <a:xfrm>
            <a:off x="9527681" y="5526083"/>
            <a:ext cx="1845510" cy="246221"/>
          </a:xfrm>
          <a:prstGeom prst="rect">
            <a:avLst/>
          </a:prstGeom>
          <a:noFill/>
        </p:spPr>
        <p:txBody>
          <a:bodyPr wrap="square">
            <a:spAutoFit/>
          </a:bodyPr>
          <a:lstStyle/>
          <a:p>
            <a:r>
              <a:rPr lang="en-GB" sz="1000" dirty="0"/>
              <a:t>                 Reviews</a:t>
            </a:r>
          </a:p>
        </p:txBody>
      </p:sp>
      <p:sp>
        <p:nvSpPr>
          <p:cNvPr id="41" name="TextBox 40">
            <a:extLst>
              <a:ext uri="{FF2B5EF4-FFF2-40B4-BE49-F238E27FC236}">
                <a16:creationId xmlns:a16="http://schemas.microsoft.com/office/drawing/2014/main" id="{ABCBDFE8-C3BC-6924-0B1F-4C17187E9647}"/>
              </a:ext>
            </a:extLst>
          </p:cNvPr>
          <p:cNvSpPr txBox="1"/>
          <p:nvPr/>
        </p:nvSpPr>
        <p:spPr>
          <a:xfrm>
            <a:off x="9603966" y="5106067"/>
            <a:ext cx="1934526" cy="369332"/>
          </a:xfrm>
          <a:prstGeom prst="rect">
            <a:avLst/>
          </a:prstGeom>
          <a:noFill/>
        </p:spPr>
        <p:txBody>
          <a:bodyPr wrap="square">
            <a:spAutoFit/>
          </a:bodyPr>
          <a:lstStyle/>
          <a:p>
            <a:r>
              <a:rPr lang="en-GB" dirty="0"/>
              <a:t>        </a:t>
            </a:r>
            <a:r>
              <a:rPr lang="en-GB" sz="1400" dirty="0"/>
              <a:t>1 Star</a:t>
            </a:r>
          </a:p>
        </p:txBody>
      </p:sp>
      <p:sp>
        <p:nvSpPr>
          <p:cNvPr id="43" name="TextBox 42">
            <a:extLst>
              <a:ext uri="{FF2B5EF4-FFF2-40B4-BE49-F238E27FC236}">
                <a16:creationId xmlns:a16="http://schemas.microsoft.com/office/drawing/2014/main" id="{477E1C55-0FBE-FF5E-BBA2-886B4FD705A6}"/>
              </a:ext>
            </a:extLst>
          </p:cNvPr>
          <p:cNvSpPr txBox="1"/>
          <p:nvPr/>
        </p:nvSpPr>
        <p:spPr>
          <a:xfrm>
            <a:off x="2713286" y="1787384"/>
            <a:ext cx="6105236" cy="646331"/>
          </a:xfrm>
          <a:prstGeom prst="rect">
            <a:avLst/>
          </a:prstGeom>
          <a:noFill/>
        </p:spPr>
        <p:txBody>
          <a:bodyPr wrap="square">
            <a:spAutoFit/>
          </a:bodyPr>
          <a:lstStyle/>
          <a:p>
            <a:pPr algn="ctr"/>
            <a:r>
              <a:rPr lang="en-GB" dirty="0"/>
              <a:t>Representing text data in which the size of each word indicates its frequency or importance</a:t>
            </a:r>
            <a:endParaRPr lang="en-DE" dirty="0"/>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23504" y="-144446"/>
            <a:ext cx="5111750" cy="1204912"/>
          </a:xfrm>
        </p:spPr>
        <p:txBody>
          <a:bodyPr/>
          <a:lstStyle/>
          <a:p>
            <a:r>
              <a:rPr lang="en-US" dirty="0"/>
              <a:t>Rating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00673" y="1560237"/>
            <a:ext cx="5111750" cy="1525588"/>
          </a:xfrm>
        </p:spPr>
        <p:txBody>
          <a:bodyPr/>
          <a:lstStyle/>
          <a:p>
            <a:r>
              <a:rPr lang="en-US" dirty="0"/>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DE"/>
              <a:t>2022</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0016"/>
            <a:ext cx="3479800" cy="365125"/>
          </a:xfrm>
        </p:spPr>
        <p:txBody>
          <a:bodyPr/>
          <a:lstStyle/>
          <a:p>
            <a:r>
              <a:rPr lang="en-US"/>
              <a:t>SENTIMENT_ANALYSIS_TRIPADVISOR_REVIEWS</a:t>
            </a:r>
            <a:endParaRPr lang="en-US" dirty="0"/>
          </a:p>
        </p:txBody>
      </p:sp>
      <p:pic>
        <p:nvPicPr>
          <p:cNvPr id="7" name="Picture 6">
            <a:extLst>
              <a:ext uri="{FF2B5EF4-FFF2-40B4-BE49-F238E27FC236}">
                <a16:creationId xmlns:a16="http://schemas.microsoft.com/office/drawing/2014/main" id="{254B0D66-9184-3943-D65D-D37D36D3976D}"/>
              </a:ext>
            </a:extLst>
          </p:cNvPr>
          <p:cNvPicPr>
            <a:picLocks noChangeAspect="1"/>
          </p:cNvPicPr>
          <p:nvPr/>
        </p:nvPicPr>
        <p:blipFill>
          <a:blip r:embed="rId2"/>
          <a:stretch>
            <a:fillRect/>
          </a:stretch>
        </p:blipFill>
        <p:spPr>
          <a:xfrm>
            <a:off x="8347762" y="2258038"/>
            <a:ext cx="3755461" cy="3755461"/>
          </a:xfrm>
          <a:prstGeom prst="rect">
            <a:avLst/>
          </a:prstGeom>
        </p:spPr>
      </p:pic>
      <p:pic>
        <p:nvPicPr>
          <p:cNvPr id="8" name="Picture 7">
            <a:extLst>
              <a:ext uri="{FF2B5EF4-FFF2-40B4-BE49-F238E27FC236}">
                <a16:creationId xmlns:a16="http://schemas.microsoft.com/office/drawing/2014/main" id="{9DE6B766-3114-3686-B745-451521604C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5203" y="3429000"/>
            <a:ext cx="3896478" cy="2584499"/>
          </a:xfrm>
          <a:prstGeom prst="rect">
            <a:avLst/>
          </a:prstGeom>
          <a:noFill/>
        </p:spPr>
      </p:pic>
      <p:sp>
        <p:nvSpPr>
          <p:cNvPr id="10" name="TextBox 9">
            <a:extLst>
              <a:ext uri="{FF2B5EF4-FFF2-40B4-BE49-F238E27FC236}">
                <a16:creationId xmlns:a16="http://schemas.microsoft.com/office/drawing/2014/main" id="{31C4A1E5-5B20-B03A-2C2F-E6C6C4DC881C}"/>
              </a:ext>
            </a:extLst>
          </p:cNvPr>
          <p:cNvSpPr txBox="1"/>
          <p:nvPr/>
        </p:nvSpPr>
        <p:spPr>
          <a:xfrm>
            <a:off x="623504" y="3347754"/>
            <a:ext cx="6103398" cy="2172774"/>
          </a:xfrm>
          <a:prstGeom prst="rect">
            <a:avLst/>
          </a:prstGeom>
          <a:noFill/>
        </p:spPr>
        <p:txBody>
          <a:bodyPr wrap="square">
            <a:spAutoFit/>
          </a:bodyPr>
          <a:lstStyle/>
          <a:p>
            <a:pPr>
              <a:lnSpc>
                <a:spcPct val="107000"/>
              </a:lnSpc>
              <a:spcAft>
                <a:spcPts val="800"/>
              </a:spcAf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percentage </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(rounded) </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rating</a:t>
            </a:r>
            <a:endParaRPr lang="en-DE"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5</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stars</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 44%</a:t>
            </a:r>
            <a:endParaRPr lang="en-DE"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4 </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stars </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30%</a:t>
            </a:r>
            <a:endParaRPr lang="en-DE"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3 </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stars </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10%</a:t>
            </a:r>
            <a:endParaRPr lang="en-DE"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stars</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 9%</a:t>
            </a:r>
            <a:endParaRPr lang="en-DE"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 </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Star </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DE" sz="16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7%</a:t>
            </a:r>
            <a:endParaRPr lang="en-DE"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993ACA7-5E77-ABCB-31D3-9BD98A95E571}"/>
              </a:ext>
            </a:extLst>
          </p:cNvPr>
          <p:cNvSpPr txBox="1"/>
          <p:nvPr/>
        </p:nvSpPr>
        <p:spPr>
          <a:xfrm>
            <a:off x="600673" y="1122702"/>
            <a:ext cx="6103398" cy="1200329"/>
          </a:xfrm>
          <a:prstGeom prst="rect">
            <a:avLst/>
          </a:prstGeom>
          <a:noFill/>
        </p:spPr>
        <p:txBody>
          <a:bodyPr wrap="square">
            <a:spAutoFit/>
          </a:bodyPr>
          <a:lstStyle/>
          <a:p>
            <a:r>
              <a:rPr lang="en-GB" dirty="0"/>
              <a:t>From the below two graphs, we can see that most of the customer rating is within the positive zone (high = 4-5). This leads us to believe that most reviews will be pretty positive too</a:t>
            </a:r>
            <a:endParaRPr lang="en-DE" dirty="0"/>
          </a:p>
        </p:txBody>
      </p:sp>
    </p:spTree>
    <p:extLst>
      <p:ext uri="{BB962C8B-B14F-4D97-AF65-F5344CB8AC3E}">
        <p14:creationId xmlns:p14="http://schemas.microsoft.com/office/powerpoint/2010/main" val="2089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134B-6187-728A-687A-6F3CACD67D23}"/>
              </a:ext>
            </a:extLst>
          </p:cNvPr>
          <p:cNvSpPr>
            <a:spLocks noGrp="1"/>
          </p:cNvSpPr>
          <p:nvPr>
            <p:ph type="title"/>
          </p:nvPr>
        </p:nvSpPr>
        <p:spPr>
          <a:xfrm>
            <a:off x="1622748" y="870424"/>
            <a:ext cx="4274199" cy="526575"/>
          </a:xfrm>
        </p:spPr>
        <p:txBody>
          <a:bodyPr>
            <a:normAutofit fontScale="90000"/>
          </a:bodyPr>
          <a:lstStyle/>
          <a:p>
            <a:r>
              <a:rPr lang="en-GB" dirty="0"/>
              <a:t>Top Frequent words from raw data</a:t>
            </a:r>
            <a:endParaRPr lang="en-DE" dirty="0"/>
          </a:p>
        </p:txBody>
      </p:sp>
      <p:sp>
        <p:nvSpPr>
          <p:cNvPr id="3" name="Content Placeholder 2">
            <a:extLst>
              <a:ext uri="{FF2B5EF4-FFF2-40B4-BE49-F238E27FC236}">
                <a16:creationId xmlns:a16="http://schemas.microsoft.com/office/drawing/2014/main" id="{E7CF30C0-0385-5DE9-732D-7DDC42B9B9BF}"/>
              </a:ext>
            </a:extLst>
          </p:cNvPr>
          <p:cNvSpPr>
            <a:spLocks noGrp="1"/>
          </p:cNvSpPr>
          <p:nvPr>
            <p:ph idx="1"/>
          </p:nvPr>
        </p:nvSpPr>
        <p:spPr/>
        <p:txBody>
          <a:bodyPr/>
          <a:lstStyle/>
          <a:p>
            <a:endParaRPr lang="en-DE"/>
          </a:p>
        </p:txBody>
      </p:sp>
      <p:sp>
        <p:nvSpPr>
          <p:cNvPr id="4" name="Date Placeholder 3">
            <a:extLst>
              <a:ext uri="{FF2B5EF4-FFF2-40B4-BE49-F238E27FC236}">
                <a16:creationId xmlns:a16="http://schemas.microsoft.com/office/drawing/2014/main" id="{B24A52ED-47EE-6FBA-23EB-8D5B909EDB9A}"/>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583ACFD3-E759-D448-C499-06EE2A0413A3}"/>
              </a:ext>
            </a:extLst>
          </p:cNvPr>
          <p:cNvSpPr>
            <a:spLocks noGrp="1"/>
          </p:cNvSpPr>
          <p:nvPr>
            <p:ph type="ftr" sz="quarter" idx="11"/>
          </p:nvPr>
        </p:nvSpPr>
        <p:spPr>
          <a:xfrm>
            <a:off x="2669885" y="6356349"/>
            <a:ext cx="3040449" cy="365125"/>
          </a:xfrm>
        </p:spPr>
        <p:txBody>
          <a:bodyPr/>
          <a:lstStyle/>
          <a:p>
            <a:r>
              <a:rPr lang="en-US" dirty="0"/>
              <a:t>SENTIMENT_ANALYSIS_TRIPADVISOR_REVIEWS</a:t>
            </a:r>
          </a:p>
        </p:txBody>
      </p:sp>
      <p:pic>
        <p:nvPicPr>
          <p:cNvPr id="12290" name="Picture 2">
            <a:extLst>
              <a:ext uri="{FF2B5EF4-FFF2-40B4-BE49-F238E27FC236}">
                <a16:creationId xmlns:a16="http://schemas.microsoft.com/office/drawing/2014/main" id="{1013C705-387E-DBE5-201C-B1C41AAC2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9" y="1882693"/>
            <a:ext cx="9629775"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150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2EB2-5207-EF5C-C02C-BD7113B7F004}"/>
              </a:ext>
            </a:extLst>
          </p:cNvPr>
          <p:cNvSpPr>
            <a:spLocks noGrp="1"/>
          </p:cNvSpPr>
          <p:nvPr>
            <p:ph type="title"/>
          </p:nvPr>
        </p:nvSpPr>
        <p:spPr>
          <a:xfrm>
            <a:off x="838200" y="356022"/>
            <a:ext cx="5111750" cy="1204912"/>
          </a:xfrm>
        </p:spPr>
        <p:txBody>
          <a:bodyPr>
            <a:normAutofit fontScale="90000"/>
          </a:bodyPr>
          <a:lstStyle/>
          <a:p>
            <a:r>
              <a:rPr lang="en-GB" dirty="0"/>
              <a:t>Most frequent word after data cleaning</a:t>
            </a:r>
            <a:br>
              <a:rPr lang="en-GB" dirty="0"/>
            </a:br>
            <a:endParaRPr lang="en-DE" dirty="0"/>
          </a:p>
        </p:txBody>
      </p:sp>
      <p:sp>
        <p:nvSpPr>
          <p:cNvPr id="3" name="Text Placeholder 2">
            <a:extLst>
              <a:ext uri="{FF2B5EF4-FFF2-40B4-BE49-F238E27FC236}">
                <a16:creationId xmlns:a16="http://schemas.microsoft.com/office/drawing/2014/main" id="{A97C75B7-9437-4C2C-1B41-FEC8EEFAF903}"/>
              </a:ext>
            </a:extLst>
          </p:cNvPr>
          <p:cNvSpPr>
            <a:spLocks noGrp="1"/>
          </p:cNvSpPr>
          <p:nvPr>
            <p:ph type="body" idx="1"/>
          </p:nvPr>
        </p:nvSpPr>
        <p:spPr>
          <a:xfrm>
            <a:off x="233070" y="5041900"/>
            <a:ext cx="5111750" cy="1525588"/>
          </a:xfrm>
        </p:spPr>
        <p:txBody>
          <a:bodyPr/>
          <a:lstStyle/>
          <a:p>
            <a:endParaRPr lang="en-DE" dirty="0"/>
          </a:p>
        </p:txBody>
      </p:sp>
      <p:sp>
        <p:nvSpPr>
          <p:cNvPr id="4" name="Date Placeholder 3">
            <a:extLst>
              <a:ext uri="{FF2B5EF4-FFF2-40B4-BE49-F238E27FC236}">
                <a16:creationId xmlns:a16="http://schemas.microsoft.com/office/drawing/2014/main" id="{DE0E6E57-F373-5A5F-7639-FB9EF11E951C}"/>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3C677B51-C3D3-D676-AD76-078775FEB136}"/>
              </a:ext>
            </a:extLst>
          </p:cNvPr>
          <p:cNvSpPr>
            <a:spLocks noGrp="1"/>
          </p:cNvSpPr>
          <p:nvPr>
            <p:ph type="ftr" sz="quarter" idx="11"/>
          </p:nvPr>
        </p:nvSpPr>
        <p:spPr/>
        <p:txBody>
          <a:bodyPr/>
          <a:lstStyle/>
          <a:p>
            <a:r>
              <a:rPr lang="en-US"/>
              <a:t>SENTIMENT_ANALYSIS_TRIPADVISOR_REVIEWS</a:t>
            </a:r>
            <a:endParaRPr lang="en-US" dirty="0"/>
          </a:p>
        </p:txBody>
      </p:sp>
      <p:pic>
        <p:nvPicPr>
          <p:cNvPr id="11266" name="Picture 2">
            <a:extLst>
              <a:ext uri="{FF2B5EF4-FFF2-40B4-BE49-F238E27FC236}">
                <a16:creationId xmlns:a16="http://schemas.microsoft.com/office/drawing/2014/main" id="{038B1E7E-3B59-8FAF-CF61-5326B2773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991" y="1808447"/>
            <a:ext cx="8020439" cy="454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555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4D16-30DB-7A4D-CD0F-6C1164671FDB}"/>
              </a:ext>
            </a:extLst>
          </p:cNvPr>
          <p:cNvSpPr>
            <a:spLocks noGrp="1"/>
          </p:cNvSpPr>
          <p:nvPr>
            <p:ph type="title"/>
          </p:nvPr>
        </p:nvSpPr>
        <p:spPr>
          <a:xfrm>
            <a:off x="621448" y="618074"/>
            <a:ext cx="6675091" cy="622841"/>
          </a:xfrm>
        </p:spPr>
        <p:txBody>
          <a:bodyPr>
            <a:normAutofit fontScale="90000"/>
          </a:bodyPr>
          <a:lstStyle/>
          <a:p>
            <a:r>
              <a:rPr lang="en-GB" dirty="0"/>
              <a:t>length reviews effect in the rating</a:t>
            </a:r>
            <a:br>
              <a:rPr lang="en-GB" dirty="0"/>
            </a:br>
            <a:r>
              <a:rPr lang="en-GB" sz="1100" dirty="0"/>
              <a:t>(length is high in negative reviews where short in positives ones)</a:t>
            </a:r>
            <a:endParaRPr lang="en-DE" sz="1100" dirty="0"/>
          </a:p>
        </p:txBody>
      </p:sp>
      <p:pic>
        <p:nvPicPr>
          <p:cNvPr id="7" name="Content Placeholder 6">
            <a:extLst>
              <a:ext uri="{FF2B5EF4-FFF2-40B4-BE49-F238E27FC236}">
                <a16:creationId xmlns:a16="http://schemas.microsoft.com/office/drawing/2014/main" id="{1439617D-DE56-E03E-AC90-51F0C4E300C7}"/>
              </a:ext>
            </a:extLst>
          </p:cNvPr>
          <p:cNvPicPr>
            <a:picLocks noGrp="1" noChangeAspect="1"/>
          </p:cNvPicPr>
          <p:nvPr>
            <p:ph idx="1"/>
          </p:nvPr>
        </p:nvPicPr>
        <p:blipFill>
          <a:blip r:embed="rId2"/>
          <a:stretch>
            <a:fillRect/>
          </a:stretch>
        </p:blipFill>
        <p:spPr>
          <a:xfrm>
            <a:off x="252197" y="1683226"/>
            <a:ext cx="7884098" cy="3933858"/>
          </a:xfrm>
          <a:prstGeom prst="rect">
            <a:avLst/>
          </a:prstGeom>
        </p:spPr>
      </p:pic>
      <p:sp>
        <p:nvSpPr>
          <p:cNvPr id="4" name="Date Placeholder 3">
            <a:extLst>
              <a:ext uri="{FF2B5EF4-FFF2-40B4-BE49-F238E27FC236}">
                <a16:creationId xmlns:a16="http://schemas.microsoft.com/office/drawing/2014/main" id="{1CEDCB60-9872-5451-83AB-CF0D60906F98}"/>
              </a:ext>
            </a:extLst>
          </p:cNvPr>
          <p:cNvSpPr>
            <a:spLocks noGrp="1"/>
          </p:cNvSpPr>
          <p:nvPr>
            <p:ph type="dt" sz="half" idx="10"/>
          </p:nvPr>
        </p:nvSpPr>
        <p:spPr/>
        <p:txBody>
          <a:bodyPr/>
          <a:lstStyle/>
          <a:p>
            <a:r>
              <a:rPr lang="en-DE"/>
              <a:t>2022</a:t>
            </a:r>
            <a:endParaRPr lang="en-US" dirty="0"/>
          </a:p>
        </p:txBody>
      </p:sp>
      <p:sp>
        <p:nvSpPr>
          <p:cNvPr id="5" name="Footer Placeholder 4">
            <a:extLst>
              <a:ext uri="{FF2B5EF4-FFF2-40B4-BE49-F238E27FC236}">
                <a16:creationId xmlns:a16="http://schemas.microsoft.com/office/drawing/2014/main" id="{CC259230-9657-73FE-9A63-EFE3B0BF23EF}"/>
              </a:ext>
            </a:extLst>
          </p:cNvPr>
          <p:cNvSpPr>
            <a:spLocks noGrp="1"/>
          </p:cNvSpPr>
          <p:nvPr>
            <p:ph type="ftr" sz="quarter" idx="11"/>
          </p:nvPr>
        </p:nvSpPr>
        <p:spPr/>
        <p:txBody>
          <a:bodyPr/>
          <a:lstStyle/>
          <a:p>
            <a:r>
              <a:rPr lang="en-US"/>
              <a:t>SENTIMENT_ANALYSIS_TRIPADVISOR_REVIEWS</a:t>
            </a:r>
            <a:endParaRPr lang="en-US" dirty="0"/>
          </a:p>
        </p:txBody>
      </p:sp>
      <p:graphicFrame>
        <p:nvGraphicFramePr>
          <p:cNvPr id="8" name="Table 7">
            <a:extLst>
              <a:ext uri="{FF2B5EF4-FFF2-40B4-BE49-F238E27FC236}">
                <a16:creationId xmlns:a16="http://schemas.microsoft.com/office/drawing/2014/main" id="{3B4C577E-440B-468B-8D1A-89522AE97A60}"/>
              </a:ext>
            </a:extLst>
          </p:cNvPr>
          <p:cNvGraphicFramePr>
            <a:graphicFrameLocks noGrp="1"/>
          </p:cNvGraphicFramePr>
          <p:nvPr>
            <p:extLst>
              <p:ext uri="{D42A27DB-BD31-4B8C-83A1-F6EECF244321}">
                <p14:modId xmlns:p14="http://schemas.microsoft.com/office/powerpoint/2010/main" val="635082730"/>
              </p:ext>
            </p:extLst>
          </p:nvPr>
        </p:nvGraphicFramePr>
        <p:xfrm>
          <a:off x="12426567" y="363865"/>
          <a:ext cx="575100" cy="24807698"/>
        </p:xfrm>
        <a:graphic>
          <a:graphicData uri="http://schemas.openxmlformats.org/drawingml/2006/table">
            <a:tbl>
              <a:tblPr/>
              <a:tblGrid>
                <a:gridCol w="200460">
                  <a:extLst>
                    <a:ext uri="{9D8B030D-6E8A-4147-A177-3AD203B41FA5}">
                      <a16:colId xmlns:a16="http://schemas.microsoft.com/office/drawing/2014/main" val="4181298866"/>
                    </a:ext>
                  </a:extLst>
                </a:gridCol>
                <a:gridCol w="46836">
                  <a:extLst>
                    <a:ext uri="{9D8B030D-6E8A-4147-A177-3AD203B41FA5}">
                      <a16:colId xmlns:a16="http://schemas.microsoft.com/office/drawing/2014/main" val="1808206864"/>
                    </a:ext>
                  </a:extLst>
                </a:gridCol>
                <a:gridCol w="81951">
                  <a:extLst>
                    <a:ext uri="{9D8B030D-6E8A-4147-A177-3AD203B41FA5}">
                      <a16:colId xmlns:a16="http://schemas.microsoft.com/office/drawing/2014/main" val="1031325239"/>
                    </a:ext>
                  </a:extLst>
                </a:gridCol>
                <a:gridCol w="81951">
                  <a:extLst>
                    <a:ext uri="{9D8B030D-6E8A-4147-A177-3AD203B41FA5}">
                      <a16:colId xmlns:a16="http://schemas.microsoft.com/office/drawing/2014/main" val="4115468515"/>
                    </a:ext>
                  </a:extLst>
                </a:gridCol>
                <a:gridCol w="81951">
                  <a:extLst>
                    <a:ext uri="{9D8B030D-6E8A-4147-A177-3AD203B41FA5}">
                      <a16:colId xmlns:a16="http://schemas.microsoft.com/office/drawing/2014/main" val="2754914160"/>
                    </a:ext>
                  </a:extLst>
                </a:gridCol>
                <a:gridCol w="81951">
                  <a:extLst>
                    <a:ext uri="{9D8B030D-6E8A-4147-A177-3AD203B41FA5}">
                      <a16:colId xmlns:a16="http://schemas.microsoft.com/office/drawing/2014/main" val="1086627744"/>
                    </a:ext>
                  </a:extLst>
                </a:gridCol>
              </a:tblGrid>
              <a:tr h="104851">
                <a:tc>
                  <a:txBody>
                    <a:bodyPr/>
                    <a:lstStyle/>
                    <a:p>
                      <a:pPr algn="r" fontAlgn="ctr"/>
                      <a:br>
                        <a:rPr lang="en-GB" sz="200" b="1">
                          <a:effectLst/>
                        </a:rPr>
                      </a:br>
                      <a:r>
                        <a:rPr lang="en-GB" sz="200" b="1">
                          <a:effectLst/>
                        </a:rPr>
                        <a:t>Review</a:t>
                      </a:r>
                    </a:p>
                  </a:txBody>
                  <a:tcPr marL="10718" marR="10718" marT="5359" marB="5359" anchor="ctr">
                    <a:lnL>
                      <a:noFill/>
                    </a:lnL>
                    <a:lnR>
                      <a:noFill/>
                    </a:lnR>
                    <a:lnT>
                      <a:noFill/>
                    </a:lnT>
                    <a:lnB>
                      <a:noFill/>
                    </a:lnB>
                  </a:tcPr>
                </a:tc>
                <a:tc>
                  <a:txBody>
                    <a:bodyPr/>
                    <a:lstStyle/>
                    <a:p>
                      <a:pPr algn="r" fontAlgn="ctr"/>
                      <a:r>
                        <a:rPr lang="en-GB" sz="200" b="1">
                          <a:effectLst/>
                        </a:rPr>
                        <a:t>Rating</a:t>
                      </a:r>
                    </a:p>
                  </a:txBody>
                  <a:tcPr marL="10718" marR="10718" marT="5359" marB="5359" anchor="ctr">
                    <a:lnL>
                      <a:noFill/>
                    </a:lnL>
                    <a:lnR>
                      <a:noFill/>
                    </a:lnR>
                    <a:lnT>
                      <a:noFill/>
                    </a:lnT>
                    <a:lnB>
                      <a:noFill/>
                    </a:lnB>
                  </a:tcPr>
                </a:tc>
                <a:tc>
                  <a:txBody>
                    <a:bodyPr/>
                    <a:lstStyle/>
                    <a:p>
                      <a:pPr algn="r" fontAlgn="ctr"/>
                      <a:r>
                        <a:rPr lang="en-GB" sz="200" b="1">
                          <a:effectLst/>
                        </a:rPr>
                        <a:t>Length</a:t>
                      </a:r>
                    </a:p>
                  </a:txBody>
                  <a:tcPr marL="10718" marR="10718" marT="5359" marB="5359" anchor="ctr">
                    <a:lnL>
                      <a:noFill/>
                    </a:lnL>
                    <a:lnR>
                      <a:noFill/>
                    </a:lnR>
                    <a:lnT>
                      <a:noFill/>
                    </a:lnT>
                    <a:lnB>
                      <a:noFill/>
                    </a:lnB>
                  </a:tcPr>
                </a:tc>
                <a:tc>
                  <a:txBody>
                    <a:bodyPr/>
                    <a:lstStyle/>
                    <a:p>
                      <a:pPr algn="r" fontAlgn="ctr"/>
                      <a:r>
                        <a:rPr lang="en-GB" sz="200" b="1">
                          <a:effectLst/>
                        </a:rPr>
                        <a:t>mean_word_length</a:t>
                      </a:r>
                    </a:p>
                  </a:txBody>
                  <a:tcPr marL="10718" marR="10718" marT="5359" marB="5359" anchor="ctr">
                    <a:lnL>
                      <a:noFill/>
                    </a:lnL>
                    <a:lnR>
                      <a:noFill/>
                    </a:lnR>
                    <a:lnT>
                      <a:noFill/>
                    </a:lnT>
                    <a:lnB>
                      <a:noFill/>
                    </a:lnB>
                  </a:tcPr>
                </a:tc>
                <a:tc>
                  <a:txBody>
                    <a:bodyPr/>
                    <a:lstStyle/>
                    <a:p>
                      <a:pPr algn="r" fontAlgn="ctr"/>
                      <a:r>
                        <a:rPr lang="en-GB" sz="200" b="1">
                          <a:effectLst/>
                        </a:rPr>
                        <a:t>Word_count</a:t>
                      </a:r>
                    </a:p>
                  </a:txBody>
                  <a:tcPr marL="10718" marR="10718" marT="5359" marB="5359" anchor="ctr">
                    <a:lnL>
                      <a:noFill/>
                    </a:lnL>
                    <a:lnR>
                      <a:noFill/>
                    </a:lnR>
                    <a:lnT>
                      <a:noFill/>
                    </a:lnT>
                    <a:lnB>
                      <a:noFill/>
                    </a:lnB>
                  </a:tcPr>
                </a:tc>
                <a:tc>
                  <a:txBody>
                    <a:bodyPr/>
                    <a:lstStyle/>
                    <a:p>
                      <a:endParaRPr lang="en-DE" sz="200"/>
                    </a:p>
                  </a:txBody>
                  <a:tcPr marL="10718" marR="10718" marT="5359" marB="5359">
                    <a:lnL>
                      <a:noFill/>
                    </a:lnL>
                  </a:tcPr>
                </a:tc>
                <a:extLst>
                  <a:ext uri="{0D108BD9-81ED-4DB2-BD59-A6C34878D82A}">
                    <a16:rowId xmlns:a16="http://schemas.microsoft.com/office/drawing/2014/main" val="1060670086"/>
                  </a:ext>
                </a:extLst>
              </a:tr>
              <a:tr h="659024">
                <a:tc>
                  <a:txBody>
                    <a:bodyPr/>
                    <a:lstStyle/>
                    <a:p>
                      <a:pPr algn="r" fontAlgn="ctr"/>
                      <a:r>
                        <a:rPr lang="en-DE" sz="200" b="1" dirty="0">
                          <a:effectLst/>
                        </a:rPr>
                        <a:t>0</a:t>
                      </a:r>
                    </a:p>
                  </a:txBody>
                  <a:tcPr marL="10718" marR="10718" marT="5359" marB="5359" anchor="ctr">
                    <a:lnL>
                      <a:noFill/>
                    </a:lnL>
                    <a:lnR>
                      <a:noFill/>
                    </a:lnR>
                    <a:lnT>
                      <a:noFill/>
                    </a:lnT>
                    <a:lnB>
                      <a:noFill/>
                    </a:lnB>
                    <a:solidFill>
                      <a:srgbClr val="F5F5F5"/>
                    </a:solidFill>
                  </a:tcPr>
                </a:tc>
                <a:tc>
                  <a:txBody>
                    <a:bodyPr/>
                    <a:lstStyle/>
                    <a:p>
                      <a:pPr algn="r" fontAlgn="ctr"/>
                      <a:r>
                        <a:rPr lang="en-GB" sz="200" dirty="0">
                          <a:effectLst/>
                        </a:rPr>
                        <a:t>nice hotel expensive parking got good deal sta...</a:t>
                      </a:r>
                    </a:p>
                  </a:txBody>
                  <a:tcPr marL="10718" marR="10718" marT="5359" marB="5359" anchor="ctr">
                    <a:lnL>
                      <a:noFill/>
                    </a:lnL>
                    <a:lnR>
                      <a:noFill/>
                    </a:lnR>
                    <a:lnT>
                      <a:noFill/>
                    </a:lnT>
                    <a:lnB>
                      <a:noFill/>
                    </a:lnB>
                    <a:solidFill>
                      <a:srgbClr val="F5F5F5"/>
                    </a:solidFill>
                  </a:tcPr>
                </a:tc>
                <a:tc>
                  <a:txBody>
                    <a:bodyPr/>
                    <a:lstStyle/>
                    <a:p>
                      <a:pPr algn="r" fontAlgn="ctr"/>
                      <a:r>
                        <a:rPr lang="en-GB" sz="200" dirty="0" err="1">
                          <a:effectLst/>
                        </a:rPr>
                        <a:t>Posive</a:t>
                      </a:r>
                      <a:endParaRPr lang="en-GB" sz="200" dirty="0">
                        <a:effectLst/>
                      </a:endParaRPr>
                    </a:p>
                  </a:txBody>
                  <a:tcPr marL="10718" marR="10718" marT="5359" marB="5359" anchor="ctr">
                    <a:lnL>
                      <a:noFill/>
                    </a:lnL>
                    <a:lnR>
                      <a:noFill/>
                    </a:lnR>
                    <a:lnT>
                      <a:noFill/>
                    </a:lnT>
                    <a:lnB>
                      <a:noFill/>
                    </a:lnB>
                    <a:solidFill>
                      <a:srgbClr val="F5F5F5"/>
                    </a:solidFill>
                  </a:tcPr>
                </a:tc>
                <a:tc>
                  <a:txBody>
                    <a:bodyPr/>
                    <a:lstStyle/>
                    <a:p>
                      <a:pPr algn="r" fontAlgn="ctr"/>
                      <a:r>
                        <a:rPr lang="en-DE" sz="200" dirty="0">
                          <a:effectLst/>
                        </a:rPr>
                        <a:t>593</a:t>
                      </a:r>
                    </a:p>
                  </a:txBody>
                  <a:tcPr marL="10718" marR="10718" marT="5359" marB="5359" anchor="ctr">
                    <a:lnL>
                      <a:noFill/>
                    </a:lnL>
                    <a:lnR>
                      <a:noFill/>
                    </a:lnR>
                    <a:lnT>
                      <a:noFill/>
                    </a:lnT>
                    <a:lnB>
                      <a:noFill/>
                    </a:lnB>
                    <a:solidFill>
                      <a:srgbClr val="F5F5F5"/>
                    </a:solidFill>
                  </a:tcPr>
                </a:tc>
                <a:tc>
                  <a:txBody>
                    <a:bodyPr/>
                    <a:lstStyle/>
                    <a:p>
                      <a:pPr algn="r" fontAlgn="ctr"/>
                      <a:r>
                        <a:rPr lang="en-DE" sz="200" dirty="0">
                          <a:effectLst/>
                        </a:rPr>
                        <a:t>5.804598</a:t>
                      </a:r>
                    </a:p>
                  </a:txBody>
                  <a:tcPr marL="10718" marR="10718" marT="5359" marB="5359" anchor="ctr">
                    <a:lnL>
                      <a:noFill/>
                    </a:lnL>
                    <a:lnR>
                      <a:noFill/>
                    </a:lnR>
                    <a:lnT>
                      <a:noFill/>
                    </a:lnT>
                    <a:lnB>
                      <a:noFill/>
                    </a:lnB>
                    <a:solidFill>
                      <a:srgbClr val="F5F5F5"/>
                    </a:solidFill>
                  </a:tcPr>
                </a:tc>
                <a:tc>
                  <a:txBody>
                    <a:bodyPr/>
                    <a:lstStyle/>
                    <a:p>
                      <a:pPr algn="r" fontAlgn="ctr"/>
                      <a:r>
                        <a:rPr lang="en-DE" sz="200" dirty="0">
                          <a:effectLst/>
                        </a:rPr>
                        <a:t>87</a:t>
                      </a:r>
                    </a:p>
                  </a:txBody>
                  <a:tcPr marL="10718" marR="10718" marT="5359" marB="5359" anchor="ctr">
                    <a:lnL>
                      <a:noFill/>
                    </a:lnL>
                    <a:lnR>
                      <a:noFill/>
                    </a:lnR>
                    <a:lnB>
                      <a:noFill/>
                    </a:lnB>
                    <a:solidFill>
                      <a:srgbClr val="F5F5F5"/>
                    </a:solidFill>
                  </a:tcPr>
                </a:tc>
                <a:extLst>
                  <a:ext uri="{0D108BD9-81ED-4DB2-BD59-A6C34878D82A}">
                    <a16:rowId xmlns:a16="http://schemas.microsoft.com/office/drawing/2014/main" val="3045134676"/>
                  </a:ext>
                </a:extLst>
              </a:tr>
              <a:tr h="707213">
                <a:tc>
                  <a:txBody>
                    <a:bodyPr/>
                    <a:lstStyle/>
                    <a:p>
                      <a:pPr algn="r" fontAlgn="ctr"/>
                      <a:r>
                        <a:rPr lang="en-DE" sz="200" b="1">
                          <a:effectLst/>
                        </a:rPr>
                        <a:t>1</a:t>
                      </a:r>
                    </a:p>
                  </a:txBody>
                  <a:tcPr marL="10718" marR="10718" marT="5359" marB="5359" anchor="ctr">
                    <a:lnL>
                      <a:noFill/>
                    </a:lnL>
                    <a:lnR>
                      <a:noFill/>
                    </a:lnR>
                    <a:lnT>
                      <a:noFill/>
                    </a:lnT>
                    <a:lnB>
                      <a:noFill/>
                    </a:lnB>
                  </a:tcPr>
                </a:tc>
                <a:tc>
                  <a:txBody>
                    <a:bodyPr/>
                    <a:lstStyle/>
                    <a:p>
                      <a:pPr algn="r" fontAlgn="ctr"/>
                      <a:r>
                        <a:rPr lang="en-GB" sz="200">
                          <a:effectLst/>
                        </a:rPr>
                        <a:t>ok nothing special charge diamond member hilto...</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dirty="0">
                          <a:effectLst/>
                        </a:rPr>
                        <a:t>1689</a:t>
                      </a:r>
                    </a:p>
                  </a:txBody>
                  <a:tcPr marL="10718" marR="10718" marT="5359" marB="5359" anchor="ctr">
                    <a:lnL>
                      <a:noFill/>
                    </a:lnL>
                    <a:lnR>
                      <a:noFill/>
                    </a:lnR>
                    <a:lnT>
                      <a:noFill/>
                    </a:lnT>
                    <a:lnB>
                      <a:noFill/>
                    </a:lnB>
                  </a:tcPr>
                </a:tc>
                <a:tc>
                  <a:txBody>
                    <a:bodyPr/>
                    <a:lstStyle/>
                    <a:p>
                      <a:pPr algn="r" fontAlgn="ctr"/>
                      <a:r>
                        <a:rPr lang="en-DE" sz="200">
                          <a:effectLst/>
                        </a:rPr>
                        <a:t>5.752000</a:t>
                      </a:r>
                    </a:p>
                  </a:txBody>
                  <a:tcPr marL="10718" marR="10718" marT="5359" marB="5359" anchor="ctr">
                    <a:lnL>
                      <a:noFill/>
                    </a:lnL>
                    <a:lnR>
                      <a:noFill/>
                    </a:lnR>
                    <a:lnT>
                      <a:noFill/>
                    </a:lnT>
                    <a:lnB>
                      <a:noFill/>
                    </a:lnB>
                  </a:tcPr>
                </a:tc>
                <a:tc>
                  <a:txBody>
                    <a:bodyPr/>
                    <a:lstStyle/>
                    <a:p>
                      <a:pPr algn="r" fontAlgn="ctr"/>
                      <a:r>
                        <a:rPr lang="en-DE" sz="200">
                          <a:effectLst/>
                        </a:rPr>
                        <a:t>250</a:t>
                      </a:r>
                    </a:p>
                  </a:txBody>
                  <a:tcPr marL="10718" marR="10718" marT="5359" marB="5359" anchor="ctr">
                    <a:lnL>
                      <a:noFill/>
                    </a:lnL>
                    <a:lnR>
                      <a:noFill/>
                    </a:lnR>
                    <a:lnT>
                      <a:noFill/>
                    </a:lnT>
                    <a:lnB>
                      <a:noFill/>
                    </a:lnB>
                  </a:tcPr>
                </a:tc>
                <a:extLst>
                  <a:ext uri="{0D108BD9-81ED-4DB2-BD59-A6C34878D82A}">
                    <a16:rowId xmlns:a16="http://schemas.microsoft.com/office/drawing/2014/main" val="456879558"/>
                  </a:ext>
                </a:extLst>
              </a:tr>
              <a:tr h="659024">
                <a:tc>
                  <a:txBody>
                    <a:bodyPr/>
                    <a:lstStyle/>
                    <a:p>
                      <a:pPr algn="r" fontAlgn="ctr"/>
                      <a:r>
                        <a:rPr lang="en-DE" sz="200" b="1">
                          <a:effectLst/>
                        </a:rPr>
                        <a:t>2</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nice rooms not 4* experience hotel monaco seat...</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Negative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1427</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5.571429</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217</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2750878205"/>
                  </a:ext>
                </a:extLst>
              </a:tr>
              <a:tr h="683118">
                <a:tc>
                  <a:txBody>
                    <a:bodyPr/>
                    <a:lstStyle/>
                    <a:p>
                      <a:pPr algn="r" fontAlgn="ctr"/>
                      <a:r>
                        <a:rPr lang="en-DE" sz="200" b="1" dirty="0">
                          <a:effectLst/>
                        </a:rPr>
                        <a:t>3</a:t>
                      </a:r>
                    </a:p>
                  </a:txBody>
                  <a:tcPr marL="10718" marR="10718" marT="5359" marB="5359" anchor="ctr">
                    <a:lnL>
                      <a:noFill/>
                    </a:lnL>
                    <a:lnR>
                      <a:noFill/>
                    </a:lnR>
                    <a:lnT>
                      <a:noFill/>
                    </a:lnT>
                    <a:lnB>
                      <a:noFill/>
                    </a:lnB>
                  </a:tcPr>
                </a:tc>
                <a:tc>
                  <a:txBody>
                    <a:bodyPr/>
                    <a:lstStyle/>
                    <a:p>
                      <a:pPr algn="r" fontAlgn="ctr"/>
                      <a:r>
                        <a:rPr lang="en-GB" sz="200">
                          <a:effectLst/>
                        </a:rPr>
                        <a:t>unique, great stay, wonderful time hotel monac...</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600</a:t>
                      </a:r>
                    </a:p>
                  </a:txBody>
                  <a:tcPr marL="10718" marR="10718" marT="5359" marB="5359" anchor="ctr">
                    <a:lnL>
                      <a:noFill/>
                    </a:lnL>
                    <a:lnR>
                      <a:noFill/>
                    </a:lnR>
                    <a:lnT>
                      <a:noFill/>
                    </a:lnT>
                    <a:lnB>
                      <a:noFill/>
                    </a:lnB>
                  </a:tcPr>
                </a:tc>
                <a:tc>
                  <a:txBody>
                    <a:bodyPr/>
                    <a:lstStyle/>
                    <a:p>
                      <a:pPr algn="r" fontAlgn="ctr"/>
                      <a:r>
                        <a:rPr lang="en-DE" sz="200">
                          <a:effectLst/>
                        </a:rPr>
                        <a:t>5.730337</a:t>
                      </a:r>
                    </a:p>
                  </a:txBody>
                  <a:tcPr marL="10718" marR="10718" marT="5359" marB="5359" anchor="ctr">
                    <a:lnL>
                      <a:noFill/>
                    </a:lnL>
                    <a:lnR>
                      <a:noFill/>
                    </a:lnR>
                    <a:lnT>
                      <a:noFill/>
                    </a:lnT>
                    <a:lnB>
                      <a:noFill/>
                    </a:lnB>
                  </a:tcPr>
                </a:tc>
                <a:tc>
                  <a:txBody>
                    <a:bodyPr/>
                    <a:lstStyle/>
                    <a:p>
                      <a:pPr algn="r" fontAlgn="ctr"/>
                      <a:r>
                        <a:rPr lang="en-DE" sz="200">
                          <a:effectLst/>
                        </a:rPr>
                        <a:t>89</a:t>
                      </a:r>
                    </a:p>
                  </a:txBody>
                  <a:tcPr marL="10718" marR="10718" marT="5359" marB="5359" anchor="ctr">
                    <a:lnL>
                      <a:noFill/>
                    </a:lnL>
                    <a:lnR>
                      <a:noFill/>
                    </a:lnR>
                    <a:lnT>
                      <a:noFill/>
                    </a:lnT>
                    <a:lnB>
                      <a:noFill/>
                    </a:lnB>
                  </a:tcPr>
                </a:tc>
                <a:extLst>
                  <a:ext uri="{0D108BD9-81ED-4DB2-BD59-A6C34878D82A}">
                    <a16:rowId xmlns:a16="http://schemas.microsoft.com/office/drawing/2014/main" val="1593801057"/>
                  </a:ext>
                </a:extLst>
              </a:tr>
              <a:tr h="731307">
                <a:tc>
                  <a:txBody>
                    <a:bodyPr/>
                    <a:lstStyle/>
                    <a:p>
                      <a:pPr algn="r" fontAlgn="ctr"/>
                      <a:r>
                        <a:rPr lang="en-DE" sz="200" b="1">
                          <a:effectLst/>
                        </a:rPr>
                        <a:t>4</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great stay great stay, went seahawk game aweso...</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1281</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5.701571</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191</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3764336964"/>
                  </a:ext>
                </a:extLst>
              </a:tr>
              <a:tr h="659024">
                <a:tc>
                  <a:txBody>
                    <a:bodyPr/>
                    <a:lstStyle/>
                    <a:p>
                      <a:pPr algn="r" fontAlgn="ctr"/>
                      <a:r>
                        <a:rPr lang="en-DE" sz="200" b="1">
                          <a:effectLst/>
                        </a:rPr>
                        <a:t>5</a:t>
                      </a:r>
                    </a:p>
                  </a:txBody>
                  <a:tcPr marL="10718" marR="10718" marT="5359" marB="5359" anchor="ctr">
                    <a:lnL>
                      <a:noFill/>
                    </a:lnL>
                    <a:lnR>
                      <a:noFill/>
                    </a:lnR>
                    <a:lnT>
                      <a:noFill/>
                    </a:lnT>
                    <a:lnB>
                      <a:noFill/>
                    </a:lnB>
                  </a:tcPr>
                </a:tc>
                <a:tc>
                  <a:txBody>
                    <a:bodyPr/>
                    <a:lstStyle/>
                    <a:p>
                      <a:pPr algn="r" fontAlgn="ctr"/>
                      <a:r>
                        <a:rPr lang="en-GB" sz="200">
                          <a:effectLst/>
                        </a:rPr>
                        <a:t>love monaco staff husband stayed hotel crazy w...</a:t>
                      </a:r>
                    </a:p>
                  </a:txBody>
                  <a:tcPr marL="10718" marR="10718" marT="5359" marB="5359" anchor="ctr">
                    <a:lnL>
                      <a:noFill/>
                    </a:lnL>
                    <a:lnR>
                      <a:noFill/>
                    </a:lnR>
                    <a:lnT>
                      <a:noFill/>
                    </a:lnT>
                    <a:lnB>
                      <a:noFill/>
                    </a:lnB>
                  </a:tcPr>
                </a:tc>
                <a:tc>
                  <a:txBody>
                    <a:bodyPr/>
                    <a:lstStyle/>
                    <a:p>
                      <a:pPr algn="r" fontAlgn="ctr"/>
                      <a:r>
                        <a:rPr lang="en-GB" sz="200" dirty="0">
                          <a:effectLst/>
                        </a:rPr>
                        <a:t>Positive</a:t>
                      </a:r>
                    </a:p>
                  </a:txBody>
                  <a:tcPr marL="10718" marR="10718" marT="5359" marB="5359" anchor="ctr">
                    <a:lnL>
                      <a:noFill/>
                    </a:lnL>
                    <a:lnR>
                      <a:noFill/>
                    </a:lnR>
                    <a:lnT>
                      <a:noFill/>
                    </a:lnT>
                    <a:lnB>
                      <a:noFill/>
                    </a:lnB>
                  </a:tcPr>
                </a:tc>
                <a:tc>
                  <a:txBody>
                    <a:bodyPr/>
                    <a:lstStyle/>
                    <a:p>
                      <a:pPr algn="r" fontAlgn="ctr"/>
                      <a:r>
                        <a:rPr lang="en-DE" sz="200">
                          <a:effectLst/>
                        </a:rPr>
                        <a:t>1002</a:t>
                      </a:r>
                    </a:p>
                  </a:txBody>
                  <a:tcPr marL="10718" marR="10718" marT="5359" marB="5359" anchor="ctr">
                    <a:lnL>
                      <a:noFill/>
                    </a:lnL>
                    <a:lnR>
                      <a:noFill/>
                    </a:lnR>
                    <a:lnT>
                      <a:noFill/>
                    </a:lnT>
                    <a:lnB>
                      <a:noFill/>
                    </a:lnB>
                  </a:tcPr>
                </a:tc>
                <a:tc>
                  <a:txBody>
                    <a:bodyPr/>
                    <a:lstStyle/>
                    <a:p>
                      <a:pPr algn="r" fontAlgn="ctr"/>
                      <a:r>
                        <a:rPr lang="en-DE" sz="200">
                          <a:effectLst/>
                        </a:rPr>
                        <a:t>6.470149</a:t>
                      </a:r>
                    </a:p>
                  </a:txBody>
                  <a:tcPr marL="10718" marR="10718" marT="5359" marB="5359" anchor="ctr">
                    <a:lnL>
                      <a:noFill/>
                    </a:lnL>
                    <a:lnR>
                      <a:noFill/>
                    </a:lnR>
                    <a:lnT>
                      <a:noFill/>
                    </a:lnT>
                    <a:lnB>
                      <a:noFill/>
                    </a:lnB>
                  </a:tcPr>
                </a:tc>
                <a:tc>
                  <a:txBody>
                    <a:bodyPr/>
                    <a:lstStyle/>
                    <a:p>
                      <a:pPr algn="r" fontAlgn="ctr"/>
                      <a:r>
                        <a:rPr lang="en-DE" sz="200" dirty="0">
                          <a:effectLst/>
                        </a:rPr>
                        <a:t>134</a:t>
                      </a:r>
                    </a:p>
                  </a:txBody>
                  <a:tcPr marL="10718" marR="10718" marT="5359" marB="5359" anchor="ctr">
                    <a:lnL>
                      <a:noFill/>
                    </a:lnL>
                    <a:lnR>
                      <a:noFill/>
                    </a:lnR>
                    <a:lnT>
                      <a:noFill/>
                    </a:lnT>
                    <a:lnB>
                      <a:noFill/>
                    </a:lnB>
                  </a:tcPr>
                </a:tc>
                <a:extLst>
                  <a:ext uri="{0D108BD9-81ED-4DB2-BD59-A6C34878D82A}">
                    <a16:rowId xmlns:a16="http://schemas.microsoft.com/office/drawing/2014/main" val="1593337923"/>
                  </a:ext>
                </a:extLst>
              </a:tr>
              <a:tr h="634929">
                <a:tc>
                  <a:txBody>
                    <a:bodyPr/>
                    <a:lstStyle/>
                    <a:p>
                      <a:pPr algn="r" fontAlgn="ctr"/>
                      <a:r>
                        <a:rPr lang="en-DE" sz="200" b="1">
                          <a:effectLst/>
                        </a:rPr>
                        <a:t>6</a:t>
                      </a:r>
                    </a:p>
                  </a:txBody>
                  <a:tcPr marL="10718" marR="10718" marT="5359" marB="5359" anchor="ctr">
                    <a:lnL>
                      <a:noFill/>
                    </a:lnL>
                    <a:lnR>
                      <a:noFill/>
                    </a:lnR>
                    <a:lnT>
                      <a:noFill/>
                    </a:lnT>
                    <a:lnB>
                      <a:noFill/>
                    </a:lnB>
                  </a:tcPr>
                </a:tc>
                <a:tc>
                  <a:txBody>
                    <a:bodyPr/>
                    <a:lstStyle/>
                    <a:p>
                      <a:pPr algn="r" fontAlgn="ctr"/>
                      <a:r>
                        <a:rPr lang="en-GB" sz="200">
                          <a:effectLst/>
                        </a:rPr>
                        <a:t>cozy stay rainy city, husband spent 7 nights m...</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748</a:t>
                      </a:r>
                    </a:p>
                  </a:txBody>
                  <a:tcPr marL="10718" marR="10718" marT="5359" marB="5359" anchor="ctr">
                    <a:lnL>
                      <a:noFill/>
                    </a:lnL>
                    <a:lnR>
                      <a:noFill/>
                    </a:lnR>
                    <a:lnT>
                      <a:noFill/>
                    </a:lnT>
                    <a:lnB>
                      <a:noFill/>
                    </a:lnB>
                  </a:tcPr>
                </a:tc>
                <a:tc>
                  <a:txBody>
                    <a:bodyPr/>
                    <a:lstStyle/>
                    <a:p>
                      <a:pPr algn="r" fontAlgn="ctr"/>
                      <a:r>
                        <a:rPr lang="en-DE" sz="200">
                          <a:effectLst/>
                        </a:rPr>
                        <a:t>6.396040</a:t>
                      </a:r>
                    </a:p>
                  </a:txBody>
                  <a:tcPr marL="10718" marR="10718" marT="5359" marB="5359" anchor="ctr">
                    <a:lnL>
                      <a:noFill/>
                    </a:lnL>
                    <a:lnR>
                      <a:noFill/>
                    </a:lnR>
                    <a:lnT>
                      <a:noFill/>
                    </a:lnT>
                    <a:lnB>
                      <a:noFill/>
                    </a:lnB>
                  </a:tcPr>
                </a:tc>
                <a:tc>
                  <a:txBody>
                    <a:bodyPr/>
                    <a:lstStyle/>
                    <a:p>
                      <a:pPr algn="r" fontAlgn="ctr"/>
                      <a:r>
                        <a:rPr lang="en-DE" sz="200">
                          <a:effectLst/>
                        </a:rPr>
                        <a:t>101</a:t>
                      </a:r>
                    </a:p>
                  </a:txBody>
                  <a:tcPr marL="10718" marR="10718" marT="5359" marB="5359" anchor="ctr">
                    <a:lnL>
                      <a:noFill/>
                    </a:lnL>
                    <a:lnR>
                      <a:noFill/>
                    </a:lnR>
                    <a:lnT>
                      <a:noFill/>
                    </a:lnT>
                    <a:lnB>
                      <a:noFill/>
                    </a:lnB>
                  </a:tcPr>
                </a:tc>
                <a:extLst>
                  <a:ext uri="{0D108BD9-81ED-4DB2-BD59-A6C34878D82A}">
                    <a16:rowId xmlns:a16="http://schemas.microsoft.com/office/drawing/2014/main" val="565385229"/>
                  </a:ext>
                </a:extLst>
              </a:tr>
              <a:tr h="610835">
                <a:tc>
                  <a:txBody>
                    <a:bodyPr/>
                    <a:lstStyle/>
                    <a:p>
                      <a:pPr algn="r" fontAlgn="ctr"/>
                      <a:r>
                        <a:rPr lang="en-DE" sz="200" b="1">
                          <a:effectLst/>
                        </a:rPr>
                        <a:t>7</a:t>
                      </a:r>
                    </a:p>
                  </a:txBody>
                  <a:tcPr marL="10718" marR="10718" marT="5359" marB="5359" anchor="ctr">
                    <a:lnL>
                      <a:noFill/>
                    </a:lnL>
                    <a:lnR>
                      <a:noFill/>
                    </a:lnR>
                    <a:lnT>
                      <a:noFill/>
                    </a:lnT>
                    <a:lnB>
                      <a:noFill/>
                    </a:lnB>
                  </a:tcPr>
                </a:tc>
                <a:tc>
                  <a:txBody>
                    <a:bodyPr/>
                    <a:lstStyle/>
                    <a:p>
                      <a:pPr algn="r" fontAlgn="ctr"/>
                      <a:r>
                        <a:rPr lang="en-GB" sz="200">
                          <a:effectLst/>
                        </a:rPr>
                        <a:t>excellent staff, housekeeping quality hotel ch...</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597</a:t>
                      </a:r>
                    </a:p>
                  </a:txBody>
                  <a:tcPr marL="10718" marR="10718" marT="5359" marB="5359" anchor="ctr">
                    <a:lnL>
                      <a:noFill/>
                    </a:lnL>
                    <a:lnR>
                      <a:noFill/>
                    </a:lnR>
                    <a:lnT>
                      <a:noFill/>
                    </a:lnT>
                    <a:lnB>
                      <a:noFill/>
                    </a:lnB>
                  </a:tcPr>
                </a:tc>
                <a:tc>
                  <a:txBody>
                    <a:bodyPr/>
                    <a:lstStyle/>
                    <a:p>
                      <a:pPr algn="r" fontAlgn="ctr"/>
                      <a:r>
                        <a:rPr lang="en-DE" sz="200">
                          <a:effectLst/>
                        </a:rPr>
                        <a:t>6.011765</a:t>
                      </a:r>
                    </a:p>
                  </a:txBody>
                  <a:tcPr marL="10718" marR="10718" marT="5359" marB="5359" anchor="ctr">
                    <a:lnL>
                      <a:noFill/>
                    </a:lnL>
                    <a:lnR>
                      <a:noFill/>
                    </a:lnR>
                    <a:lnT>
                      <a:noFill/>
                    </a:lnT>
                    <a:lnB>
                      <a:noFill/>
                    </a:lnB>
                  </a:tcPr>
                </a:tc>
                <a:tc>
                  <a:txBody>
                    <a:bodyPr/>
                    <a:lstStyle/>
                    <a:p>
                      <a:pPr algn="r" fontAlgn="ctr"/>
                      <a:r>
                        <a:rPr lang="en-DE" sz="200">
                          <a:effectLst/>
                        </a:rPr>
                        <a:t>85</a:t>
                      </a:r>
                    </a:p>
                  </a:txBody>
                  <a:tcPr marL="10718" marR="10718" marT="5359" marB="5359" anchor="ctr">
                    <a:lnL>
                      <a:noFill/>
                    </a:lnL>
                    <a:lnR>
                      <a:noFill/>
                    </a:lnR>
                    <a:lnT>
                      <a:noFill/>
                    </a:lnT>
                    <a:lnB>
                      <a:noFill/>
                    </a:lnB>
                  </a:tcPr>
                </a:tc>
                <a:extLst>
                  <a:ext uri="{0D108BD9-81ED-4DB2-BD59-A6C34878D82A}">
                    <a16:rowId xmlns:a16="http://schemas.microsoft.com/office/drawing/2014/main" val="2704100806"/>
                  </a:ext>
                </a:extLst>
              </a:tr>
              <a:tr h="683118">
                <a:tc>
                  <a:txBody>
                    <a:bodyPr/>
                    <a:lstStyle/>
                    <a:p>
                      <a:pPr algn="r" fontAlgn="ctr"/>
                      <a:r>
                        <a:rPr lang="en-DE" sz="200" b="1">
                          <a:effectLst/>
                        </a:rPr>
                        <a:t>8</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hotel stayed hotel monaco cruise, rooms genero...</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419</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6.084746</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59</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3584191472"/>
                  </a:ext>
                </a:extLst>
              </a:tr>
              <a:tr h="634929">
                <a:tc>
                  <a:txBody>
                    <a:bodyPr/>
                    <a:lstStyle/>
                    <a:p>
                      <a:pPr algn="r" fontAlgn="ctr"/>
                      <a:r>
                        <a:rPr lang="en-DE" sz="200" b="1">
                          <a:effectLst/>
                        </a:rPr>
                        <a:t>9</a:t>
                      </a:r>
                    </a:p>
                  </a:txBody>
                  <a:tcPr marL="10718" marR="10718" marT="5359" marB="5359" anchor="ctr">
                    <a:lnL>
                      <a:noFill/>
                    </a:lnL>
                    <a:lnR>
                      <a:noFill/>
                    </a:lnR>
                    <a:lnT>
                      <a:noFill/>
                    </a:lnT>
                    <a:lnB>
                      <a:noFill/>
                    </a:lnB>
                  </a:tcPr>
                </a:tc>
                <a:tc>
                  <a:txBody>
                    <a:bodyPr/>
                    <a:lstStyle/>
                    <a:p>
                      <a:pPr algn="r" fontAlgn="ctr"/>
                      <a:r>
                        <a:rPr lang="en-GB" sz="200">
                          <a:effectLst/>
                        </a:rPr>
                        <a:t>excellent stayed hotel monaco past w/e delight...</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271</a:t>
                      </a:r>
                    </a:p>
                  </a:txBody>
                  <a:tcPr marL="10718" marR="10718" marT="5359" marB="5359" anchor="ctr">
                    <a:lnL>
                      <a:noFill/>
                    </a:lnL>
                    <a:lnR>
                      <a:noFill/>
                    </a:lnR>
                    <a:lnT>
                      <a:noFill/>
                    </a:lnT>
                    <a:lnB>
                      <a:noFill/>
                    </a:lnB>
                  </a:tcPr>
                </a:tc>
                <a:tc>
                  <a:txBody>
                    <a:bodyPr/>
                    <a:lstStyle/>
                    <a:p>
                      <a:pPr algn="r" fontAlgn="ctr"/>
                      <a:r>
                        <a:rPr lang="en-DE" sz="200">
                          <a:effectLst/>
                        </a:rPr>
                        <a:t>6.714286</a:t>
                      </a:r>
                    </a:p>
                  </a:txBody>
                  <a:tcPr marL="10718" marR="10718" marT="5359" marB="5359" anchor="ctr">
                    <a:lnL>
                      <a:noFill/>
                    </a:lnL>
                    <a:lnR>
                      <a:noFill/>
                    </a:lnR>
                    <a:lnT>
                      <a:noFill/>
                    </a:lnT>
                    <a:lnB>
                      <a:noFill/>
                    </a:lnB>
                  </a:tcPr>
                </a:tc>
                <a:tc>
                  <a:txBody>
                    <a:bodyPr/>
                    <a:lstStyle/>
                    <a:p>
                      <a:pPr algn="r" fontAlgn="ctr"/>
                      <a:r>
                        <a:rPr lang="en-DE" sz="200">
                          <a:effectLst/>
                        </a:rPr>
                        <a:t>35</a:t>
                      </a:r>
                    </a:p>
                  </a:txBody>
                  <a:tcPr marL="10718" marR="10718" marT="5359" marB="5359" anchor="ctr">
                    <a:lnL>
                      <a:noFill/>
                    </a:lnL>
                    <a:lnR>
                      <a:noFill/>
                    </a:lnR>
                    <a:lnT>
                      <a:noFill/>
                    </a:lnT>
                    <a:lnB>
                      <a:noFill/>
                    </a:lnB>
                  </a:tcPr>
                </a:tc>
                <a:extLst>
                  <a:ext uri="{0D108BD9-81ED-4DB2-BD59-A6C34878D82A}">
                    <a16:rowId xmlns:a16="http://schemas.microsoft.com/office/drawing/2014/main" val="3284292055"/>
                  </a:ext>
                </a:extLst>
              </a:tr>
              <a:tr h="634929">
                <a:tc>
                  <a:txBody>
                    <a:bodyPr/>
                    <a:lstStyle/>
                    <a:p>
                      <a:pPr algn="r" fontAlgn="ctr"/>
                      <a:r>
                        <a:rPr lang="en-DE" sz="200" b="1">
                          <a:effectLst/>
                        </a:rPr>
                        <a:t>10</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poor value stayed monaco seattle july, nice ho...</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Negative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333</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6.063830</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47</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1804522872"/>
                  </a:ext>
                </a:extLst>
              </a:tr>
              <a:tr h="586740">
                <a:tc>
                  <a:txBody>
                    <a:bodyPr/>
                    <a:lstStyle/>
                    <a:p>
                      <a:pPr algn="r" fontAlgn="ctr"/>
                      <a:r>
                        <a:rPr lang="en-DE" sz="200" b="1">
                          <a:effectLst/>
                        </a:rPr>
                        <a:t>11</a:t>
                      </a:r>
                    </a:p>
                  </a:txBody>
                  <a:tcPr marL="10718" marR="10718" marT="5359" marB="5359" anchor="ctr">
                    <a:lnL>
                      <a:noFill/>
                    </a:lnL>
                    <a:lnR>
                      <a:noFill/>
                    </a:lnR>
                    <a:lnT>
                      <a:noFill/>
                    </a:lnT>
                    <a:lnB>
                      <a:noFill/>
                    </a:lnB>
                  </a:tcPr>
                </a:tc>
                <a:tc>
                  <a:txBody>
                    <a:bodyPr/>
                    <a:lstStyle/>
                    <a:p>
                      <a:pPr algn="r" fontAlgn="ctr"/>
                      <a:r>
                        <a:rPr lang="en-GB" sz="200">
                          <a:effectLst/>
                        </a:rPr>
                        <a:t>nice value seattle stayed 4 nights late 2007. ...</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364</a:t>
                      </a:r>
                    </a:p>
                  </a:txBody>
                  <a:tcPr marL="10718" marR="10718" marT="5359" marB="5359" anchor="ctr">
                    <a:lnL>
                      <a:noFill/>
                    </a:lnL>
                    <a:lnR>
                      <a:noFill/>
                    </a:lnR>
                    <a:lnT>
                      <a:noFill/>
                    </a:lnT>
                    <a:lnB>
                      <a:noFill/>
                    </a:lnB>
                  </a:tcPr>
                </a:tc>
                <a:tc>
                  <a:txBody>
                    <a:bodyPr/>
                    <a:lstStyle/>
                    <a:p>
                      <a:pPr algn="r" fontAlgn="ctr"/>
                      <a:r>
                        <a:rPr lang="en-DE" sz="200">
                          <a:effectLst/>
                        </a:rPr>
                        <a:t>5.980769</a:t>
                      </a:r>
                    </a:p>
                  </a:txBody>
                  <a:tcPr marL="10718" marR="10718" marT="5359" marB="5359" anchor="ctr">
                    <a:lnL>
                      <a:noFill/>
                    </a:lnL>
                    <a:lnR>
                      <a:noFill/>
                    </a:lnR>
                    <a:lnT>
                      <a:noFill/>
                    </a:lnT>
                    <a:lnB>
                      <a:noFill/>
                    </a:lnB>
                  </a:tcPr>
                </a:tc>
                <a:tc>
                  <a:txBody>
                    <a:bodyPr/>
                    <a:lstStyle/>
                    <a:p>
                      <a:pPr algn="r" fontAlgn="ctr"/>
                      <a:r>
                        <a:rPr lang="en-DE" sz="200">
                          <a:effectLst/>
                        </a:rPr>
                        <a:t>52</a:t>
                      </a:r>
                    </a:p>
                  </a:txBody>
                  <a:tcPr marL="10718" marR="10718" marT="5359" marB="5359" anchor="ctr">
                    <a:lnL>
                      <a:noFill/>
                    </a:lnL>
                    <a:lnR>
                      <a:noFill/>
                    </a:lnR>
                    <a:lnT>
                      <a:noFill/>
                    </a:lnT>
                    <a:lnB>
                      <a:noFill/>
                    </a:lnB>
                  </a:tcPr>
                </a:tc>
                <a:extLst>
                  <a:ext uri="{0D108BD9-81ED-4DB2-BD59-A6C34878D82A}">
                    <a16:rowId xmlns:a16="http://schemas.microsoft.com/office/drawing/2014/main" val="1706077973"/>
                  </a:ext>
                </a:extLst>
              </a:tr>
              <a:tr h="659024">
                <a:tc>
                  <a:txBody>
                    <a:bodyPr/>
                    <a:lstStyle/>
                    <a:p>
                      <a:pPr algn="r" fontAlgn="ctr"/>
                      <a:r>
                        <a:rPr lang="en-DE" sz="200" b="1">
                          <a:effectLst/>
                        </a:rPr>
                        <a:t>12</a:t>
                      </a:r>
                    </a:p>
                  </a:txBody>
                  <a:tcPr marL="10718" marR="10718" marT="5359" marB="5359" anchor="ctr">
                    <a:lnL>
                      <a:noFill/>
                    </a:lnL>
                    <a:lnR>
                      <a:noFill/>
                    </a:lnR>
                    <a:lnT>
                      <a:noFill/>
                    </a:lnT>
                    <a:lnB>
                      <a:noFill/>
                    </a:lnB>
                    <a:solidFill>
                      <a:srgbClr val="F5F5F5"/>
                    </a:solidFill>
                  </a:tcPr>
                </a:tc>
                <a:tc>
                  <a:txBody>
                    <a:bodyPr/>
                    <a:lstStyle/>
                    <a:p>
                      <a:pPr algn="r" fontAlgn="ctr"/>
                      <a:r>
                        <a:rPr lang="en-GB" sz="200" dirty="0">
                          <a:effectLst/>
                        </a:rPr>
                        <a:t>nice hotel good location hotel </a:t>
                      </a:r>
                      <a:r>
                        <a:rPr lang="en-GB" sz="200" dirty="0" err="1">
                          <a:effectLst/>
                        </a:rPr>
                        <a:t>kimpton</a:t>
                      </a:r>
                      <a:r>
                        <a:rPr lang="en-GB" sz="200" dirty="0">
                          <a:effectLst/>
                        </a:rPr>
                        <a:t> design ...</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569</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5.761905</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84</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3656071342"/>
                  </a:ext>
                </a:extLst>
              </a:tr>
              <a:tr h="562646">
                <a:tc>
                  <a:txBody>
                    <a:bodyPr/>
                    <a:lstStyle/>
                    <a:p>
                      <a:pPr algn="r" fontAlgn="ctr"/>
                      <a:r>
                        <a:rPr lang="en-DE" sz="200" b="1">
                          <a:effectLst/>
                        </a:rPr>
                        <a:t>13</a:t>
                      </a:r>
                    </a:p>
                  </a:txBody>
                  <a:tcPr marL="10718" marR="10718" marT="5359" marB="5359" anchor="ctr">
                    <a:lnL>
                      <a:noFill/>
                    </a:lnL>
                    <a:lnR>
                      <a:noFill/>
                    </a:lnR>
                    <a:lnT>
                      <a:noFill/>
                    </a:lnT>
                    <a:lnB>
                      <a:noFill/>
                    </a:lnB>
                  </a:tcPr>
                </a:tc>
                <a:tc>
                  <a:txBody>
                    <a:bodyPr/>
                    <a:lstStyle/>
                    <a:p>
                      <a:pPr algn="r" fontAlgn="ctr"/>
                      <a:r>
                        <a:rPr lang="en-GB" sz="200">
                          <a:effectLst/>
                        </a:rPr>
                        <a:t>nice hotel not nice staff hotel lovely staff q...</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a:effectLst/>
                        </a:rPr>
                        <a:t>417</a:t>
                      </a:r>
                    </a:p>
                  </a:txBody>
                  <a:tcPr marL="10718" marR="10718" marT="5359" marB="5359" anchor="ctr">
                    <a:lnL>
                      <a:noFill/>
                    </a:lnL>
                    <a:lnR>
                      <a:noFill/>
                    </a:lnR>
                    <a:lnT>
                      <a:noFill/>
                    </a:lnT>
                    <a:lnB>
                      <a:noFill/>
                    </a:lnB>
                  </a:tcPr>
                </a:tc>
                <a:tc>
                  <a:txBody>
                    <a:bodyPr/>
                    <a:lstStyle/>
                    <a:p>
                      <a:pPr algn="r" fontAlgn="ctr"/>
                      <a:r>
                        <a:rPr lang="en-DE" sz="200">
                          <a:effectLst/>
                        </a:rPr>
                        <a:t>4.942857</a:t>
                      </a:r>
                    </a:p>
                  </a:txBody>
                  <a:tcPr marL="10718" marR="10718" marT="5359" marB="5359" anchor="ctr">
                    <a:lnL>
                      <a:noFill/>
                    </a:lnL>
                    <a:lnR>
                      <a:noFill/>
                    </a:lnR>
                    <a:lnT>
                      <a:noFill/>
                    </a:lnT>
                    <a:lnB>
                      <a:noFill/>
                    </a:lnB>
                  </a:tcPr>
                </a:tc>
                <a:tc>
                  <a:txBody>
                    <a:bodyPr/>
                    <a:lstStyle/>
                    <a:p>
                      <a:pPr algn="r" fontAlgn="ctr"/>
                      <a:r>
                        <a:rPr lang="en-DE" sz="200">
                          <a:effectLst/>
                        </a:rPr>
                        <a:t>70</a:t>
                      </a:r>
                    </a:p>
                  </a:txBody>
                  <a:tcPr marL="10718" marR="10718" marT="5359" marB="5359" anchor="ctr">
                    <a:lnL>
                      <a:noFill/>
                    </a:lnL>
                    <a:lnR>
                      <a:noFill/>
                    </a:lnR>
                    <a:lnT>
                      <a:noFill/>
                    </a:lnT>
                    <a:lnB>
                      <a:noFill/>
                    </a:lnB>
                  </a:tcPr>
                </a:tc>
                <a:extLst>
                  <a:ext uri="{0D108BD9-81ED-4DB2-BD59-A6C34878D82A}">
                    <a16:rowId xmlns:a16="http://schemas.microsoft.com/office/drawing/2014/main" val="3166648758"/>
                  </a:ext>
                </a:extLst>
              </a:tr>
              <a:tr h="562646">
                <a:tc>
                  <a:txBody>
                    <a:bodyPr/>
                    <a:lstStyle/>
                    <a:p>
                      <a:pPr algn="r" fontAlgn="ctr"/>
                      <a:r>
                        <a:rPr lang="en-DE" sz="200" b="1">
                          <a:effectLst/>
                        </a:rPr>
                        <a:t>14</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great hotel night quick business trip, loved l...</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202</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6.444444</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27</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3495473416"/>
                  </a:ext>
                </a:extLst>
              </a:tr>
              <a:tr h="634929">
                <a:tc>
                  <a:txBody>
                    <a:bodyPr/>
                    <a:lstStyle/>
                    <a:p>
                      <a:pPr algn="r" fontAlgn="ctr"/>
                      <a:r>
                        <a:rPr lang="en-DE" sz="200" b="1">
                          <a:effectLst/>
                        </a:rPr>
                        <a:t>15</a:t>
                      </a:r>
                    </a:p>
                  </a:txBody>
                  <a:tcPr marL="10718" marR="10718" marT="5359" marB="5359" anchor="ctr">
                    <a:lnL>
                      <a:noFill/>
                    </a:lnL>
                    <a:lnR>
                      <a:noFill/>
                    </a:lnR>
                    <a:lnT>
                      <a:noFill/>
                    </a:lnT>
                    <a:lnB>
                      <a:noFill/>
                    </a:lnB>
                  </a:tcPr>
                </a:tc>
                <a:tc>
                  <a:txBody>
                    <a:bodyPr/>
                    <a:lstStyle/>
                    <a:p>
                      <a:pPr algn="r" fontAlgn="ctr"/>
                      <a:r>
                        <a:rPr lang="en-GB" sz="200">
                          <a:effectLst/>
                        </a:rPr>
                        <a:t>horrible customer service hotel stay february ...</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a:effectLst/>
                        </a:rPr>
                        <a:t>1411</a:t>
                      </a:r>
                    </a:p>
                  </a:txBody>
                  <a:tcPr marL="10718" marR="10718" marT="5359" marB="5359" anchor="ctr">
                    <a:lnL>
                      <a:noFill/>
                    </a:lnL>
                    <a:lnR>
                      <a:noFill/>
                    </a:lnR>
                    <a:lnT>
                      <a:noFill/>
                    </a:lnT>
                    <a:lnB>
                      <a:noFill/>
                    </a:lnB>
                  </a:tcPr>
                </a:tc>
                <a:tc>
                  <a:txBody>
                    <a:bodyPr/>
                    <a:lstStyle/>
                    <a:p>
                      <a:pPr algn="r" fontAlgn="ctr"/>
                      <a:r>
                        <a:rPr lang="en-DE" sz="200">
                          <a:effectLst/>
                        </a:rPr>
                        <a:t>5.588785</a:t>
                      </a:r>
                    </a:p>
                  </a:txBody>
                  <a:tcPr marL="10718" marR="10718" marT="5359" marB="5359" anchor="ctr">
                    <a:lnL>
                      <a:noFill/>
                    </a:lnL>
                    <a:lnR>
                      <a:noFill/>
                    </a:lnR>
                    <a:lnT>
                      <a:noFill/>
                    </a:lnT>
                    <a:lnB>
                      <a:noFill/>
                    </a:lnB>
                  </a:tcPr>
                </a:tc>
                <a:tc>
                  <a:txBody>
                    <a:bodyPr/>
                    <a:lstStyle/>
                    <a:p>
                      <a:pPr algn="r" fontAlgn="ctr"/>
                      <a:r>
                        <a:rPr lang="en-DE" sz="200">
                          <a:effectLst/>
                        </a:rPr>
                        <a:t>214</a:t>
                      </a:r>
                    </a:p>
                  </a:txBody>
                  <a:tcPr marL="10718" marR="10718" marT="5359" marB="5359" anchor="ctr">
                    <a:lnL>
                      <a:noFill/>
                    </a:lnL>
                    <a:lnR>
                      <a:noFill/>
                    </a:lnR>
                    <a:lnT>
                      <a:noFill/>
                    </a:lnT>
                    <a:lnB>
                      <a:noFill/>
                    </a:lnB>
                  </a:tcPr>
                </a:tc>
                <a:extLst>
                  <a:ext uri="{0D108BD9-81ED-4DB2-BD59-A6C34878D82A}">
                    <a16:rowId xmlns:a16="http://schemas.microsoft.com/office/drawing/2014/main" val="1271154634"/>
                  </a:ext>
                </a:extLst>
              </a:tr>
              <a:tr h="683118">
                <a:tc>
                  <a:txBody>
                    <a:bodyPr/>
                    <a:lstStyle/>
                    <a:p>
                      <a:pPr algn="r" fontAlgn="ctr"/>
                      <a:r>
                        <a:rPr lang="en-DE" sz="200" b="1">
                          <a:effectLst/>
                        </a:rPr>
                        <a:t>16</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disappointed say anticipating stay hotel monac...</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Negative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1662</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5.863636</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242</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2045372778"/>
                  </a:ext>
                </a:extLst>
              </a:tr>
              <a:tr h="683118">
                <a:tc>
                  <a:txBody>
                    <a:bodyPr/>
                    <a:lstStyle/>
                    <a:p>
                      <a:pPr algn="r" fontAlgn="ctr"/>
                      <a:r>
                        <a:rPr lang="en-DE" sz="200" b="1">
                          <a:effectLst/>
                        </a:rPr>
                        <a:t>17</a:t>
                      </a:r>
                    </a:p>
                  </a:txBody>
                  <a:tcPr marL="10718" marR="10718" marT="5359" marB="5359" anchor="ctr">
                    <a:lnL>
                      <a:noFill/>
                    </a:lnL>
                    <a:lnR>
                      <a:noFill/>
                    </a:lnR>
                    <a:lnT>
                      <a:noFill/>
                    </a:lnT>
                    <a:lnB>
                      <a:noFill/>
                    </a:lnB>
                  </a:tcPr>
                </a:tc>
                <a:tc>
                  <a:txBody>
                    <a:bodyPr/>
                    <a:lstStyle/>
                    <a:p>
                      <a:pPr algn="r" fontAlgn="ctr"/>
                      <a:r>
                        <a:rPr lang="en-GB" sz="200">
                          <a:effectLst/>
                        </a:rPr>
                        <a:t>fantastic stay monaco seattle hotel monaco hol...</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1067</a:t>
                      </a:r>
                    </a:p>
                  </a:txBody>
                  <a:tcPr marL="10718" marR="10718" marT="5359" marB="5359" anchor="ctr">
                    <a:lnL>
                      <a:noFill/>
                    </a:lnL>
                    <a:lnR>
                      <a:noFill/>
                    </a:lnR>
                    <a:lnT>
                      <a:noFill/>
                    </a:lnT>
                    <a:lnB>
                      <a:noFill/>
                    </a:lnB>
                  </a:tcPr>
                </a:tc>
                <a:tc>
                  <a:txBody>
                    <a:bodyPr/>
                    <a:lstStyle/>
                    <a:p>
                      <a:pPr algn="r" fontAlgn="ctr"/>
                      <a:r>
                        <a:rPr lang="en-DE" sz="200">
                          <a:effectLst/>
                        </a:rPr>
                        <a:t>6.402778</a:t>
                      </a:r>
                    </a:p>
                  </a:txBody>
                  <a:tcPr marL="10718" marR="10718" marT="5359" marB="5359" anchor="ctr">
                    <a:lnL>
                      <a:noFill/>
                    </a:lnL>
                    <a:lnR>
                      <a:noFill/>
                    </a:lnR>
                    <a:lnT>
                      <a:noFill/>
                    </a:lnT>
                    <a:lnB>
                      <a:noFill/>
                    </a:lnB>
                  </a:tcPr>
                </a:tc>
                <a:tc>
                  <a:txBody>
                    <a:bodyPr/>
                    <a:lstStyle/>
                    <a:p>
                      <a:pPr algn="r" fontAlgn="ctr"/>
                      <a:r>
                        <a:rPr lang="en-DE" sz="200">
                          <a:effectLst/>
                        </a:rPr>
                        <a:t>144</a:t>
                      </a:r>
                    </a:p>
                  </a:txBody>
                  <a:tcPr marL="10718" marR="10718" marT="5359" marB="5359" anchor="ctr">
                    <a:lnL>
                      <a:noFill/>
                    </a:lnL>
                    <a:lnR>
                      <a:noFill/>
                    </a:lnR>
                    <a:lnT>
                      <a:noFill/>
                    </a:lnT>
                    <a:lnB>
                      <a:noFill/>
                    </a:lnB>
                  </a:tcPr>
                </a:tc>
                <a:extLst>
                  <a:ext uri="{0D108BD9-81ED-4DB2-BD59-A6C34878D82A}">
                    <a16:rowId xmlns:a16="http://schemas.microsoft.com/office/drawing/2014/main" val="4259467135"/>
                  </a:ext>
                </a:extLst>
              </a:tr>
              <a:tr h="659024">
                <a:tc>
                  <a:txBody>
                    <a:bodyPr/>
                    <a:lstStyle/>
                    <a:p>
                      <a:pPr algn="r" fontAlgn="ctr"/>
                      <a:r>
                        <a:rPr lang="en-DE" sz="200" b="1">
                          <a:effectLst/>
                        </a:rPr>
                        <a:t>18</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good choice hotel recommended sister, great lo...</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164</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6.409091</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22</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2102562498"/>
                  </a:ext>
                </a:extLst>
              </a:tr>
              <a:tr h="707213">
                <a:tc>
                  <a:txBody>
                    <a:bodyPr/>
                    <a:lstStyle/>
                    <a:p>
                      <a:pPr algn="r" fontAlgn="ctr"/>
                      <a:r>
                        <a:rPr lang="en-DE" sz="200" b="1">
                          <a:effectLst/>
                        </a:rPr>
                        <a:t>19</a:t>
                      </a:r>
                    </a:p>
                  </a:txBody>
                  <a:tcPr marL="10718" marR="10718" marT="5359" marB="5359" anchor="ctr">
                    <a:lnL>
                      <a:noFill/>
                    </a:lnL>
                    <a:lnR>
                      <a:noFill/>
                    </a:lnR>
                    <a:lnT>
                      <a:noFill/>
                    </a:lnT>
                    <a:lnB>
                      <a:noFill/>
                    </a:lnB>
                  </a:tcPr>
                </a:tc>
                <a:tc>
                  <a:txBody>
                    <a:bodyPr/>
                    <a:lstStyle/>
                    <a:p>
                      <a:pPr algn="r" fontAlgn="ctr"/>
                      <a:r>
                        <a:rPr lang="en-GB" sz="200">
                          <a:effectLst/>
                        </a:rPr>
                        <a:t>hmmmmm say really high hopes hotel monaco chos...</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a:effectLst/>
                        </a:rPr>
                        <a:t>1025</a:t>
                      </a:r>
                    </a:p>
                  </a:txBody>
                  <a:tcPr marL="10718" marR="10718" marT="5359" marB="5359" anchor="ctr">
                    <a:lnL>
                      <a:noFill/>
                    </a:lnL>
                    <a:lnR>
                      <a:noFill/>
                    </a:lnR>
                    <a:lnT>
                      <a:noFill/>
                    </a:lnT>
                    <a:lnB>
                      <a:noFill/>
                    </a:lnB>
                  </a:tcPr>
                </a:tc>
                <a:tc>
                  <a:txBody>
                    <a:bodyPr/>
                    <a:lstStyle/>
                    <a:p>
                      <a:pPr algn="r" fontAlgn="ctr"/>
                      <a:r>
                        <a:rPr lang="en-DE" sz="200">
                          <a:effectLst/>
                        </a:rPr>
                        <a:t>5.564103</a:t>
                      </a:r>
                    </a:p>
                  </a:txBody>
                  <a:tcPr marL="10718" marR="10718" marT="5359" marB="5359" anchor="ctr">
                    <a:lnL>
                      <a:noFill/>
                    </a:lnL>
                    <a:lnR>
                      <a:noFill/>
                    </a:lnR>
                    <a:lnT>
                      <a:noFill/>
                    </a:lnT>
                    <a:lnB>
                      <a:noFill/>
                    </a:lnB>
                  </a:tcPr>
                </a:tc>
                <a:tc>
                  <a:txBody>
                    <a:bodyPr/>
                    <a:lstStyle/>
                    <a:p>
                      <a:pPr algn="r" fontAlgn="ctr"/>
                      <a:r>
                        <a:rPr lang="en-DE" sz="200">
                          <a:effectLst/>
                        </a:rPr>
                        <a:t>156</a:t>
                      </a:r>
                    </a:p>
                  </a:txBody>
                  <a:tcPr marL="10718" marR="10718" marT="5359" marB="5359" anchor="ctr">
                    <a:lnL>
                      <a:noFill/>
                    </a:lnL>
                    <a:lnR>
                      <a:noFill/>
                    </a:lnR>
                    <a:lnT>
                      <a:noFill/>
                    </a:lnT>
                    <a:lnB>
                      <a:noFill/>
                    </a:lnB>
                  </a:tcPr>
                </a:tc>
                <a:extLst>
                  <a:ext uri="{0D108BD9-81ED-4DB2-BD59-A6C34878D82A}">
                    <a16:rowId xmlns:a16="http://schemas.microsoft.com/office/drawing/2014/main" val="1806658574"/>
                  </a:ext>
                </a:extLst>
              </a:tr>
              <a:tr h="586740">
                <a:tc>
                  <a:txBody>
                    <a:bodyPr/>
                    <a:lstStyle/>
                    <a:p>
                      <a:pPr algn="r" fontAlgn="ctr"/>
                      <a:r>
                        <a:rPr lang="en-DE" sz="200" b="1">
                          <a:effectLst/>
                        </a:rPr>
                        <a:t>20</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service service service spent week g-friend la...</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1182</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5.906433</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171</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2734572761"/>
                  </a:ext>
                </a:extLst>
              </a:tr>
              <a:tr h="610835">
                <a:tc>
                  <a:txBody>
                    <a:bodyPr/>
                    <a:lstStyle/>
                    <a:p>
                      <a:pPr algn="r" fontAlgn="ctr"/>
                      <a:r>
                        <a:rPr lang="en-DE" sz="200" b="1">
                          <a:effectLst/>
                        </a:rPr>
                        <a:t>21</a:t>
                      </a:r>
                    </a:p>
                  </a:txBody>
                  <a:tcPr marL="10718" marR="10718" marT="5359" marB="5359" anchor="ctr">
                    <a:lnL>
                      <a:noFill/>
                    </a:lnL>
                    <a:lnR>
                      <a:noFill/>
                    </a:lnR>
                    <a:lnT>
                      <a:noFill/>
                    </a:lnT>
                    <a:lnB>
                      <a:noFill/>
                    </a:lnB>
                  </a:tcPr>
                </a:tc>
                <a:tc>
                  <a:txBody>
                    <a:bodyPr/>
                    <a:lstStyle/>
                    <a:p>
                      <a:pPr algn="r" fontAlgn="ctr"/>
                      <a:r>
                        <a:rPr lang="en-GB" sz="200">
                          <a:effectLst/>
                        </a:rPr>
                        <a:t>excellent stay, delightful surprise stay monac...</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178</a:t>
                      </a:r>
                    </a:p>
                  </a:txBody>
                  <a:tcPr marL="10718" marR="10718" marT="5359" marB="5359" anchor="ctr">
                    <a:lnL>
                      <a:noFill/>
                    </a:lnL>
                    <a:lnR>
                      <a:noFill/>
                    </a:lnR>
                    <a:lnT>
                      <a:noFill/>
                    </a:lnT>
                    <a:lnB>
                      <a:noFill/>
                    </a:lnB>
                  </a:tcPr>
                </a:tc>
                <a:tc>
                  <a:txBody>
                    <a:bodyPr/>
                    <a:lstStyle/>
                    <a:p>
                      <a:pPr algn="r" fontAlgn="ctr"/>
                      <a:r>
                        <a:rPr lang="en-DE" sz="200">
                          <a:effectLst/>
                        </a:rPr>
                        <a:t>7.428571</a:t>
                      </a:r>
                    </a:p>
                  </a:txBody>
                  <a:tcPr marL="10718" marR="10718" marT="5359" marB="5359" anchor="ctr">
                    <a:lnL>
                      <a:noFill/>
                    </a:lnL>
                    <a:lnR>
                      <a:noFill/>
                    </a:lnR>
                    <a:lnT>
                      <a:noFill/>
                    </a:lnT>
                    <a:lnB>
                      <a:noFill/>
                    </a:lnB>
                  </a:tcPr>
                </a:tc>
                <a:tc>
                  <a:txBody>
                    <a:bodyPr/>
                    <a:lstStyle/>
                    <a:p>
                      <a:pPr algn="r" fontAlgn="ctr"/>
                      <a:r>
                        <a:rPr lang="en-DE" sz="200">
                          <a:effectLst/>
                        </a:rPr>
                        <a:t>21</a:t>
                      </a:r>
                    </a:p>
                  </a:txBody>
                  <a:tcPr marL="10718" marR="10718" marT="5359" marB="5359" anchor="ctr">
                    <a:lnL>
                      <a:noFill/>
                    </a:lnL>
                    <a:lnR>
                      <a:noFill/>
                    </a:lnR>
                    <a:lnT>
                      <a:noFill/>
                    </a:lnT>
                    <a:lnB>
                      <a:noFill/>
                    </a:lnB>
                  </a:tcPr>
                </a:tc>
                <a:extLst>
                  <a:ext uri="{0D108BD9-81ED-4DB2-BD59-A6C34878D82A}">
                    <a16:rowId xmlns:a16="http://schemas.microsoft.com/office/drawing/2014/main" val="1447952275"/>
                  </a:ext>
                </a:extLst>
              </a:tr>
              <a:tr h="731307">
                <a:tc>
                  <a:txBody>
                    <a:bodyPr/>
                    <a:lstStyle/>
                    <a:p>
                      <a:pPr algn="r" fontAlgn="ctr"/>
                      <a:r>
                        <a:rPr lang="en-DE" sz="200" b="1">
                          <a:effectLst/>
                        </a:rPr>
                        <a:t>22</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good value downtown hotel monaco seattle great...</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327</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6.086957</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46</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2091438856"/>
                  </a:ext>
                </a:extLst>
              </a:tr>
              <a:tr h="683118">
                <a:tc>
                  <a:txBody>
                    <a:bodyPr/>
                    <a:lstStyle/>
                    <a:p>
                      <a:pPr algn="r" fontAlgn="ctr"/>
                      <a:r>
                        <a:rPr lang="en-DE" sz="200" b="1">
                          <a:effectLst/>
                        </a:rPr>
                        <a:t>23</a:t>
                      </a:r>
                    </a:p>
                  </a:txBody>
                  <a:tcPr marL="10718" marR="10718" marT="5359" marB="5359" anchor="ctr">
                    <a:lnL>
                      <a:noFill/>
                    </a:lnL>
                    <a:lnR>
                      <a:noFill/>
                    </a:lnR>
                    <a:lnT>
                      <a:noFill/>
                    </a:lnT>
                    <a:lnB>
                      <a:noFill/>
                    </a:lnB>
                  </a:tcPr>
                </a:tc>
                <a:tc>
                  <a:txBody>
                    <a:bodyPr/>
                    <a:lstStyle/>
                    <a:p>
                      <a:pPr algn="r" fontAlgn="ctr"/>
                      <a:r>
                        <a:rPr lang="en-GB" sz="200">
                          <a:effectLst/>
                        </a:rPr>
                        <a:t>hotel monaco great location service hotel mona...</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a:effectLst/>
                        </a:rPr>
                        <a:t>941</a:t>
                      </a:r>
                    </a:p>
                  </a:txBody>
                  <a:tcPr marL="10718" marR="10718" marT="5359" marB="5359" anchor="ctr">
                    <a:lnL>
                      <a:noFill/>
                    </a:lnL>
                    <a:lnR>
                      <a:noFill/>
                    </a:lnR>
                    <a:lnT>
                      <a:noFill/>
                    </a:lnT>
                    <a:lnB>
                      <a:noFill/>
                    </a:lnB>
                  </a:tcPr>
                </a:tc>
                <a:tc>
                  <a:txBody>
                    <a:bodyPr/>
                    <a:lstStyle/>
                    <a:p>
                      <a:pPr algn="r" fontAlgn="ctr"/>
                      <a:r>
                        <a:rPr lang="en-DE" sz="200">
                          <a:effectLst/>
                        </a:rPr>
                        <a:t>6.286822</a:t>
                      </a:r>
                    </a:p>
                  </a:txBody>
                  <a:tcPr marL="10718" marR="10718" marT="5359" marB="5359" anchor="ctr">
                    <a:lnL>
                      <a:noFill/>
                    </a:lnL>
                    <a:lnR>
                      <a:noFill/>
                    </a:lnR>
                    <a:lnT>
                      <a:noFill/>
                    </a:lnT>
                    <a:lnB>
                      <a:noFill/>
                    </a:lnB>
                  </a:tcPr>
                </a:tc>
                <a:tc>
                  <a:txBody>
                    <a:bodyPr/>
                    <a:lstStyle/>
                    <a:p>
                      <a:pPr algn="r" fontAlgn="ctr"/>
                      <a:r>
                        <a:rPr lang="en-DE" sz="200">
                          <a:effectLst/>
                        </a:rPr>
                        <a:t>129</a:t>
                      </a:r>
                    </a:p>
                  </a:txBody>
                  <a:tcPr marL="10718" marR="10718" marT="5359" marB="5359" anchor="ctr">
                    <a:lnL>
                      <a:noFill/>
                    </a:lnL>
                    <a:lnR>
                      <a:noFill/>
                    </a:lnR>
                    <a:lnT>
                      <a:noFill/>
                    </a:lnT>
                    <a:lnB>
                      <a:noFill/>
                    </a:lnB>
                  </a:tcPr>
                </a:tc>
                <a:extLst>
                  <a:ext uri="{0D108BD9-81ED-4DB2-BD59-A6C34878D82A}">
                    <a16:rowId xmlns:a16="http://schemas.microsoft.com/office/drawing/2014/main" val="3886416801"/>
                  </a:ext>
                </a:extLst>
              </a:tr>
              <a:tr h="707213">
                <a:tc>
                  <a:txBody>
                    <a:bodyPr/>
                    <a:lstStyle/>
                    <a:p>
                      <a:pPr algn="r" fontAlgn="ctr"/>
                      <a:r>
                        <a:rPr lang="en-DE" sz="200" b="1">
                          <a:effectLst/>
                        </a:rPr>
                        <a:t>24</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great location need internally upgrade advanta...</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Negative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250</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6.114286</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35</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542626627"/>
                  </a:ext>
                </a:extLst>
              </a:tr>
              <a:tr h="659024">
                <a:tc>
                  <a:txBody>
                    <a:bodyPr/>
                    <a:lstStyle/>
                    <a:p>
                      <a:pPr algn="r" fontAlgn="ctr"/>
                      <a:r>
                        <a:rPr lang="en-DE" sz="200" b="1">
                          <a:effectLst/>
                        </a:rPr>
                        <a:t>25</a:t>
                      </a:r>
                    </a:p>
                  </a:txBody>
                  <a:tcPr marL="10718" marR="10718" marT="5359" marB="5359" anchor="ctr">
                    <a:lnL>
                      <a:noFill/>
                    </a:lnL>
                    <a:lnR>
                      <a:noFill/>
                    </a:lnR>
                    <a:lnT>
                      <a:noFill/>
                    </a:lnT>
                    <a:lnB>
                      <a:noFill/>
                    </a:lnB>
                  </a:tcPr>
                </a:tc>
                <a:tc>
                  <a:txBody>
                    <a:bodyPr/>
                    <a:lstStyle/>
                    <a:p>
                      <a:pPr algn="r" fontAlgn="ctr"/>
                      <a:r>
                        <a:rPr lang="en-GB" sz="200">
                          <a:effectLst/>
                        </a:rPr>
                        <a:t>n't mind noise place great, read reviews noise...</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a:effectLst/>
                        </a:rPr>
                        <a:t>482</a:t>
                      </a:r>
                    </a:p>
                  </a:txBody>
                  <a:tcPr marL="10718" marR="10718" marT="5359" marB="5359" anchor="ctr">
                    <a:lnL>
                      <a:noFill/>
                    </a:lnL>
                    <a:lnR>
                      <a:noFill/>
                    </a:lnR>
                    <a:lnT>
                      <a:noFill/>
                    </a:lnT>
                    <a:lnB>
                      <a:noFill/>
                    </a:lnB>
                  </a:tcPr>
                </a:tc>
                <a:tc>
                  <a:txBody>
                    <a:bodyPr/>
                    <a:lstStyle/>
                    <a:p>
                      <a:pPr algn="r" fontAlgn="ctr"/>
                      <a:r>
                        <a:rPr lang="en-DE" sz="200">
                          <a:effectLst/>
                        </a:rPr>
                        <a:t>5.871429</a:t>
                      </a:r>
                    </a:p>
                  </a:txBody>
                  <a:tcPr marL="10718" marR="10718" marT="5359" marB="5359" anchor="ctr">
                    <a:lnL>
                      <a:noFill/>
                    </a:lnL>
                    <a:lnR>
                      <a:noFill/>
                    </a:lnR>
                    <a:lnT>
                      <a:noFill/>
                    </a:lnT>
                    <a:lnB>
                      <a:noFill/>
                    </a:lnB>
                  </a:tcPr>
                </a:tc>
                <a:tc>
                  <a:txBody>
                    <a:bodyPr/>
                    <a:lstStyle/>
                    <a:p>
                      <a:pPr algn="r" fontAlgn="ctr"/>
                      <a:r>
                        <a:rPr lang="en-DE" sz="200">
                          <a:effectLst/>
                        </a:rPr>
                        <a:t>70</a:t>
                      </a:r>
                    </a:p>
                  </a:txBody>
                  <a:tcPr marL="10718" marR="10718" marT="5359" marB="5359" anchor="ctr">
                    <a:lnL>
                      <a:noFill/>
                    </a:lnL>
                    <a:lnR>
                      <a:noFill/>
                    </a:lnR>
                    <a:lnT>
                      <a:noFill/>
                    </a:lnT>
                    <a:lnB>
                      <a:noFill/>
                    </a:lnB>
                  </a:tcPr>
                </a:tc>
                <a:extLst>
                  <a:ext uri="{0D108BD9-81ED-4DB2-BD59-A6C34878D82A}">
                    <a16:rowId xmlns:a16="http://schemas.microsoft.com/office/drawing/2014/main" val="488666033"/>
                  </a:ext>
                </a:extLst>
              </a:tr>
              <a:tr h="634929">
                <a:tc>
                  <a:txBody>
                    <a:bodyPr/>
                    <a:lstStyle/>
                    <a:p>
                      <a:pPr algn="r" fontAlgn="ctr"/>
                      <a:r>
                        <a:rPr lang="en-DE" sz="200" b="1">
                          <a:effectLst/>
                        </a:rPr>
                        <a:t>26</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loved, stayed warwick overnight getway enjoy c...</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322</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6.642857</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42</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4141000735"/>
                  </a:ext>
                </a:extLst>
              </a:tr>
              <a:tr h="586740">
                <a:tc>
                  <a:txBody>
                    <a:bodyPr/>
                    <a:lstStyle/>
                    <a:p>
                      <a:pPr algn="r" fontAlgn="ctr"/>
                      <a:r>
                        <a:rPr lang="en-DE" sz="200" b="1">
                          <a:effectLst/>
                        </a:rPr>
                        <a:t>27</a:t>
                      </a:r>
                    </a:p>
                  </a:txBody>
                  <a:tcPr marL="10718" marR="10718" marT="5359" marB="5359" anchor="ctr">
                    <a:lnL>
                      <a:noFill/>
                    </a:lnL>
                    <a:lnR>
                      <a:noFill/>
                    </a:lnR>
                    <a:lnT>
                      <a:noFill/>
                    </a:lnT>
                    <a:lnB>
                      <a:noFill/>
                    </a:lnB>
                  </a:tcPr>
                </a:tc>
                <a:tc>
                  <a:txBody>
                    <a:bodyPr/>
                    <a:lstStyle/>
                    <a:p>
                      <a:pPr algn="r" fontAlgn="ctr"/>
                      <a:r>
                        <a:rPr lang="en-GB" sz="200">
                          <a:effectLst/>
                        </a:rPr>
                        <a:t>met expectations centrally located hotel block...</a:t>
                      </a:r>
                    </a:p>
                  </a:txBody>
                  <a:tcPr marL="10718" marR="10718" marT="5359" marB="5359" anchor="ctr">
                    <a:lnL>
                      <a:noFill/>
                    </a:lnL>
                    <a:lnR>
                      <a:noFill/>
                    </a:lnR>
                    <a:lnT>
                      <a:noFill/>
                    </a:lnT>
                    <a:lnB>
                      <a:noFill/>
                    </a:lnB>
                  </a:tcPr>
                </a:tc>
                <a:tc>
                  <a:txBody>
                    <a:bodyPr/>
                    <a:lstStyle/>
                    <a:p>
                      <a:pPr algn="r" fontAlgn="ctr"/>
                      <a:r>
                        <a:rPr lang="en-GB" sz="200">
                          <a:effectLst/>
                        </a:rPr>
                        <a:t>Negative</a:t>
                      </a:r>
                    </a:p>
                  </a:txBody>
                  <a:tcPr marL="10718" marR="10718" marT="5359" marB="5359" anchor="ctr">
                    <a:lnL>
                      <a:noFill/>
                    </a:lnL>
                    <a:lnR>
                      <a:noFill/>
                    </a:lnR>
                    <a:lnT>
                      <a:noFill/>
                    </a:lnT>
                    <a:lnB>
                      <a:noFill/>
                    </a:lnB>
                  </a:tcPr>
                </a:tc>
                <a:tc>
                  <a:txBody>
                    <a:bodyPr/>
                    <a:lstStyle/>
                    <a:p>
                      <a:pPr algn="r" fontAlgn="ctr"/>
                      <a:r>
                        <a:rPr lang="en-DE" sz="200">
                          <a:effectLst/>
                        </a:rPr>
                        <a:t>538</a:t>
                      </a:r>
                    </a:p>
                  </a:txBody>
                  <a:tcPr marL="10718" marR="10718" marT="5359" marB="5359" anchor="ctr">
                    <a:lnL>
                      <a:noFill/>
                    </a:lnL>
                    <a:lnR>
                      <a:noFill/>
                    </a:lnR>
                    <a:lnT>
                      <a:noFill/>
                    </a:lnT>
                    <a:lnB>
                      <a:noFill/>
                    </a:lnB>
                  </a:tcPr>
                </a:tc>
                <a:tc>
                  <a:txBody>
                    <a:bodyPr/>
                    <a:lstStyle/>
                    <a:p>
                      <a:pPr algn="r" fontAlgn="ctr"/>
                      <a:r>
                        <a:rPr lang="en-DE" sz="200">
                          <a:effectLst/>
                        </a:rPr>
                        <a:t>6.671429</a:t>
                      </a:r>
                    </a:p>
                  </a:txBody>
                  <a:tcPr marL="10718" marR="10718" marT="5359" marB="5359" anchor="ctr">
                    <a:lnL>
                      <a:noFill/>
                    </a:lnL>
                    <a:lnR>
                      <a:noFill/>
                    </a:lnR>
                    <a:lnT>
                      <a:noFill/>
                    </a:lnT>
                    <a:lnB>
                      <a:noFill/>
                    </a:lnB>
                  </a:tcPr>
                </a:tc>
                <a:tc>
                  <a:txBody>
                    <a:bodyPr/>
                    <a:lstStyle/>
                    <a:p>
                      <a:pPr algn="r" fontAlgn="ctr"/>
                      <a:r>
                        <a:rPr lang="en-DE" sz="200">
                          <a:effectLst/>
                        </a:rPr>
                        <a:t>70</a:t>
                      </a:r>
                    </a:p>
                  </a:txBody>
                  <a:tcPr marL="10718" marR="10718" marT="5359" marB="5359" anchor="ctr">
                    <a:lnL>
                      <a:noFill/>
                    </a:lnL>
                    <a:lnR>
                      <a:noFill/>
                    </a:lnR>
                    <a:lnT>
                      <a:noFill/>
                    </a:lnT>
                    <a:lnB>
                      <a:noFill/>
                    </a:lnB>
                  </a:tcPr>
                </a:tc>
                <a:extLst>
                  <a:ext uri="{0D108BD9-81ED-4DB2-BD59-A6C34878D82A}">
                    <a16:rowId xmlns:a16="http://schemas.microsoft.com/office/drawing/2014/main" val="630722392"/>
                  </a:ext>
                </a:extLst>
              </a:tr>
              <a:tr h="634929">
                <a:tc>
                  <a:txBody>
                    <a:bodyPr/>
                    <a:lstStyle/>
                    <a:p>
                      <a:pPr algn="r" fontAlgn="ctr"/>
                      <a:r>
                        <a:rPr lang="en-DE" sz="200" b="1">
                          <a:effectLst/>
                        </a:rPr>
                        <a:t>28</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nice hotel husband stayed warwick 4 years ago ...</a:t>
                      </a:r>
                    </a:p>
                  </a:txBody>
                  <a:tcPr marL="10718" marR="10718" marT="5359" marB="5359" anchor="ctr">
                    <a:lnL>
                      <a:noFill/>
                    </a:lnL>
                    <a:lnR>
                      <a:noFill/>
                    </a:lnR>
                    <a:lnT>
                      <a:noFill/>
                    </a:lnT>
                    <a:lnB>
                      <a:noFill/>
                    </a:lnB>
                    <a:solidFill>
                      <a:srgbClr val="F5F5F5"/>
                    </a:solidFill>
                  </a:tcPr>
                </a:tc>
                <a:tc>
                  <a:txBody>
                    <a:bodyPr/>
                    <a:lstStyle/>
                    <a:p>
                      <a:pPr algn="r" fontAlgn="ctr"/>
                      <a:r>
                        <a:rPr lang="en-GB" sz="200">
                          <a:effectLst/>
                        </a:rPr>
                        <a:t>Positive</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1083</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5.891720</a:t>
                      </a:r>
                    </a:p>
                  </a:txBody>
                  <a:tcPr marL="10718" marR="10718" marT="5359" marB="5359" anchor="ctr">
                    <a:lnL>
                      <a:noFill/>
                    </a:lnL>
                    <a:lnR>
                      <a:noFill/>
                    </a:lnR>
                    <a:lnT>
                      <a:noFill/>
                    </a:lnT>
                    <a:lnB>
                      <a:noFill/>
                    </a:lnB>
                    <a:solidFill>
                      <a:srgbClr val="F5F5F5"/>
                    </a:solidFill>
                  </a:tcPr>
                </a:tc>
                <a:tc>
                  <a:txBody>
                    <a:bodyPr/>
                    <a:lstStyle/>
                    <a:p>
                      <a:pPr algn="r" fontAlgn="ctr"/>
                      <a:r>
                        <a:rPr lang="en-DE" sz="200">
                          <a:effectLst/>
                        </a:rPr>
                        <a:t>157</a:t>
                      </a:r>
                    </a:p>
                  </a:txBody>
                  <a:tcPr marL="10718" marR="10718" marT="5359" marB="5359" anchor="ctr">
                    <a:lnL>
                      <a:noFill/>
                    </a:lnL>
                    <a:lnR>
                      <a:noFill/>
                    </a:lnR>
                    <a:lnT>
                      <a:noFill/>
                    </a:lnT>
                    <a:lnB>
                      <a:noFill/>
                    </a:lnB>
                    <a:solidFill>
                      <a:srgbClr val="F5F5F5"/>
                    </a:solidFill>
                  </a:tcPr>
                </a:tc>
                <a:extLst>
                  <a:ext uri="{0D108BD9-81ED-4DB2-BD59-A6C34878D82A}">
                    <a16:rowId xmlns:a16="http://schemas.microsoft.com/office/drawing/2014/main" val="3797048034"/>
                  </a:ext>
                </a:extLst>
              </a:tr>
              <a:tr h="634929">
                <a:tc>
                  <a:txBody>
                    <a:bodyPr/>
                    <a:lstStyle/>
                    <a:p>
                      <a:pPr algn="r" fontAlgn="ctr"/>
                      <a:r>
                        <a:rPr lang="en-DE" sz="200" b="1">
                          <a:effectLst/>
                        </a:rPr>
                        <a:t>29</a:t>
                      </a:r>
                    </a:p>
                  </a:txBody>
                  <a:tcPr marL="10718" marR="10718" marT="5359" marB="5359" anchor="ctr">
                    <a:lnL>
                      <a:noFill/>
                    </a:lnL>
                    <a:lnR>
                      <a:noFill/>
                    </a:lnR>
                    <a:lnT>
                      <a:noFill/>
                    </a:lnT>
                    <a:lnB>
                      <a:noFill/>
                    </a:lnB>
                  </a:tcPr>
                </a:tc>
                <a:tc>
                  <a:txBody>
                    <a:bodyPr/>
                    <a:lstStyle/>
                    <a:p>
                      <a:pPr algn="r" fontAlgn="ctr"/>
                      <a:r>
                        <a:rPr lang="en-GB" sz="200">
                          <a:effectLst/>
                        </a:rPr>
                        <a:t>good hotel not large hotel newly decorated, ro...</a:t>
                      </a:r>
                    </a:p>
                  </a:txBody>
                  <a:tcPr marL="10718" marR="10718" marT="5359" marB="5359" anchor="ctr">
                    <a:lnL>
                      <a:noFill/>
                    </a:lnL>
                    <a:lnR>
                      <a:noFill/>
                    </a:lnR>
                    <a:lnT>
                      <a:noFill/>
                    </a:lnT>
                    <a:lnB>
                      <a:noFill/>
                    </a:lnB>
                  </a:tcPr>
                </a:tc>
                <a:tc>
                  <a:txBody>
                    <a:bodyPr/>
                    <a:lstStyle/>
                    <a:p>
                      <a:pPr algn="r" fontAlgn="ctr"/>
                      <a:r>
                        <a:rPr lang="en-GB" sz="200">
                          <a:effectLst/>
                        </a:rPr>
                        <a:t>Positive</a:t>
                      </a:r>
                    </a:p>
                  </a:txBody>
                  <a:tcPr marL="10718" marR="10718" marT="5359" marB="5359" anchor="ctr">
                    <a:lnL>
                      <a:noFill/>
                    </a:lnL>
                    <a:lnR>
                      <a:noFill/>
                    </a:lnR>
                    <a:lnT>
                      <a:noFill/>
                    </a:lnT>
                    <a:lnB>
                      <a:noFill/>
                    </a:lnB>
                  </a:tcPr>
                </a:tc>
                <a:tc>
                  <a:txBody>
                    <a:bodyPr/>
                    <a:lstStyle/>
                    <a:p>
                      <a:pPr algn="r" fontAlgn="ctr"/>
                      <a:r>
                        <a:rPr lang="en-DE" sz="200" dirty="0">
                          <a:effectLst/>
                        </a:rPr>
                        <a:t>237</a:t>
                      </a:r>
                    </a:p>
                  </a:txBody>
                  <a:tcPr marL="10718" marR="10718" marT="5359" marB="5359" anchor="ctr">
                    <a:lnL>
                      <a:noFill/>
                    </a:lnL>
                    <a:lnR>
                      <a:noFill/>
                    </a:lnR>
                    <a:lnT>
                      <a:noFill/>
                    </a:lnT>
                    <a:lnB>
                      <a:noFill/>
                    </a:lnB>
                  </a:tcPr>
                </a:tc>
                <a:tc>
                  <a:txBody>
                    <a:bodyPr/>
                    <a:lstStyle/>
                    <a:p>
                      <a:pPr algn="r" fontAlgn="ctr"/>
                      <a:r>
                        <a:rPr lang="en-DE" sz="200" dirty="0">
                          <a:effectLst/>
                        </a:rPr>
                        <a:t>5.941176</a:t>
                      </a:r>
                    </a:p>
                  </a:txBody>
                  <a:tcPr marL="10718" marR="10718" marT="5359" marB="5359" anchor="ctr">
                    <a:lnL>
                      <a:noFill/>
                    </a:lnL>
                    <a:lnR>
                      <a:noFill/>
                    </a:lnR>
                    <a:lnT>
                      <a:noFill/>
                    </a:lnT>
                    <a:lnB>
                      <a:noFill/>
                    </a:lnB>
                  </a:tcPr>
                </a:tc>
                <a:tc>
                  <a:txBody>
                    <a:bodyPr/>
                    <a:lstStyle/>
                    <a:p>
                      <a:pPr algn="r" fontAlgn="ctr"/>
                      <a:r>
                        <a:rPr lang="en-DE" sz="200" dirty="0">
                          <a:effectLst/>
                        </a:rPr>
                        <a:t>34</a:t>
                      </a:r>
                    </a:p>
                  </a:txBody>
                  <a:tcPr marL="10718" marR="10718" marT="5359" marB="5359" anchor="ctr">
                    <a:lnL>
                      <a:noFill/>
                    </a:lnL>
                    <a:lnR>
                      <a:noFill/>
                    </a:lnR>
                    <a:lnT>
                      <a:noFill/>
                    </a:lnT>
                    <a:lnB>
                      <a:noFill/>
                    </a:lnB>
                  </a:tcPr>
                </a:tc>
                <a:extLst>
                  <a:ext uri="{0D108BD9-81ED-4DB2-BD59-A6C34878D82A}">
                    <a16:rowId xmlns:a16="http://schemas.microsoft.com/office/drawing/2014/main" val="2220857428"/>
                  </a:ext>
                </a:extLst>
              </a:tr>
            </a:tbl>
          </a:graphicData>
        </a:graphic>
      </p:graphicFrame>
      <p:pic>
        <p:nvPicPr>
          <p:cNvPr id="9" name="Picture 8" descr="A screenshot of a computer&#10;&#10;Description automatically generated">
            <a:extLst>
              <a:ext uri="{FF2B5EF4-FFF2-40B4-BE49-F238E27FC236}">
                <a16:creationId xmlns:a16="http://schemas.microsoft.com/office/drawing/2014/main" id="{4E520788-615B-5815-0EF6-BBB3409C984F}"/>
              </a:ext>
            </a:extLst>
          </p:cNvPr>
          <p:cNvPicPr>
            <a:picLocks noChangeAspect="1"/>
          </p:cNvPicPr>
          <p:nvPr/>
        </p:nvPicPr>
        <p:blipFill rotWithShape="1">
          <a:blip r:embed="rId3"/>
          <a:srcRect l="21937" t="27182" r="20496" b="17746"/>
          <a:stretch/>
        </p:blipFill>
        <p:spPr bwMode="auto">
          <a:xfrm>
            <a:off x="8271092" y="433575"/>
            <a:ext cx="3299460" cy="2057026"/>
          </a:xfrm>
          <a:prstGeom prst="rect">
            <a:avLst/>
          </a:prstGeom>
          <a:ln>
            <a:noFill/>
          </a:ln>
          <a:extLst>
            <a:ext uri="{53640926-AAD7-44D8-BBD7-CCE9431645EC}">
              <a14:shadowObscured xmlns:a14="http://schemas.microsoft.com/office/drawing/2010/main"/>
            </a:ext>
          </a:extLst>
        </p:spPr>
      </p:pic>
      <p:pic>
        <p:nvPicPr>
          <p:cNvPr id="12" name="Picture 11" descr="Graphical user interface, application&#10;&#10;Description automatically generated">
            <a:extLst>
              <a:ext uri="{FF2B5EF4-FFF2-40B4-BE49-F238E27FC236}">
                <a16:creationId xmlns:a16="http://schemas.microsoft.com/office/drawing/2014/main" id="{051E4E84-9498-34DE-E710-2CD0871515F5}"/>
              </a:ext>
            </a:extLst>
          </p:cNvPr>
          <p:cNvPicPr>
            <a:picLocks noChangeAspect="1"/>
          </p:cNvPicPr>
          <p:nvPr/>
        </p:nvPicPr>
        <p:blipFill rotWithShape="1">
          <a:blip r:embed="rId4"/>
          <a:srcRect l="16487" t="34699" r="15339" b="3855"/>
          <a:stretch/>
        </p:blipFill>
        <p:spPr bwMode="auto">
          <a:xfrm>
            <a:off x="122004" y="1573870"/>
            <a:ext cx="8191146" cy="4152569"/>
          </a:xfrm>
          <a:prstGeom prst="rect">
            <a:avLst/>
          </a:prstGeom>
          <a:ln>
            <a:noFill/>
          </a:ln>
          <a:extLst>
            <a:ext uri="{53640926-AAD7-44D8-BBD7-CCE9431645EC}">
              <a14:shadowObscured xmlns:a14="http://schemas.microsoft.com/office/drawing/2010/main"/>
            </a:ext>
          </a:extLst>
        </p:spPr>
      </p:pic>
      <p:pic>
        <p:nvPicPr>
          <p:cNvPr id="13" name="Picture 2">
            <a:extLst>
              <a:ext uri="{FF2B5EF4-FFF2-40B4-BE49-F238E27FC236}">
                <a16:creationId xmlns:a16="http://schemas.microsoft.com/office/drawing/2014/main" id="{16AA202F-4024-25C1-7B0E-499CF0287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728" y="3347128"/>
            <a:ext cx="6931090" cy="337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17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337663" y="2215388"/>
            <a:ext cx="4179570" cy="1715531"/>
          </a:xfrm>
        </p:spPr>
        <p:txBody>
          <a:bodyPr/>
          <a:lstStyle/>
          <a:p>
            <a:pPr>
              <a:lnSpc>
                <a:spcPct val="107000"/>
              </a:lnSpc>
              <a:spcAft>
                <a:spcPts val="800"/>
              </a:spcAft>
            </a:pPr>
            <a:r>
              <a:rPr lang="en-DE" sz="1600" dirty="0">
                <a:effectLst/>
                <a:latin typeface="Calibri" panose="020F0502020204030204" pitchFamily="34" charset="0"/>
                <a:ea typeface="Calibri" panose="020F0502020204030204" pitchFamily="34" charset="0"/>
                <a:cs typeface="Times New Roman" panose="02020603050405020304" pitchFamily="18" charset="0"/>
              </a:rPr>
              <a:t>Based on the result, We can conclude that There is some Key Aspects which should be considered by Hotel Management, such as:</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DE" sz="1600" dirty="0">
                <a:effectLst/>
                <a:latin typeface="Calibri" panose="020F0502020204030204" pitchFamily="34" charset="0"/>
                <a:ea typeface="Calibri" panose="020F0502020204030204" pitchFamily="34" charset="0"/>
                <a:cs typeface="Times New Roman" panose="02020603050405020304" pitchFamily="18" charset="0"/>
              </a:rPr>
              <a:t> </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r>
              <a:rPr lang="en-DE" sz="1600" dirty="0">
                <a:effectLst/>
                <a:latin typeface="Calibri" panose="020F0502020204030204" pitchFamily="34" charset="0"/>
                <a:ea typeface="Calibri" panose="020F0502020204030204" pitchFamily="34" charset="0"/>
                <a:cs typeface="Times New Roman" panose="02020603050405020304" pitchFamily="18" charset="0"/>
              </a:rPr>
              <a:t>Hotel Room</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r>
              <a:rPr lang="en-DE" sz="1600" dirty="0">
                <a:effectLst/>
                <a:latin typeface="Calibri" panose="020F0502020204030204" pitchFamily="34" charset="0"/>
                <a:ea typeface="Calibri" panose="020F0502020204030204" pitchFamily="34" charset="0"/>
                <a:cs typeface="Times New Roman" panose="02020603050405020304" pitchFamily="18" charset="0"/>
              </a:rPr>
              <a:t>Staff/Service</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r>
              <a:rPr lang="en-DE" sz="1600" dirty="0">
                <a:effectLst/>
                <a:latin typeface="Calibri" panose="020F0502020204030204" pitchFamily="34" charset="0"/>
                <a:ea typeface="Calibri" panose="020F0502020204030204" pitchFamily="34" charset="0"/>
                <a:cs typeface="Times New Roman" panose="02020603050405020304" pitchFamily="18" charset="0"/>
              </a:rPr>
              <a:t>Cleanness/Hygiene</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r>
              <a:rPr lang="en-DE" sz="1600" dirty="0">
                <a:effectLst/>
                <a:latin typeface="Calibri" panose="020F0502020204030204" pitchFamily="34" charset="0"/>
                <a:ea typeface="Calibri" panose="020F0502020204030204" pitchFamily="34" charset="0"/>
                <a:cs typeface="Times New Roman" panose="02020603050405020304" pitchFamily="18" charset="0"/>
              </a:rPr>
              <a:t>Restaurant/Food</a:t>
            </a:r>
            <a:br>
              <a:rPr lang="en-DE" sz="1600" dirty="0">
                <a:effectLst/>
                <a:latin typeface="Calibri" panose="020F0502020204030204" pitchFamily="34" charset="0"/>
                <a:ea typeface="Calibri" panose="020F0502020204030204" pitchFamily="34" charset="0"/>
                <a:cs typeface="Times New Roman" panose="02020603050405020304" pitchFamily="18" charset="0"/>
              </a:rPr>
            </a:br>
            <a:r>
              <a:rPr lang="en-GB" sz="1600" dirty="0">
                <a:effectLst/>
                <a:latin typeface="Calibri" panose="020F0502020204030204" pitchFamily="34" charset="0"/>
                <a:ea typeface="Calibri" panose="020F0502020204030204" pitchFamily="34" charset="0"/>
                <a:cs typeface="Times New Roman" panose="02020603050405020304" pitchFamily="18" charset="0"/>
              </a:rPr>
              <a:t>- </a:t>
            </a:r>
            <a:r>
              <a:rPr lang="en-DE" sz="1600" dirty="0">
                <a:effectLst/>
                <a:latin typeface="Calibri" panose="020F0502020204030204" pitchFamily="34" charset="0"/>
                <a:ea typeface="Calibri" panose="020F0502020204030204" pitchFamily="34" charset="0"/>
                <a:cs typeface="Times New Roman" panose="02020603050405020304" pitchFamily="18" charset="0"/>
              </a:rPr>
              <a:t>Pool/Beach</a:t>
            </a:r>
            <a:br>
              <a:rPr lang="en-DE"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2820566" y="5958754"/>
            <a:ext cx="4179570" cy="365125"/>
          </a:xfrm>
        </p:spPr>
        <p:txBody>
          <a:bodyPr/>
          <a:lstStyle/>
          <a:p>
            <a:endParaRPr lang="en-US" dirty="0"/>
          </a:p>
        </p:txBody>
      </p:sp>
      <p:sp>
        <p:nvSpPr>
          <p:cNvPr id="5" name="TextBox 4">
            <a:extLst>
              <a:ext uri="{FF2B5EF4-FFF2-40B4-BE49-F238E27FC236}">
                <a16:creationId xmlns:a16="http://schemas.microsoft.com/office/drawing/2014/main" id="{60D460E3-F5FF-20B0-B8A8-5BB8281A0BD0}"/>
              </a:ext>
            </a:extLst>
          </p:cNvPr>
          <p:cNvSpPr txBox="1"/>
          <p:nvPr/>
        </p:nvSpPr>
        <p:spPr>
          <a:xfrm>
            <a:off x="6337663" y="3930919"/>
            <a:ext cx="6097554" cy="1477328"/>
          </a:xfrm>
          <a:prstGeom prst="rect">
            <a:avLst/>
          </a:prstGeom>
          <a:noFill/>
        </p:spPr>
        <p:txBody>
          <a:bodyPr wrap="square">
            <a:spAutoFit/>
          </a:bodyPr>
          <a:lstStyle/>
          <a:p>
            <a:r>
              <a:rPr lang="en-GB" dirty="0">
                <a:solidFill>
                  <a:schemeClr val="bg1"/>
                </a:solidFill>
              </a:rPr>
              <a:t>The overall benefits of sentiment analysis include</a:t>
            </a:r>
            <a:br>
              <a:rPr lang="en-GB" dirty="0">
                <a:solidFill>
                  <a:schemeClr val="bg1"/>
                </a:solidFill>
              </a:rPr>
            </a:br>
            <a:br>
              <a:rPr lang="en-GB" dirty="0">
                <a:solidFill>
                  <a:schemeClr val="bg1"/>
                </a:solidFill>
              </a:rPr>
            </a:br>
            <a:r>
              <a:rPr lang="en-GB" dirty="0">
                <a:solidFill>
                  <a:schemeClr val="bg1"/>
                </a:solidFill>
              </a:rPr>
              <a:t>- Sorting Data at Scale</a:t>
            </a:r>
            <a:br>
              <a:rPr lang="en-GB" dirty="0">
                <a:solidFill>
                  <a:schemeClr val="bg1"/>
                </a:solidFill>
              </a:rPr>
            </a:br>
            <a:r>
              <a:rPr lang="en-GB" dirty="0">
                <a:solidFill>
                  <a:schemeClr val="bg1"/>
                </a:solidFill>
              </a:rPr>
              <a:t>- Real-Time Analysis</a:t>
            </a:r>
            <a:br>
              <a:rPr lang="en-GB" dirty="0">
                <a:solidFill>
                  <a:schemeClr val="bg1"/>
                </a:solidFill>
              </a:rPr>
            </a:br>
            <a:r>
              <a:rPr lang="en-GB" dirty="0">
                <a:solidFill>
                  <a:schemeClr val="bg1"/>
                </a:solidFill>
              </a:rPr>
              <a:t>- Discovering New Marketing Strategies</a:t>
            </a:r>
            <a:endParaRPr lang="en-DE" dirty="0">
              <a:solidFill>
                <a:schemeClr val="bg1"/>
              </a:solidFill>
            </a:endParaRP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{085CF39A-A488-4C21-A774-54566AA30A06}tf67328976_win32</Template>
  <TotalTime>0</TotalTime>
  <Words>946</Words>
  <Application>Microsoft Office PowerPoint</Application>
  <PresentationFormat>Widescreen</PresentationFormat>
  <Paragraphs>245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vt:lpstr>
      <vt:lpstr>Symbol</vt:lpstr>
      <vt:lpstr>Tenorite</vt:lpstr>
      <vt:lpstr>Office Theme</vt:lpstr>
      <vt:lpstr>PowerPoint Presentation</vt:lpstr>
      <vt:lpstr>Sentiment_Analysis_Tripadvisor_reviews</vt:lpstr>
      <vt:lpstr>Objective of the Analysis  This end to end sentiment analysis (NLP) and prediction routine is based on TripAdvisor's hotel reviews, this data set has two columns Review and Ratings. The objective of this analysis cum prediction routine is to identify sentiments for the reviews posted by various customers using Sentiment Analyser and later created a model to predict the sentiment scores based on the input text.   The dataset is downloaded from Kaggle (https://www.kaggle.com/rmisra/news-category-dataset) </vt:lpstr>
      <vt:lpstr>Word cloud by rating</vt:lpstr>
      <vt:lpstr>Rating</vt:lpstr>
      <vt:lpstr>Top Frequent words from raw data</vt:lpstr>
      <vt:lpstr>Most frequent word after data cleaning </vt:lpstr>
      <vt:lpstr>length reviews effect in the rating (length is high in negative reviews where short in positives ones)</vt:lpstr>
      <vt:lpstr>Based on the result, We can conclude that There is some Key Aspects which should be considered by Hotel Management, such as:   - Hotel Room - Staff/Service - Cleanness/Hygiene - Restaurant/Food - Pool/Beach </vt:lpstr>
      <vt:lpstr>End notes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R</dc:creator>
  <cp:lastModifiedBy>R R</cp:lastModifiedBy>
  <cp:revision>8</cp:revision>
  <dcterms:created xsi:type="dcterms:W3CDTF">2022-12-14T11:43:21Z</dcterms:created>
  <dcterms:modified xsi:type="dcterms:W3CDTF">2022-12-16T08:33:20Z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