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d420aae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d420aae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7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5f89b2f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5f89b2f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1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d420aa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d420aae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67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d420aa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d420aae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84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d420aae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d420aae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d420aae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d420aae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f73c00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f73c00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5d420aae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5d420aae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d420aa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5d420aa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d420aae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5d420aae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5f89b2f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5f89b2f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d420aa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d420aae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6344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Machine learning project</a:t>
            </a:r>
            <a:endParaRPr sz="7000"/>
          </a:p>
          <a:p>
            <a:pPr marL="457200" lvl="0" indent="-35433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SGD classifier</a:t>
            </a:r>
            <a:endParaRPr sz="2200"/>
          </a:p>
          <a:p>
            <a:pPr marL="457200" lvl="0" indent="-35433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ComplementNB</a:t>
            </a:r>
            <a:endParaRPr sz="2200"/>
          </a:p>
          <a:p>
            <a:pPr marL="457200" lvl="0" indent="-35433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Voting Classifier</a:t>
            </a:r>
            <a:endParaRPr sz="22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&amp; Rachad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42171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Voting Classifier- Model description  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483594" y="4299267"/>
            <a:ext cx="817681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voting classifier is like a committee of experts who make decisions together. Each expert (classifier) has their own opinion (prediction), and the committee (voting classifier) makes the final decision based on a vote.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E8907-853C-7DFB-64F3-DCBFD0C6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94" y="962956"/>
            <a:ext cx="3415212" cy="32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7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59574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Voting Classifier - Syntax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415EE-3C6E-3D89-A68E-4CCEB2A1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8" y="1836356"/>
            <a:ext cx="8580864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21246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Voting Classifier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39299" y="845975"/>
            <a:ext cx="2582655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999999"/>
                </a:highlight>
              </a:rPr>
              <a:t>With PANDAS upsampling:</a:t>
            </a:r>
            <a:endParaRPr sz="1400" dirty="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39300" y="2834906"/>
            <a:ext cx="2582654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999999"/>
                </a:highlight>
              </a:rPr>
              <a:t>With SMOTE upsampling:</a:t>
            </a:r>
            <a:endParaRPr sz="1400" dirty="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C729A-5F90-4BA2-6EB4-C122C096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7" y="3302952"/>
            <a:ext cx="6904318" cy="131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6BB8B-476C-D354-6D76-73236DDE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7" y="1306720"/>
            <a:ext cx="6820491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1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6649" y="105600"/>
            <a:ext cx="4934117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Voting Classifier – How to improve?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39299" y="954550"/>
            <a:ext cx="640526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999999"/>
                </a:highlight>
              </a:rPr>
              <a:t>Cross-Validation as a way to reduce overfitting:</a:t>
            </a:r>
            <a:endParaRPr sz="1400" dirty="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DC82-7B90-FA08-79FF-074D0636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9" y="2023062"/>
            <a:ext cx="2118544" cy="548688"/>
          </a:xfrm>
          <a:prstGeom prst="rect">
            <a:avLst/>
          </a:prstGeom>
        </p:spPr>
      </p:pic>
      <p:sp>
        <p:nvSpPr>
          <p:cNvPr id="6" name="Google Shape;120;p21">
            <a:extLst>
              <a:ext uri="{FF2B5EF4-FFF2-40B4-BE49-F238E27FC236}">
                <a16:creationId xmlns:a16="http://schemas.microsoft.com/office/drawing/2014/main" id="{C20E5265-3ECD-D2EC-E346-AEF532017929}"/>
              </a:ext>
            </a:extLst>
          </p:cNvPr>
          <p:cNvSpPr txBox="1">
            <a:spLocks/>
          </p:cNvSpPr>
          <p:nvPr/>
        </p:nvSpPr>
        <p:spPr>
          <a:xfrm>
            <a:off x="339299" y="1488806"/>
            <a:ext cx="640526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999999"/>
                </a:highlight>
              </a:rPr>
              <a:t>Without upsampling: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7BBBE-8039-6F5D-3613-38633659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99" y="3219725"/>
            <a:ext cx="2118544" cy="518205"/>
          </a:xfrm>
          <a:prstGeom prst="rect">
            <a:avLst/>
          </a:prstGeom>
        </p:spPr>
      </p:pic>
      <p:sp>
        <p:nvSpPr>
          <p:cNvPr id="11" name="Google Shape;120;p21">
            <a:extLst>
              <a:ext uri="{FF2B5EF4-FFF2-40B4-BE49-F238E27FC236}">
                <a16:creationId xmlns:a16="http://schemas.microsoft.com/office/drawing/2014/main" id="{E68FBAD1-4145-095C-8A72-15DE2E43F3F8}"/>
              </a:ext>
            </a:extLst>
          </p:cNvPr>
          <p:cNvSpPr txBox="1">
            <a:spLocks/>
          </p:cNvSpPr>
          <p:nvPr/>
        </p:nvSpPr>
        <p:spPr>
          <a:xfrm>
            <a:off x="339299" y="2756825"/>
            <a:ext cx="640526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999999"/>
                </a:highlight>
              </a:rPr>
              <a:t>With upsampling: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B9CA9-27DB-C22E-211A-0F55152F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909" y="2418457"/>
            <a:ext cx="2192182" cy="16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83600"/>
            <a:ext cx="2179800" cy="61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analysis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4125" y="930675"/>
            <a:ext cx="2962800" cy="3811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Dropped columns: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lang="en" sz="1200">
                <a:solidFill>
                  <a:schemeClr val="accent1"/>
                </a:solidFill>
              </a:rPr>
              <a:t>2 low variance columns:</a:t>
            </a:r>
            <a:endParaRPr sz="12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'Liability-Assets Flag''Net Income Flag'</a:t>
            </a:r>
            <a:endParaRPr sz="100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lang="en" sz="1200">
                <a:solidFill>
                  <a:schemeClr val="accent1"/>
                </a:solidFill>
              </a:rPr>
              <a:t>We dropped 8 columns with high collinearity:</a:t>
            </a:r>
            <a:endParaRPr sz="12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'ROA(B) before interest and depreciation after tax', 'Net Income to Total Assets', 'Realized Sales Gross Margin', 'Pre-tax net Interest Rate', 'Continuous interest rate (after tax)', 'Net Value Per Share (C)', 'Per Share Net profit before tax (Yuan ¥)','Current Liability to Equity'</a:t>
            </a:r>
            <a:endParaRPr sz="1000">
              <a:solidFill>
                <a:schemeClr val="accen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225" y="127675"/>
            <a:ext cx="6251787" cy="50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42171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SGD classifier - Model description 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70" name="Google Shape;70;p15"/>
          <p:cNvSpPr txBox="1"/>
          <p:nvPr/>
        </p:nvSpPr>
        <p:spPr>
          <a:xfrm>
            <a:off x="363450" y="737400"/>
            <a:ext cx="8284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Stochastic Gradient Descent classifier</a:t>
            </a:r>
            <a:r>
              <a:rPr lang="en" sz="1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1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Determining the linear model coefficients: 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that minimize the error between the prediction and the real value (loss function)</a:t>
            </a:r>
            <a:endParaRPr sz="11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17625" y="1887475"/>
            <a:ext cx="77229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Initialize the model parameters Randomly.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selecting a small batch of data points from the training data set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each small batch, compute the gradient of the loss function with respect to the model parameters.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Update the model parameters by taking a small step in the direction of the negative gradient.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Repeat steps 3 and 4 until convergence or for a fixed number of iterations.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1550" y="3875100"/>
            <a:ext cx="72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Successfully applied to large-scale datasets because the update to the coefficients is performed for each training instance, rather than at the end of instances.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59574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SGD classifier - HYPERPARAMETER AND SCALING 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78" name="Google Shape;78;p16"/>
          <p:cNvSpPr txBox="1"/>
          <p:nvPr/>
        </p:nvSpPr>
        <p:spPr>
          <a:xfrm>
            <a:off x="319400" y="1017175"/>
            <a:ext cx="8284800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Source Code Pro"/>
                <a:ea typeface="Source Code Pro"/>
                <a:cs typeface="Source Code Pro"/>
                <a:sym typeface="Source Code Pro"/>
              </a:rPr>
              <a:t>Hyperparameters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Loss function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: default = 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‘hinge’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: linear SVM. I used ‘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log’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− This loss will give us logistic regression i.e. a probabilistic classifier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 b="1"/>
              <a:t>Penalty</a:t>
            </a:r>
            <a:r>
              <a:rPr lang="en" sz="1100" b="1" i="1"/>
              <a:t>: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default = 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‘l2’</a:t>
            </a:r>
            <a:r>
              <a:rPr lang="en" sz="1100" i="1"/>
              <a:t>: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Regularization is a technique used to prevent overfitting by adding a penalty term to the loss function.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‘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l1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’:can be useful when the dataset has a large number of features, and we want to identify the most important features for the prediction task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‘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L2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’: can be useful when we want to prevent the weights from becoming too large and potentially overfitting the model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alpha</a:t>
            </a:r>
            <a:r>
              <a:rPr lang="en" sz="1100" i="1">
                <a:latin typeface="Source Code Pro"/>
                <a:ea typeface="Source Code Pro"/>
                <a:cs typeface="Source Code Pro"/>
                <a:sym typeface="Source Code Pro"/>
              </a:rPr>
              <a:t> − float, default = 0.0001 :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Alpha, the constant that multiplies the regularization term, is the tuning parameter that decides how much we want to penalize the model.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100"/>
              <a:buFont typeface="Source Code Pro"/>
              <a:buChar char="●"/>
            </a:pPr>
            <a:r>
              <a:rPr lang="en" sz="1100" b="1" i="1">
                <a:latin typeface="Source Code Pro"/>
                <a:ea typeface="Source Code Pro"/>
                <a:cs typeface="Source Code Pro"/>
                <a:sym typeface="Source Code Pro"/>
              </a:rPr>
              <a:t>max_iter</a:t>
            </a:r>
            <a:r>
              <a:rPr lang="en" sz="1100" i="1">
                <a:latin typeface="Source Code Pro"/>
                <a:ea typeface="Source Code Pro"/>
                <a:cs typeface="Source Code Pro"/>
                <a:sym typeface="Source Code Pro"/>
              </a:rPr>
              <a:t> − int, optional, default = 1000.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 used </a:t>
            </a: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1500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. it represents the maximum number of passes over the training data.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9400" y="4264075"/>
            <a:ext cx="8284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Code Pro"/>
                <a:ea typeface="Source Code Pro"/>
                <a:cs typeface="Source Code Pro"/>
                <a:sym typeface="Source Code Pro"/>
              </a:rPr>
              <a:t>Scaling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 b="1">
                <a:latin typeface="Source Code Pro"/>
                <a:ea typeface="Source Code Pro"/>
                <a:cs typeface="Source Code Pro"/>
                <a:sym typeface="Source Code Pro"/>
              </a:rPr>
              <a:t>StandardScaler()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50" y="105600"/>
            <a:ext cx="1871100" cy="59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SGD classifier Feature selection 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950" y="29400"/>
            <a:ext cx="7321050" cy="50104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-193125" y="3915450"/>
            <a:ext cx="2607300" cy="1124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 b="1">
                <a:solidFill>
                  <a:schemeClr val="accent1"/>
                </a:solidFill>
              </a:rPr>
              <a:t>We selected features with coef &gt; 1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00">
                <a:solidFill>
                  <a:schemeClr val="accent1"/>
                </a:solidFill>
              </a:rPr>
              <a:t>20 columns left</a:t>
            </a:r>
            <a:endParaRPr sz="11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18162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SGD classifier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56650" y="737475"/>
            <a:ext cx="3204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999999"/>
                </a:highlight>
              </a:rPr>
              <a:t>No feature selection</a:t>
            </a:r>
            <a:endParaRPr sz="140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" y="1056138"/>
            <a:ext cx="2259600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13" y="671400"/>
            <a:ext cx="2678775" cy="20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478500" y="255900"/>
            <a:ext cx="121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Train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266625" y="255900"/>
            <a:ext cx="121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275" y="591638"/>
            <a:ext cx="2833975" cy="21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256650" y="2790425"/>
            <a:ext cx="3204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999999"/>
                </a:highlight>
              </a:rPr>
              <a:t>With feature selection</a:t>
            </a:r>
            <a:endParaRPr sz="140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9987" y="3195224"/>
            <a:ext cx="2477450" cy="192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9226" y="3195224"/>
            <a:ext cx="2477450" cy="192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75" y="3107225"/>
            <a:ext cx="2259600" cy="103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42171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Complement NB - Model description 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07" name="Google Shape;107;p19"/>
          <p:cNvSpPr txBox="1"/>
          <p:nvPr/>
        </p:nvSpPr>
        <p:spPr>
          <a:xfrm>
            <a:off x="256650" y="892125"/>
            <a:ext cx="84024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ComplementNB is a variant of the Naive Bayes algorithm its supposed to be adapted to the case of class imbalance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Assume the features in a dataset are independent of each others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calculates the probability of each class given a set of features, and selects the class with the highest probability as the predicted class. This probability is calculated using Bayes theorem: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Source Code Pro"/>
                <a:ea typeface="Source Code Pro"/>
                <a:cs typeface="Source Code Pro"/>
                <a:sym typeface="Source Code Pro"/>
              </a:rPr>
              <a:t>P(b|a) = P(a|b) * P(b) / P(a)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instead of modeling the probability of an instance belonging to a particular class, it models the probability of an instance not belonging to that class.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This approach is particularly useful when the negative class is dominant, as it allows the algorithm to focus on the positive class and improve its classification performance.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59574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Complement NB- HYPERPARAMETER AND SCALING 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13" name="Google Shape;113;p20"/>
          <p:cNvSpPr txBox="1"/>
          <p:nvPr/>
        </p:nvSpPr>
        <p:spPr>
          <a:xfrm>
            <a:off x="429600" y="3113375"/>
            <a:ext cx="82848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latin typeface="Source Code Pro"/>
                <a:ea typeface="Source Code Pro"/>
                <a:cs typeface="Source Code Pro"/>
                <a:sym typeface="Source Code Pro"/>
              </a:rPr>
              <a:t>Scaling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 b="1">
                <a:latin typeface="Source Code Pro"/>
                <a:ea typeface="Source Code Pro"/>
                <a:cs typeface="Source Code Pro"/>
                <a:sym typeface="Source Code Pro"/>
              </a:rPr>
              <a:t>MinMaxScaler() :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Model don’t allow negative values after scaling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4525" y="1261038"/>
            <a:ext cx="82848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dirty="0">
                <a:latin typeface="Source Code Pro"/>
                <a:ea typeface="Source Code Pro"/>
                <a:cs typeface="Source Code Pro"/>
                <a:sym typeface="Source Code Pro"/>
              </a:rPr>
              <a:t>Hyperparameters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 b="1" dirty="0">
                <a:latin typeface="Source Code Pro"/>
                <a:ea typeface="Source Code Pro"/>
                <a:cs typeface="Source Code Pro"/>
                <a:sym typeface="Source Code Pro"/>
              </a:rPr>
              <a:t>alpha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: default = </a:t>
            </a:r>
            <a:r>
              <a:rPr lang="en" sz="1200" b="1" dirty="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: The smoothing parameter used to avoid zero probabilities when calculating likelihoods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200"/>
              <a:buFont typeface="Source Code Pro"/>
              <a:buChar char="●"/>
            </a:pPr>
            <a:r>
              <a:rPr lang="en" sz="1200" b="1" dirty="0">
                <a:latin typeface="Source Code Pro"/>
                <a:ea typeface="Source Code Pro"/>
                <a:cs typeface="Source Code Pro"/>
                <a:sym typeface="Source Code Pro"/>
              </a:rPr>
              <a:t>Norm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bool, default=False : Whether or not a second normalization of the weights is performed. I tried it with </a:t>
            </a:r>
            <a:r>
              <a:rPr lang="en" sz="1200" b="1" dirty="0">
                <a:latin typeface="Source Code Pro"/>
                <a:ea typeface="Source Code Pro"/>
                <a:cs typeface="Source Code Pro"/>
                <a:sym typeface="Source Code Pro"/>
              </a:rPr>
              <a:t>True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nothing changed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6650" y="105600"/>
            <a:ext cx="2124600" cy="63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Complement NB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39300" y="845975"/>
            <a:ext cx="1959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999999"/>
                </a:highlight>
              </a:rPr>
              <a:t>No oversampling</a:t>
            </a:r>
            <a:endParaRPr sz="140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478500" y="255900"/>
            <a:ext cx="121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Train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6729225" y="255900"/>
            <a:ext cx="121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22725" y="3013125"/>
            <a:ext cx="22896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999999"/>
                </a:highlight>
              </a:rPr>
              <a:t>With oversampling</a:t>
            </a:r>
            <a:endParaRPr sz="1400">
              <a:solidFill>
                <a:srgbClr val="000000"/>
              </a:solidFill>
              <a:highlight>
                <a:srgbClr val="999999"/>
              </a:highlight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0" y="1417450"/>
            <a:ext cx="2460250" cy="11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00" y="701513"/>
            <a:ext cx="2653574" cy="20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075" y="648038"/>
            <a:ext cx="2785800" cy="2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875" y="3542025"/>
            <a:ext cx="2569792" cy="11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825" y="3013125"/>
            <a:ext cx="2569800" cy="19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050" y="3013113"/>
            <a:ext cx="2609854" cy="202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Amatic SC</vt:lpstr>
      <vt:lpstr>Source Code Pro</vt:lpstr>
      <vt:lpstr>Arial</vt:lpstr>
      <vt:lpstr>Beach Day</vt:lpstr>
      <vt:lpstr>Machine learning project SGD classifier ComplementNB Voting Classifier </vt:lpstr>
      <vt:lpstr>Exploratory analysis</vt:lpstr>
      <vt:lpstr>SGD classifier - Model description   </vt:lpstr>
      <vt:lpstr>SGD classifier - HYPERPARAMETER AND SCALING   </vt:lpstr>
      <vt:lpstr>SGD classifier Feature selection   </vt:lpstr>
      <vt:lpstr>SGD classifier  </vt:lpstr>
      <vt:lpstr>Complement NB - Model description   </vt:lpstr>
      <vt:lpstr>Complement NB- HYPERPARAMETER AND SCALING   </vt:lpstr>
      <vt:lpstr>Complement NB  </vt:lpstr>
      <vt:lpstr>Voting Classifier- Model description   </vt:lpstr>
      <vt:lpstr>Voting Classifier - Syntax </vt:lpstr>
      <vt:lpstr>Voting Classifier </vt:lpstr>
      <vt:lpstr>Voting Classifier – How to improve?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SGD classifier ComplementNB Voting Classifier</dc:title>
  <dc:creator>KT</dc:creator>
  <cp:lastModifiedBy>Kévin THAI</cp:lastModifiedBy>
  <cp:revision>9</cp:revision>
  <dcterms:modified xsi:type="dcterms:W3CDTF">2023-03-06T00:45:29Z</dcterms:modified>
</cp:coreProperties>
</file>