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0" r:id="rId4"/>
    <p:sldId id="259" r:id="rId5"/>
    <p:sldId id="258"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C50EA42-FA9C-49B5-956C-E2D8DD39A88E}" type="datetimeFigureOut">
              <a:rPr lang="en-US" smtClean="0"/>
              <a:t>5/11/2025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77227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50EA42-FA9C-49B5-956C-E2D8DD39A88E}"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372682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50EA42-FA9C-49B5-956C-E2D8DD39A88E}"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826184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50EA42-FA9C-49B5-956C-E2D8DD39A88E}"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3964225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0EA42-FA9C-49B5-956C-E2D8DD39A88E}"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757690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50EA42-FA9C-49B5-956C-E2D8DD39A88E}"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1830614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50EA42-FA9C-49B5-956C-E2D8DD39A88E}" type="datetimeFigureOut">
              <a:rPr lang="en-US" smtClean="0"/>
              <a:t>5/11/2025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1556573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C50EA42-FA9C-49B5-956C-E2D8DD39A88E}"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401413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C50EA42-FA9C-49B5-956C-E2D8DD39A88E}"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384850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0EA42-FA9C-49B5-956C-E2D8DD39A88E}"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232043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0EA42-FA9C-49B5-956C-E2D8DD39A88E}"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147284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50EA42-FA9C-49B5-956C-E2D8DD39A88E}"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204842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50EA42-FA9C-49B5-956C-E2D8DD39A88E}"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382121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50EA42-FA9C-49B5-956C-E2D8DD39A88E}"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4032090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0EA42-FA9C-49B5-956C-E2D8DD39A88E}" type="datetimeFigureOut">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392158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50EA42-FA9C-49B5-956C-E2D8DD39A88E}"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81780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50EA42-FA9C-49B5-956C-E2D8DD39A88E}"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18AF5B-CA5F-4F91-8E14-2F15102B2B89}" type="slidenum">
              <a:rPr lang="en-US" smtClean="0"/>
              <a:t>‹#›</a:t>
            </a:fld>
            <a:endParaRPr lang="en-US"/>
          </a:p>
        </p:txBody>
      </p:sp>
    </p:spTree>
    <p:extLst>
      <p:ext uri="{BB962C8B-B14F-4D97-AF65-F5344CB8AC3E}">
        <p14:creationId xmlns:p14="http://schemas.microsoft.com/office/powerpoint/2010/main" val="896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C50EA42-FA9C-49B5-956C-E2D8DD39A88E}" type="datetimeFigureOut">
              <a:rPr lang="en-US" smtClean="0"/>
              <a:t>5/11/2025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718AF5B-CA5F-4F91-8E14-2F15102B2B89}" type="slidenum">
              <a:rPr lang="en-US" smtClean="0"/>
              <a:t>‹#›</a:t>
            </a:fld>
            <a:endParaRPr lang="en-US"/>
          </a:p>
        </p:txBody>
      </p:sp>
    </p:spTree>
    <p:extLst>
      <p:ext uri="{BB962C8B-B14F-4D97-AF65-F5344CB8AC3E}">
        <p14:creationId xmlns:p14="http://schemas.microsoft.com/office/powerpoint/2010/main" val="206619835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18C3-2F71-F54D-B2C3-DB7E4C6D44C4}"/>
              </a:ext>
            </a:extLst>
          </p:cNvPr>
          <p:cNvSpPr>
            <a:spLocks noGrp="1"/>
          </p:cNvSpPr>
          <p:nvPr>
            <p:ph type="ctrTitle"/>
          </p:nvPr>
        </p:nvSpPr>
        <p:spPr/>
        <p:txBody>
          <a:bodyPr/>
          <a:lstStyle/>
          <a:p>
            <a:r>
              <a:rPr lang="en-US" dirty="0"/>
              <a:t>Customer Churn Analysis</a:t>
            </a:r>
          </a:p>
        </p:txBody>
      </p:sp>
      <p:sp>
        <p:nvSpPr>
          <p:cNvPr id="3" name="Subtitle 2">
            <a:extLst>
              <a:ext uri="{FF2B5EF4-FFF2-40B4-BE49-F238E27FC236}">
                <a16:creationId xmlns:a16="http://schemas.microsoft.com/office/drawing/2014/main" id="{F297CD93-8E87-AA7C-4E3A-77D5FF383C9F}"/>
              </a:ext>
            </a:extLst>
          </p:cNvPr>
          <p:cNvSpPr>
            <a:spLocks noGrp="1"/>
          </p:cNvSpPr>
          <p:nvPr>
            <p:ph type="subTitle" idx="1"/>
          </p:nvPr>
        </p:nvSpPr>
        <p:spPr/>
        <p:txBody>
          <a:bodyPr/>
          <a:lstStyle/>
          <a:p>
            <a:r>
              <a:rPr lang="en-US" dirty="0"/>
              <a:t>Presented by: Rachael </a:t>
            </a:r>
            <a:r>
              <a:rPr lang="en-US" dirty="0" err="1"/>
              <a:t>nyawira</a:t>
            </a:r>
            <a:endParaRPr lang="en-US" dirty="0"/>
          </a:p>
        </p:txBody>
      </p:sp>
    </p:spTree>
    <p:extLst>
      <p:ext uri="{BB962C8B-B14F-4D97-AF65-F5344CB8AC3E}">
        <p14:creationId xmlns:p14="http://schemas.microsoft.com/office/powerpoint/2010/main" val="64879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2BC1-F836-0C36-CE17-07DB3D78400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72B0FCB-EF86-6CA5-C8C5-0F154698CB4A}"/>
              </a:ext>
            </a:extLst>
          </p:cNvPr>
          <p:cNvSpPr>
            <a:spLocks noGrp="1"/>
          </p:cNvSpPr>
          <p:nvPr>
            <p:ph idx="1"/>
          </p:nvPr>
        </p:nvSpPr>
        <p:spPr/>
        <p:txBody>
          <a:bodyPr/>
          <a:lstStyle/>
          <a:p>
            <a:r>
              <a:rPr lang="en-US" dirty="0"/>
              <a:t>This analysis provides a comprehensive understanding of churn using data visualization and predictive modeling. The decision tree model serves as a valuable tool for customer retention strategies, offering actionable insights in a clear, non-technical format.</a:t>
            </a:r>
          </a:p>
        </p:txBody>
      </p:sp>
    </p:spTree>
    <p:extLst>
      <p:ext uri="{BB962C8B-B14F-4D97-AF65-F5344CB8AC3E}">
        <p14:creationId xmlns:p14="http://schemas.microsoft.com/office/powerpoint/2010/main" val="323459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C9072-0A0D-E4B9-3B73-CBBD67AA45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735E2-2202-6B9D-76A4-EA25EC347E6C}"/>
              </a:ext>
            </a:extLst>
          </p:cNvPr>
          <p:cNvSpPr>
            <a:spLocks noGrp="1"/>
          </p:cNvSpPr>
          <p:nvPr>
            <p:ph type="ctrTitle"/>
          </p:nvPr>
        </p:nvSpPr>
        <p:spPr>
          <a:xfrm>
            <a:off x="680393" y="788490"/>
            <a:ext cx="8825658" cy="861420"/>
          </a:xfrm>
        </p:spPr>
        <p:txBody>
          <a:bodyPr/>
          <a:lstStyle/>
          <a:p>
            <a:r>
              <a:rPr lang="en-US" dirty="0"/>
              <a:t>Introduction</a:t>
            </a:r>
          </a:p>
        </p:txBody>
      </p:sp>
      <p:sp>
        <p:nvSpPr>
          <p:cNvPr id="3" name="Subtitle 2">
            <a:extLst>
              <a:ext uri="{FF2B5EF4-FFF2-40B4-BE49-F238E27FC236}">
                <a16:creationId xmlns:a16="http://schemas.microsoft.com/office/drawing/2014/main" id="{36D6950F-1BF6-B7A2-D93B-922F439BCE4F}"/>
              </a:ext>
            </a:extLst>
          </p:cNvPr>
          <p:cNvSpPr>
            <a:spLocks noGrp="1"/>
          </p:cNvSpPr>
          <p:nvPr>
            <p:ph type="subTitle" idx="1"/>
          </p:nvPr>
        </p:nvSpPr>
        <p:spPr>
          <a:xfrm>
            <a:off x="680393" y="1941583"/>
            <a:ext cx="8825658" cy="2040108"/>
          </a:xfrm>
        </p:spPr>
        <p:txBody>
          <a:bodyPr>
            <a:normAutofit/>
          </a:bodyPr>
          <a:lstStyle/>
          <a:p>
            <a:r>
              <a:rPr lang="en-US" cap="none" dirty="0">
                <a:solidFill>
                  <a:schemeClr val="bg1"/>
                </a:solidFill>
              </a:rPr>
              <a:t>Customer churn refers to the phenomenon where customers stop using a company’s products or services. This analysis aims to understand the factors influencing churn using data visualization and a predictive decision tree model. The goal is to help stakeholders make informed decisions to reduce churn and improve customer retention.</a:t>
            </a:r>
          </a:p>
        </p:txBody>
      </p:sp>
    </p:spTree>
    <p:extLst>
      <p:ext uri="{BB962C8B-B14F-4D97-AF65-F5344CB8AC3E}">
        <p14:creationId xmlns:p14="http://schemas.microsoft.com/office/powerpoint/2010/main" val="198991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75263-E2C2-62EC-7360-4274DB3FF9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63F01F-68C8-DF43-F194-A68CC67C228E}"/>
              </a:ext>
            </a:extLst>
          </p:cNvPr>
          <p:cNvSpPr>
            <a:spLocks noGrp="1"/>
          </p:cNvSpPr>
          <p:nvPr>
            <p:ph type="ctrTitle"/>
          </p:nvPr>
        </p:nvSpPr>
        <p:spPr>
          <a:xfrm>
            <a:off x="577439" y="957673"/>
            <a:ext cx="8825658" cy="861420"/>
          </a:xfrm>
        </p:spPr>
        <p:txBody>
          <a:bodyPr>
            <a:normAutofit fontScale="90000"/>
          </a:bodyPr>
          <a:lstStyle/>
          <a:p>
            <a:r>
              <a:rPr lang="en-US" dirty="0"/>
              <a:t>Data Overview</a:t>
            </a:r>
          </a:p>
        </p:txBody>
      </p:sp>
      <p:sp>
        <p:nvSpPr>
          <p:cNvPr id="3" name="Subtitle 2">
            <a:extLst>
              <a:ext uri="{FF2B5EF4-FFF2-40B4-BE49-F238E27FC236}">
                <a16:creationId xmlns:a16="http://schemas.microsoft.com/office/drawing/2014/main" id="{5AA34510-0A55-1A9E-7291-698E99B4B80D}"/>
              </a:ext>
            </a:extLst>
          </p:cNvPr>
          <p:cNvSpPr>
            <a:spLocks noGrp="1"/>
          </p:cNvSpPr>
          <p:nvPr>
            <p:ph type="subTitle" idx="1"/>
          </p:nvPr>
        </p:nvSpPr>
        <p:spPr>
          <a:xfrm>
            <a:off x="577439" y="1819093"/>
            <a:ext cx="8825658" cy="4485454"/>
          </a:xfrm>
        </p:spPr>
        <p:txBody>
          <a:bodyPr>
            <a:normAutofit/>
          </a:bodyPr>
          <a:lstStyle/>
          <a:p>
            <a:r>
              <a:rPr lang="en-US" cap="none" dirty="0">
                <a:solidFill>
                  <a:schemeClr val="bg1"/>
                </a:solidFill>
              </a:rPr>
              <a:t>We used a dataset containing information on 3,333 customers. Each row represents one customer and includes details such as:</a:t>
            </a:r>
          </a:p>
          <a:p>
            <a:endParaRPr lang="en-US" cap="none" dirty="0">
              <a:solidFill>
                <a:schemeClr val="bg1"/>
              </a:solidFill>
            </a:endParaRPr>
          </a:p>
          <a:p>
            <a:r>
              <a:rPr lang="en-US" cap="none" dirty="0">
                <a:solidFill>
                  <a:schemeClr val="bg1"/>
                </a:solidFill>
              </a:rPr>
              <a:t>- Call minutes and charges (day, evening, night, international)</a:t>
            </a:r>
          </a:p>
          <a:p>
            <a:endParaRPr lang="en-US" cap="none" dirty="0">
              <a:solidFill>
                <a:schemeClr val="bg1"/>
              </a:solidFill>
            </a:endParaRPr>
          </a:p>
          <a:p>
            <a:r>
              <a:rPr lang="en-US" cap="none" dirty="0">
                <a:solidFill>
                  <a:schemeClr val="bg1"/>
                </a:solidFill>
              </a:rPr>
              <a:t>- Use of international plan and voice mail plan</a:t>
            </a:r>
          </a:p>
          <a:p>
            <a:endParaRPr lang="en-US" cap="none" dirty="0">
              <a:solidFill>
                <a:schemeClr val="bg1"/>
              </a:solidFill>
            </a:endParaRPr>
          </a:p>
          <a:p>
            <a:r>
              <a:rPr lang="en-US" cap="none" dirty="0">
                <a:solidFill>
                  <a:schemeClr val="bg1"/>
                </a:solidFill>
              </a:rPr>
              <a:t>- Number of customer service calls</a:t>
            </a:r>
          </a:p>
          <a:p>
            <a:endParaRPr lang="en-US" cap="none" dirty="0">
              <a:solidFill>
                <a:schemeClr val="bg1"/>
              </a:solidFill>
            </a:endParaRPr>
          </a:p>
          <a:p>
            <a:r>
              <a:rPr lang="en-US" cap="none" dirty="0">
                <a:solidFill>
                  <a:schemeClr val="bg1"/>
                </a:solidFill>
              </a:rPr>
              <a:t>- Whether the customer churned or not (target variable)</a:t>
            </a:r>
          </a:p>
        </p:txBody>
      </p:sp>
    </p:spTree>
    <p:extLst>
      <p:ext uri="{BB962C8B-B14F-4D97-AF65-F5344CB8AC3E}">
        <p14:creationId xmlns:p14="http://schemas.microsoft.com/office/powerpoint/2010/main" val="393391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AB96C-401E-CDF0-16B1-4837603C57E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DB35C55-9D5E-64D3-03A3-3FC38EE14302}"/>
              </a:ext>
            </a:extLst>
          </p:cNvPr>
          <p:cNvSpPr>
            <a:spLocks noGrp="1"/>
          </p:cNvSpPr>
          <p:nvPr>
            <p:ph type="ctrTitle"/>
          </p:nvPr>
        </p:nvSpPr>
        <p:spPr>
          <a:xfrm>
            <a:off x="818071" y="585538"/>
            <a:ext cx="8825658" cy="951335"/>
          </a:xfrm>
        </p:spPr>
        <p:txBody>
          <a:bodyPr/>
          <a:lstStyle/>
          <a:p>
            <a:r>
              <a:rPr lang="en-US" dirty="0"/>
              <a:t>Key Metrics(KPIs)</a:t>
            </a:r>
          </a:p>
        </p:txBody>
      </p:sp>
      <p:sp>
        <p:nvSpPr>
          <p:cNvPr id="3" name="Subtitle 2">
            <a:extLst>
              <a:ext uri="{FF2B5EF4-FFF2-40B4-BE49-F238E27FC236}">
                <a16:creationId xmlns:a16="http://schemas.microsoft.com/office/drawing/2014/main" id="{ADB97995-50C1-A535-4A25-5F8173380BBC}"/>
              </a:ext>
            </a:extLst>
          </p:cNvPr>
          <p:cNvSpPr>
            <a:spLocks noGrp="1"/>
          </p:cNvSpPr>
          <p:nvPr>
            <p:ph type="subTitle" idx="1"/>
          </p:nvPr>
        </p:nvSpPr>
        <p:spPr>
          <a:xfrm>
            <a:off x="818071" y="1536873"/>
            <a:ext cx="9609221" cy="3949526"/>
          </a:xfrm>
        </p:spPr>
        <p:txBody>
          <a:bodyPr/>
          <a:lstStyle/>
          <a:p>
            <a:r>
              <a:rPr lang="en-US" cap="none" dirty="0">
                <a:solidFill>
                  <a:schemeClr val="bg1"/>
                </a:solidFill>
              </a:rPr>
              <a:t>The key performance indicators (KPIs) highlighted on the dashboard include:</a:t>
            </a:r>
          </a:p>
          <a:p>
            <a:endParaRPr lang="en-US" cap="none" dirty="0">
              <a:solidFill>
                <a:schemeClr val="bg1"/>
              </a:solidFill>
            </a:endParaRPr>
          </a:p>
          <a:p>
            <a:r>
              <a:rPr lang="en-US" cap="none" dirty="0">
                <a:solidFill>
                  <a:schemeClr val="bg1"/>
                </a:solidFill>
              </a:rPr>
              <a:t>- Total number of customers: 3,333</a:t>
            </a:r>
          </a:p>
          <a:p>
            <a:endParaRPr lang="en-US" cap="none" dirty="0">
              <a:solidFill>
                <a:schemeClr val="bg1"/>
              </a:solidFill>
            </a:endParaRPr>
          </a:p>
          <a:p>
            <a:r>
              <a:rPr lang="en-US" cap="none" dirty="0">
                <a:solidFill>
                  <a:schemeClr val="bg1"/>
                </a:solidFill>
              </a:rPr>
              <a:t>- Average total day minutes: 179.8</a:t>
            </a:r>
          </a:p>
          <a:p>
            <a:endParaRPr lang="en-US" cap="none" dirty="0">
              <a:solidFill>
                <a:schemeClr val="bg1"/>
              </a:solidFill>
            </a:endParaRPr>
          </a:p>
          <a:p>
            <a:r>
              <a:rPr lang="en-US" cap="none" dirty="0">
                <a:solidFill>
                  <a:schemeClr val="bg1"/>
                </a:solidFill>
              </a:rPr>
              <a:t>- Churn rate: Approximately 14.9%</a:t>
            </a:r>
          </a:p>
        </p:txBody>
      </p:sp>
    </p:spTree>
    <p:extLst>
      <p:ext uri="{BB962C8B-B14F-4D97-AF65-F5344CB8AC3E}">
        <p14:creationId xmlns:p14="http://schemas.microsoft.com/office/powerpoint/2010/main" val="218398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39E8F-EB5D-D7F2-AF80-6A2C643840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6AA07E-93E0-B9BD-E69C-7BAE2AE53A2C}"/>
              </a:ext>
            </a:extLst>
          </p:cNvPr>
          <p:cNvSpPr>
            <a:spLocks noGrp="1"/>
          </p:cNvSpPr>
          <p:nvPr>
            <p:ph type="ctrTitle"/>
          </p:nvPr>
        </p:nvSpPr>
        <p:spPr>
          <a:xfrm>
            <a:off x="657649" y="901627"/>
            <a:ext cx="8825658" cy="1087695"/>
          </a:xfrm>
        </p:spPr>
        <p:txBody>
          <a:bodyPr/>
          <a:lstStyle/>
          <a:p>
            <a:r>
              <a:rPr lang="en-US" dirty="0"/>
              <a:t>Visual Analysis</a:t>
            </a:r>
          </a:p>
        </p:txBody>
      </p:sp>
      <p:sp>
        <p:nvSpPr>
          <p:cNvPr id="3" name="Subtitle 2">
            <a:extLst>
              <a:ext uri="{FF2B5EF4-FFF2-40B4-BE49-F238E27FC236}">
                <a16:creationId xmlns:a16="http://schemas.microsoft.com/office/drawing/2014/main" id="{2FA990EE-CBEB-55BD-9467-A68B009D38A8}"/>
              </a:ext>
            </a:extLst>
          </p:cNvPr>
          <p:cNvSpPr>
            <a:spLocks noGrp="1"/>
          </p:cNvSpPr>
          <p:nvPr>
            <p:ph type="subTitle" idx="1"/>
          </p:nvPr>
        </p:nvSpPr>
        <p:spPr>
          <a:xfrm>
            <a:off x="834189" y="1989321"/>
            <a:ext cx="9146424" cy="4315226"/>
          </a:xfrm>
        </p:spPr>
        <p:txBody>
          <a:bodyPr>
            <a:normAutofit lnSpcReduction="10000"/>
          </a:bodyPr>
          <a:lstStyle/>
          <a:p>
            <a:r>
              <a:rPr lang="en-US" cap="none" dirty="0">
                <a:solidFill>
                  <a:schemeClr val="bg1"/>
                </a:solidFill>
              </a:rPr>
              <a:t>Several visualizations were used to better understand the data:</a:t>
            </a:r>
          </a:p>
          <a:p>
            <a:endParaRPr lang="en-US" cap="none" dirty="0">
              <a:solidFill>
                <a:schemeClr val="bg1"/>
              </a:solidFill>
            </a:endParaRPr>
          </a:p>
          <a:p>
            <a:r>
              <a:rPr lang="en-US" cap="none" dirty="0">
                <a:solidFill>
                  <a:schemeClr val="bg1"/>
                </a:solidFill>
              </a:rPr>
              <a:t>- Bar chart of churn by international plan</a:t>
            </a:r>
          </a:p>
          <a:p>
            <a:endParaRPr lang="en-US" cap="none" dirty="0">
              <a:solidFill>
                <a:schemeClr val="bg1"/>
              </a:solidFill>
            </a:endParaRPr>
          </a:p>
          <a:p>
            <a:r>
              <a:rPr lang="en-US" cap="none" dirty="0">
                <a:solidFill>
                  <a:schemeClr val="bg1"/>
                </a:solidFill>
              </a:rPr>
              <a:t>- Relationship between customer service calls and churn</a:t>
            </a:r>
          </a:p>
          <a:p>
            <a:endParaRPr lang="en-US" cap="none" dirty="0">
              <a:solidFill>
                <a:schemeClr val="bg1"/>
              </a:solidFill>
            </a:endParaRPr>
          </a:p>
          <a:p>
            <a:r>
              <a:rPr lang="en-US" cap="none" dirty="0">
                <a:solidFill>
                  <a:schemeClr val="bg1"/>
                </a:solidFill>
              </a:rPr>
              <a:t>- Total day charges vs churn</a:t>
            </a:r>
          </a:p>
          <a:p>
            <a:endParaRPr lang="en-US" cap="none" dirty="0">
              <a:solidFill>
                <a:schemeClr val="bg1"/>
              </a:solidFill>
            </a:endParaRPr>
          </a:p>
          <a:p>
            <a:r>
              <a:rPr lang="en-US" cap="none" dirty="0">
                <a:solidFill>
                  <a:schemeClr val="bg1"/>
                </a:solidFill>
              </a:rPr>
              <a:t>- Overall churn distribution</a:t>
            </a:r>
          </a:p>
          <a:p>
            <a:endParaRPr lang="en-US" cap="none" dirty="0">
              <a:solidFill>
                <a:schemeClr val="bg1"/>
              </a:solidFill>
            </a:endParaRPr>
          </a:p>
          <a:p>
            <a:r>
              <a:rPr lang="en-US" cap="none" dirty="0">
                <a:solidFill>
                  <a:schemeClr val="bg1"/>
                </a:solidFill>
              </a:rPr>
              <a:t>These insights help identify patterns and possible causes of customer churn.</a:t>
            </a:r>
          </a:p>
        </p:txBody>
      </p:sp>
    </p:spTree>
    <p:extLst>
      <p:ext uri="{BB962C8B-B14F-4D97-AF65-F5344CB8AC3E}">
        <p14:creationId xmlns:p14="http://schemas.microsoft.com/office/powerpoint/2010/main" val="227484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F9DF-E9E7-EB5F-63E7-3304305308F1}"/>
              </a:ext>
            </a:extLst>
          </p:cNvPr>
          <p:cNvSpPr>
            <a:spLocks noGrp="1"/>
          </p:cNvSpPr>
          <p:nvPr>
            <p:ph type="title"/>
          </p:nvPr>
        </p:nvSpPr>
        <p:spPr/>
        <p:txBody>
          <a:bodyPr/>
          <a:lstStyle/>
          <a:p>
            <a:r>
              <a:rPr lang="en-US" dirty="0"/>
              <a:t>Visual Presentation</a:t>
            </a:r>
          </a:p>
        </p:txBody>
      </p:sp>
      <p:pic>
        <p:nvPicPr>
          <p:cNvPr id="5" name="Content Placeholder 4">
            <a:extLst>
              <a:ext uri="{FF2B5EF4-FFF2-40B4-BE49-F238E27FC236}">
                <a16:creationId xmlns:a16="http://schemas.microsoft.com/office/drawing/2014/main" id="{87053F80-5B39-1F0C-0C76-1E45B7D33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308" y="2048719"/>
            <a:ext cx="9722734" cy="4282633"/>
          </a:xfrm>
        </p:spPr>
      </p:pic>
    </p:spTree>
    <p:extLst>
      <p:ext uri="{BB962C8B-B14F-4D97-AF65-F5344CB8AC3E}">
        <p14:creationId xmlns:p14="http://schemas.microsoft.com/office/powerpoint/2010/main" val="236771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20EF-4FA0-D95D-2469-8B2DF44D8CD9}"/>
              </a:ext>
            </a:extLst>
          </p:cNvPr>
          <p:cNvSpPr>
            <a:spLocks noGrp="1"/>
          </p:cNvSpPr>
          <p:nvPr>
            <p:ph type="title"/>
          </p:nvPr>
        </p:nvSpPr>
        <p:spPr/>
        <p:txBody>
          <a:bodyPr/>
          <a:lstStyle/>
          <a:p>
            <a:r>
              <a:rPr lang="en-US" dirty="0"/>
              <a:t>Predictive Modeling Approach</a:t>
            </a:r>
          </a:p>
        </p:txBody>
      </p:sp>
      <p:sp>
        <p:nvSpPr>
          <p:cNvPr id="3" name="Content Placeholder 2">
            <a:extLst>
              <a:ext uri="{FF2B5EF4-FFF2-40B4-BE49-F238E27FC236}">
                <a16:creationId xmlns:a16="http://schemas.microsoft.com/office/drawing/2014/main" id="{DBCE09C4-7F61-A55D-8013-1E2F35E135FF}"/>
              </a:ext>
            </a:extLst>
          </p:cNvPr>
          <p:cNvSpPr>
            <a:spLocks noGrp="1"/>
          </p:cNvSpPr>
          <p:nvPr>
            <p:ph idx="1"/>
          </p:nvPr>
        </p:nvSpPr>
        <p:spPr/>
        <p:txBody>
          <a:bodyPr/>
          <a:lstStyle/>
          <a:p>
            <a:r>
              <a:rPr lang="en-US" dirty="0"/>
              <a:t>I built a decision tree classifier to predict whether a customer is likely to churn. The decision tree is easy to interpret and highlights which features contribute most to churn, such as:</a:t>
            </a:r>
          </a:p>
          <a:p>
            <a:endParaRPr lang="en-US" dirty="0"/>
          </a:p>
          <a:p>
            <a:r>
              <a:rPr lang="en-US" dirty="0"/>
              <a:t>- Number of customer service calls</a:t>
            </a:r>
          </a:p>
          <a:p>
            <a:endParaRPr lang="en-US" dirty="0"/>
          </a:p>
          <a:p>
            <a:r>
              <a:rPr lang="en-US" dirty="0"/>
              <a:t>- International plan usage</a:t>
            </a:r>
          </a:p>
          <a:p>
            <a:endParaRPr lang="en-US" dirty="0"/>
          </a:p>
          <a:p>
            <a:r>
              <a:rPr lang="en-US" dirty="0"/>
              <a:t>- Total day minutes and charges</a:t>
            </a:r>
          </a:p>
        </p:txBody>
      </p:sp>
    </p:spTree>
    <p:extLst>
      <p:ext uri="{BB962C8B-B14F-4D97-AF65-F5344CB8AC3E}">
        <p14:creationId xmlns:p14="http://schemas.microsoft.com/office/powerpoint/2010/main" val="282213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B6DF-2A7A-F1C5-BF41-C14E8B943C9E}"/>
              </a:ext>
            </a:extLst>
          </p:cNvPr>
          <p:cNvSpPr>
            <a:spLocks noGrp="1"/>
          </p:cNvSpPr>
          <p:nvPr>
            <p:ph type="title"/>
          </p:nvPr>
        </p:nvSpPr>
        <p:spPr/>
        <p:txBody>
          <a:bodyPr/>
          <a:lstStyle/>
          <a:p>
            <a:r>
              <a:rPr lang="en-US" dirty="0"/>
              <a:t>Decision Tree Summary</a:t>
            </a:r>
          </a:p>
        </p:txBody>
      </p:sp>
      <p:sp>
        <p:nvSpPr>
          <p:cNvPr id="3" name="Content Placeholder 2">
            <a:extLst>
              <a:ext uri="{FF2B5EF4-FFF2-40B4-BE49-F238E27FC236}">
                <a16:creationId xmlns:a16="http://schemas.microsoft.com/office/drawing/2014/main" id="{6EC0E57A-8ED1-87BE-7E8C-D70B18186FAD}"/>
              </a:ext>
            </a:extLst>
          </p:cNvPr>
          <p:cNvSpPr>
            <a:spLocks noGrp="1"/>
          </p:cNvSpPr>
          <p:nvPr>
            <p:ph idx="1"/>
          </p:nvPr>
        </p:nvSpPr>
        <p:spPr/>
        <p:txBody>
          <a:bodyPr/>
          <a:lstStyle/>
          <a:p>
            <a:r>
              <a:rPr lang="en-US" dirty="0"/>
              <a:t>The decision tree model successfully captures customer behavior patterns. Key decision points in the tree indicate that customers with many service calls or who use the international plan are more likely to churn.</a:t>
            </a:r>
          </a:p>
          <a:p>
            <a:endParaRPr lang="en-US" dirty="0"/>
          </a:p>
          <a:p>
            <a:r>
              <a:rPr lang="en-US" dirty="0"/>
              <a:t>This model helps segment customers into high and low churn risk groups.</a:t>
            </a:r>
          </a:p>
        </p:txBody>
      </p:sp>
    </p:spTree>
    <p:extLst>
      <p:ext uri="{BB962C8B-B14F-4D97-AF65-F5344CB8AC3E}">
        <p14:creationId xmlns:p14="http://schemas.microsoft.com/office/powerpoint/2010/main" val="417792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A5E6-0516-DAC7-9539-BA72AD750606}"/>
              </a:ext>
            </a:extLst>
          </p:cNvPr>
          <p:cNvSpPr>
            <a:spLocks noGrp="1"/>
          </p:cNvSpPr>
          <p:nvPr>
            <p:ph type="title"/>
          </p:nvPr>
        </p:nvSpPr>
        <p:spPr/>
        <p:txBody>
          <a:bodyPr/>
          <a:lstStyle/>
          <a:p>
            <a:r>
              <a:rPr lang="en-US" dirty="0"/>
              <a:t>Insights and Recommendations</a:t>
            </a:r>
          </a:p>
        </p:txBody>
      </p:sp>
      <p:sp>
        <p:nvSpPr>
          <p:cNvPr id="3" name="Content Placeholder 2">
            <a:extLst>
              <a:ext uri="{FF2B5EF4-FFF2-40B4-BE49-F238E27FC236}">
                <a16:creationId xmlns:a16="http://schemas.microsoft.com/office/drawing/2014/main" id="{9AED688F-2D73-66D2-A1A0-C1E2D9B59FE6}"/>
              </a:ext>
            </a:extLst>
          </p:cNvPr>
          <p:cNvSpPr>
            <a:spLocks noGrp="1"/>
          </p:cNvSpPr>
          <p:nvPr>
            <p:ph idx="1"/>
          </p:nvPr>
        </p:nvSpPr>
        <p:spPr/>
        <p:txBody>
          <a:bodyPr>
            <a:normAutofit/>
          </a:bodyPr>
          <a:lstStyle/>
          <a:p>
            <a:r>
              <a:rPr lang="en-US" dirty="0"/>
              <a:t> Customers using the international plan have a higher likelihood of churn.</a:t>
            </a:r>
          </a:p>
          <a:p>
            <a:endParaRPr lang="en-US" dirty="0"/>
          </a:p>
          <a:p>
            <a:r>
              <a:rPr lang="en-US" dirty="0"/>
              <a:t> Frequent customer service calls correlate strongly with churn, possibly indicating dissatisfaction.</a:t>
            </a:r>
          </a:p>
          <a:p>
            <a:endParaRPr lang="en-US" dirty="0"/>
          </a:p>
          <a:p>
            <a:r>
              <a:rPr lang="en-US" dirty="0"/>
              <a:t> Targeted support and offers to high-risk customers can reduce churn.</a:t>
            </a:r>
          </a:p>
          <a:p>
            <a:endParaRPr lang="en-US" dirty="0"/>
          </a:p>
          <a:p>
            <a:r>
              <a:rPr lang="en-US" dirty="0"/>
              <a:t> Monitor key features such as service usage and complaints regularly.</a:t>
            </a:r>
          </a:p>
        </p:txBody>
      </p:sp>
    </p:spTree>
    <p:extLst>
      <p:ext uri="{BB962C8B-B14F-4D97-AF65-F5344CB8AC3E}">
        <p14:creationId xmlns:p14="http://schemas.microsoft.com/office/powerpoint/2010/main" val="2180248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50</TotalTime>
  <Words>414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Customer Churn Analysis</vt:lpstr>
      <vt:lpstr>Introduction</vt:lpstr>
      <vt:lpstr>Data Overview</vt:lpstr>
      <vt:lpstr>Key Metrics(KPIs)</vt:lpstr>
      <vt:lpstr>Visual Analysis</vt:lpstr>
      <vt:lpstr>Visual Presentation</vt:lpstr>
      <vt:lpstr>Predictive Modeling Approach</vt:lpstr>
      <vt:lpstr>Decision Tree Summary</vt:lpstr>
      <vt:lpstr>Insights and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Rachael Nyawira</dc:creator>
  <cp:lastModifiedBy>Rachael Nyawira</cp:lastModifiedBy>
  <cp:revision>1</cp:revision>
  <dcterms:created xsi:type="dcterms:W3CDTF">2025-05-11T13:27:41Z</dcterms:created>
  <dcterms:modified xsi:type="dcterms:W3CDTF">2025-05-11T14:37:32Z</dcterms:modified>
</cp:coreProperties>
</file>