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7" r:id="rId8"/>
    <p:sldId id="268" r:id="rId9"/>
    <p:sldId id="266"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890C83B-7D35-40CC-B5A0-BD04CFFE5552}" type="datetimeFigureOut">
              <a:rPr lang="en-US" smtClean="0"/>
              <a:t>3/30/2025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185476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51594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4208490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21353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61975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90C83B-7D35-40CC-B5A0-BD04CFFE5552}"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160546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90C83B-7D35-40CC-B5A0-BD04CFFE5552}"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34938057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0C83B-7D35-40CC-B5A0-BD04CFFE555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3092670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0C83B-7D35-40CC-B5A0-BD04CFFE555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206488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0C83B-7D35-40CC-B5A0-BD04CFFE555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4821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0C83B-7D35-40CC-B5A0-BD04CFFE5552}"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19973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62033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0C83B-7D35-40CC-B5A0-BD04CFFE5552}"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2056737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0C83B-7D35-40CC-B5A0-BD04CFFE5552}"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2916328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0C83B-7D35-40CC-B5A0-BD04CFFE5552}"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15685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287517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90C83B-7D35-40CC-B5A0-BD04CFFE5552}"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EB689-D2D7-4922-AFC6-52304FA89C1A}" type="slidenum">
              <a:rPr lang="en-US" smtClean="0"/>
              <a:t>‹#›</a:t>
            </a:fld>
            <a:endParaRPr lang="en-US"/>
          </a:p>
        </p:txBody>
      </p:sp>
    </p:spTree>
    <p:extLst>
      <p:ext uri="{BB962C8B-B14F-4D97-AF65-F5344CB8AC3E}">
        <p14:creationId xmlns:p14="http://schemas.microsoft.com/office/powerpoint/2010/main" val="27271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90C83B-7D35-40CC-B5A0-BD04CFFE5552}" type="datetimeFigureOut">
              <a:rPr lang="en-US" smtClean="0"/>
              <a:t>3/30/2025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38EB689-D2D7-4922-AFC6-52304FA89C1A}" type="slidenum">
              <a:rPr lang="en-US" smtClean="0"/>
              <a:t>‹#›</a:t>
            </a:fld>
            <a:endParaRPr lang="en-US"/>
          </a:p>
        </p:txBody>
      </p:sp>
    </p:spTree>
    <p:extLst>
      <p:ext uri="{BB962C8B-B14F-4D97-AF65-F5344CB8AC3E}">
        <p14:creationId xmlns:p14="http://schemas.microsoft.com/office/powerpoint/2010/main" val="11636113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B722-46AD-DCE9-9D13-26F3344D7357}"/>
              </a:ext>
            </a:extLst>
          </p:cNvPr>
          <p:cNvSpPr>
            <a:spLocks noGrp="1"/>
          </p:cNvSpPr>
          <p:nvPr>
            <p:ph type="ctrTitle"/>
          </p:nvPr>
        </p:nvSpPr>
        <p:spPr/>
        <p:txBody>
          <a:bodyPr/>
          <a:lstStyle/>
          <a:p>
            <a:r>
              <a:rPr lang="en-US" dirty="0"/>
              <a:t>Phase 2 Project</a:t>
            </a:r>
          </a:p>
        </p:txBody>
      </p:sp>
      <p:sp>
        <p:nvSpPr>
          <p:cNvPr id="3" name="Subtitle 2">
            <a:extLst>
              <a:ext uri="{FF2B5EF4-FFF2-40B4-BE49-F238E27FC236}">
                <a16:creationId xmlns:a16="http://schemas.microsoft.com/office/drawing/2014/main" id="{C432E111-6308-916F-162B-AE170D1308DC}"/>
              </a:ext>
            </a:extLst>
          </p:cNvPr>
          <p:cNvSpPr>
            <a:spLocks noGrp="1"/>
          </p:cNvSpPr>
          <p:nvPr>
            <p:ph type="subTitle" idx="1"/>
          </p:nvPr>
        </p:nvSpPr>
        <p:spPr/>
        <p:txBody>
          <a:bodyPr>
            <a:normAutofit fontScale="92500" lnSpcReduction="20000"/>
          </a:bodyPr>
          <a:lstStyle/>
          <a:p>
            <a:r>
              <a:rPr lang="en-US" dirty="0"/>
              <a:t>Ayaya Vincent</a:t>
            </a:r>
          </a:p>
          <a:p>
            <a:r>
              <a:rPr lang="en-US" dirty="0"/>
              <a:t>Rachael Nyawira</a:t>
            </a:r>
          </a:p>
          <a:p>
            <a:r>
              <a:rPr lang="en-US" dirty="0"/>
              <a:t>Stephen Kamiru</a:t>
            </a:r>
          </a:p>
          <a:p>
            <a:r>
              <a:rPr lang="en-US" dirty="0"/>
              <a:t>Cindy Minyade</a:t>
            </a:r>
          </a:p>
        </p:txBody>
      </p:sp>
    </p:spTree>
    <p:extLst>
      <p:ext uri="{BB962C8B-B14F-4D97-AF65-F5344CB8AC3E}">
        <p14:creationId xmlns:p14="http://schemas.microsoft.com/office/powerpoint/2010/main" val="892606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BCEE-6714-B84C-2D17-A8217B935C6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531B264-B1B7-BE95-9FA2-5F73258528AB}"/>
              </a:ext>
            </a:extLst>
          </p:cNvPr>
          <p:cNvSpPr>
            <a:spLocks noGrp="1"/>
          </p:cNvSpPr>
          <p:nvPr>
            <p:ph idx="1"/>
          </p:nvPr>
        </p:nvSpPr>
        <p:spPr/>
        <p:txBody>
          <a:bodyPr/>
          <a:lstStyle/>
          <a:p>
            <a:r>
              <a:rPr lang="en-US" dirty="0"/>
              <a:t>With these visualizations, the company now has the blueprint to move forward with the project.</a:t>
            </a:r>
          </a:p>
        </p:txBody>
      </p:sp>
    </p:spTree>
    <p:extLst>
      <p:ext uri="{BB962C8B-B14F-4D97-AF65-F5344CB8AC3E}">
        <p14:creationId xmlns:p14="http://schemas.microsoft.com/office/powerpoint/2010/main" val="401848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7A41-A602-B53E-122F-69307709B9E0}"/>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Thank you</a:t>
            </a:r>
          </a:p>
        </p:txBody>
      </p:sp>
      <p:sp>
        <p:nvSpPr>
          <p:cNvPr id="3" name="Subtitle 2">
            <a:extLst>
              <a:ext uri="{FF2B5EF4-FFF2-40B4-BE49-F238E27FC236}">
                <a16:creationId xmlns:a16="http://schemas.microsoft.com/office/drawing/2014/main" id="{E7C1ADD2-050A-DFBE-78DD-F469A5B0F511}"/>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a:t>
            </a:r>
          </a:p>
        </p:txBody>
      </p:sp>
      <p:pic>
        <p:nvPicPr>
          <p:cNvPr id="7" name="Graphic 6" descr="Smiling Face with No Fill">
            <a:extLst>
              <a:ext uri="{FF2B5EF4-FFF2-40B4-BE49-F238E27FC236}">
                <a16:creationId xmlns:a16="http://schemas.microsoft.com/office/drawing/2014/main" id="{66CE61CF-04C1-774B-EFD3-607156EC2A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2059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033C-80A7-B237-6C23-BE105CDFB1EA}"/>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511D7562-4BC0-11CE-70A2-DA13DD928076}"/>
              </a:ext>
            </a:extLst>
          </p:cNvPr>
          <p:cNvSpPr>
            <a:spLocks noGrp="1"/>
          </p:cNvSpPr>
          <p:nvPr>
            <p:ph idx="1"/>
          </p:nvPr>
        </p:nvSpPr>
        <p:spPr/>
        <p:txBody>
          <a:bodyPr/>
          <a:lstStyle/>
          <a:p>
            <a:r>
              <a:rPr lang="en-US" dirty="0"/>
              <a:t>Our company noticed that all the other big companies are really involved in original video control. We now want to get into the fun.</a:t>
            </a:r>
          </a:p>
          <a:p>
            <a:r>
              <a:rPr lang="en-US" dirty="0"/>
              <a:t>The company now wants to create a new movie studio. However, they don’t know anything about movie creation.</a:t>
            </a:r>
          </a:p>
          <a:p>
            <a:r>
              <a:rPr lang="en-US" dirty="0"/>
              <a:t>With the data provided, we will be able to provide insights on the best way forward for the company to take.</a:t>
            </a:r>
          </a:p>
        </p:txBody>
      </p:sp>
    </p:spTree>
    <p:extLst>
      <p:ext uri="{BB962C8B-B14F-4D97-AF65-F5344CB8AC3E}">
        <p14:creationId xmlns:p14="http://schemas.microsoft.com/office/powerpoint/2010/main" val="358989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09CF-0AD9-725D-4715-862D7B613ACD}"/>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822FC68F-6EF2-CDCB-ED30-04877F0BA345}"/>
              </a:ext>
            </a:extLst>
          </p:cNvPr>
          <p:cNvSpPr>
            <a:spLocks noGrp="1"/>
          </p:cNvSpPr>
          <p:nvPr>
            <p:ph idx="1"/>
          </p:nvPr>
        </p:nvSpPr>
        <p:spPr/>
        <p:txBody>
          <a:bodyPr/>
          <a:lstStyle/>
          <a:p>
            <a:r>
              <a:rPr lang="en-US" dirty="0"/>
              <a:t>We dealt with different data sources: SQL database and csv files.</a:t>
            </a:r>
          </a:p>
          <a:p>
            <a:r>
              <a:rPr lang="en-US" dirty="0"/>
              <a:t>Most of this data was stored in a zipped file and we therefore had to unzip them first before trying to understand what we were dealing with.</a:t>
            </a:r>
          </a:p>
          <a:p>
            <a:r>
              <a:rPr lang="en-US" dirty="0"/>
              <a:t>The SQL database was ‘im.db’ while the CSV file that we worked with was ‘</a:t>
            </a:r>
            <a:r>
              <a:rPr lang="en-US" b="0" dirty="0">
                <a:solidFill>
                  <a:srgbClr val="CE9178"/>
                </a:solidFill>
                <a:effectLst/>
                <a:latin typeface="Consolas" panose="020B0609020204030204" pitchFamily="49" charset="0"/>
              </a:rPr>
              <a:t>bom.movie_gross.csv</a:t>
            </a:r>
            <a:r>
              <a:rPr lang="en-US" dirty="0"/>
              <a:t>’</a:t>
            </a:r>
          </a:p>
          <a:p>
            <a:pPr marL="0" indent="0">
              <a:buNone/>
            </a:pPr>
            <a:endParaRPr lang="en-US" dirty="0"/>
          </a:p>
        </p:txBody>
      </p:sp>
    </p:spTree>
    <p:extLst>
      <p:ext uri="{BB962C8B-B14F-4D97-AF65-F5344CB8AC3E}">
        <p14:creationId xmlns:p14="http://schemas.microsoft.com/office/powerpoint/2010/main" val="151954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4385-8D23-11D8-303B-621983B6989C}"/>
              </a:ext>
            </a:extLst>
          </p:cNvPr>
          <p:cNvSpPr>
            <a:spLocks noGrp="1"/>
          </p:cNvSpPr>
          <p:nvPr>
            <p:ph type="title"/>
          </p:nvPr>
        </p:nvSpPr>
        <p:spPr>
          <a:xfrm>
            <a:off x="761803" y="350196"/>
            <a:ext cx="4646904" cy="1624520"/>
          </a:xfrm>
        </p:spPr>
        <p:txBody>
          <a:bodyPr anchor="ctr">
            <a:normAutofit/>
          </a:bodyPr>
          <a:lstStyle/>
          <a:p>
            <a:r>
              <a:rPr lang="en-US" sz="4000"/>
              <a:t>Data: Analyzing</a:t>
            </a:r>
          </a:p>
        </p:txBody>
      </p:sp>
      <p:sp>
        <p:nvSpPr>
          <p:cNvPr id="3" name="Content Placeholder 2">
            <a:extLst>
              <a:ext uri="{FF2B5EF4-FFF2-40B4-BE49-F238E27FC236}">
                <a16:creationId xmlns:a16="http://schemas.microsoft.com/office/drawing/2014/main" id="{66066F0D-8DE8-05D9-E36D-226F95E73154}"/>
              </a:ext>
            </a:extLst>
          </p:cNvPr>
          <p:cNvSpPr>
            <a:spLocks noGrp="1"/>
          </p:cNvSpPr>
          <p:nvPr>
            <p:ph idx="1"/>
          </p:nvPr>
        </p:nvSpPr>
        <p:spPr>
          <a:xfrm>
            <a:off x="761802" y="2743200"/>
            <a:ext cx="4646905" cy="3613149"/>
          </a:xfrm>
        </p:spPr>
        <p:txBody>
          <a:bodyPr anchor="ctr">
            <a:normAutofit fontScale="92500" lnSpcReduction="20000"/>
          </a:bodyPr>
          <a:lstStyle/>
          <a:p>
            <a:r>
              <a:rPr lang="en-US" sz="1700"/>
              <a:t>For us to get proper insights from the data, we needed to analyze it first.</a:t>
            </a:r>
          </a:p>
          <a:p>
            <a:r>
              <a:rPr lang="en-US" sz="1700"/>
              <a:t>This involved processes such as :</a:t>
            </a:r>
          </a:p>
          <a:p>
            <a:pPr>
              <a:buFont typeface="Wingdings" panose="05000000000000000000" pitchFamily="2" charset="2"/>
              <a:buChar char="v"/>
            </a:pPr>
            <a:r>
              <a:rPr lang="en-US" sz="1700"/>
              <a:t>data cleaning,</a:t>
            </a:r>
          </a:p>
          <a:p>
            <a:pPr>
              <a:buFont typeface="Wingdings" panose="05000000000000000000" pitchFamily="2" charset="2"/>
              <a:buChar char="v"/>
            </a:pPr>
            <a:r>
              <a:rPr lang="en-US" sz="1700"/>
              <a:t>joining tables,</a:t>
            </a:r>
          </a:p>
          <a:p>
            <a:pPr>
              <a:buFont typeface="Wingdings" panose="05000000000000000000" pitchFamily="2" charset="2"/>
              <a:buChar char="v"/>
            </a:pPr>
            <a:r>
              <a:rPr lang="en-US" sz="1700"/>
              <a:t>importing of the CSV file to the database, </a:t>
            </a:r>
          </a:p>
          <a:p>
            <a:pPr>
              <a:buFont typeface="Wingdings" panose="05000000000000000000" pitchFamily="2" charset="2"/>
              <a:buChar char="v"/>
            </a:pPr>
            <a:r>
              <a:rPr lang="en-US" sz="1700"/>
              <a:t>grouping and ordering data,</a:t>
            </a:r>
          </a:p>
          <a:p>
            <a:pPr>
              <a:buFont typeface="Wingdings" panose="05000000000000000000" pitchFamily="2" charset="2"/>
              <a:buChar char="v"/>
            </a:pPr>
            <a:r>
              <a:rPr lang="en-US" sz="1700"/>
              <a:t>filtering data.</a:t>
            </a:r>
          </a:p>
          <a:p>
            <a:r>
              <a:rPr lang="en-US" sz="1700"/>
              <a:t>This enabled us get a clear vision of what insights might help the company make data-driven decisions</a:t>
            </a:r>
          </a:p>
        </p:txBody>
      </p:sp>
      <p:pic>
        <p:nvPicPr>
          <p:cNvPr id="5" name="Picture 4" descr="Digital financial graph">
            <a:extLst>
              <a:ext uri="{FF2B5EF4-FFF2-40B4-BE49-F238E27FC236}">
                <a16:creationId xmlns:a16="http://schemas.microsoft.com/office/drawing/2014/main" id="{41A94E40-635F-656C-DC46-95C5DAED5C6B}"/>
              </a:ext>
            </a:extLst>
          </p:cNvPr>
          <p:cNvPicPr>
            <a:picLocks noChangeAspect="1"/>
          </p:cNvPicPr>
          <p:nvPr/>
        </p:nvPicPr>
        <p:blipFill>
          <a:blip r:embed="rId2"/>
          <a:srcRect l="32615" r="17329"/>
          <a:stretch/>
        </p:blipFill>
        <p:spPr>
          <a:xfrm>
            <a:off x="6096000" y="1"/>
            <a:ext cx="6102825" cy="6858000"/>
          </a:xfrm>
          <a:prstGeom prst="rect">
            <a:avLst/>
          </a:prstGeom>
        </p:spPr>
      </p:pic>
    </p:spTree>
    <p:extLst>
      <p:ext uri="{BB962C8B-B14F-4D97-AF65-F5344CB8AC3E}">
        <p14:creationId xmlns:p14="http://schemas.microsoft.com/office/powerpoint/2010/main" val="300979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96B8-C3F6-4E2D-34D9-66379686AFD5}"/>
              </a:ext>
            </a:extLst>
          </p:cNvPr>
          <p:cNvSpPr>
            <a:spLocks noGrp="1"/>
          </p:cNvSpPr>
          <p:nvPr>
            <p:ph type="title"/>
          </p:nvPr>
        </p:nvSpPr>
        <p:spPr>
          <a:xfrm>
            <a:off x="761800" y="762001"/>
            <a:ext cx="5334197" cy="1708242"/>
          </a:xfrm>
        </p:spPr>
        <p:txBody>
          <a:bodyPr anchor="ctr">
            <a:normAutofit/>
          </a:bodyPr>
          <a:lstStyle/>
          <a:p>
            <a:r>
              <a:rPr lang="en-US" sz="4000"/>
              <a:t>RECOMMENDATIONS:</a:t>
            </a:r>
          </a:p>
        </p:txBody>
      </p:sp>
      <p:sp>
        <p:nvSpPr>
          <p:cNvPr id="3" name="Content Placeholder 2">
            <a:extLst>
              <a:ext uri="{FF2B5EF4-FFF2-40B4-BE49-F238E27FC236}">
                <a16:creationId xmlns:a16="http://schemas.microsoft.com/office/drawing/2014/main" id="{BF99A8ED-A25D-7B5A-D2D4-856254F8566D}"/>
              </a:ext>
            </a:extLst>
          </p:cNvPr>
          <p:cNvSpPr>
            <a:spLocks noGrp="1"/>
          </p:cNvSpPr>
          <p:nvPr>
            <p:ph idx="1"/>
          </p:nvPr>
        </p:nvSpPr>
        <p:spPr>
          <a:xfrm>
            <a:off x="761800" y="2470244"/>
            <a:ext cx="5334197" cy="3769835"/>
          </a:xfrm>
        </p:spPr>
        <p:txBody>
          <a:bodyPr anchor="ctr">
            <a:normAutofit/>
          </a:bodyPr>
          <a:lstStyle/>
          <a:p>
            <a:r>
              <a:rPr lang="en-US" sz="2000"/>
              <a:t>From the analysis of the data, here are some of the questions we looked to answer with the corresponding visualizations:</a:t>
            </a:r>
          </a:p>
          <a:p>
            <a:endParaRPr lang="en-US" sz="2000"/>
          </a:p>
        </p:txBody>
      </p:sp>
      <p:pic>
        <p:nvPicPr>
          <p:cNvPr id="5" name="Picture 4" descr="Magnifying glass showing decling performance">
            <a:extLst>
              <a:ext uri="{FF2B5EF4-FFF2-40B4-BE49-F238E27FC236}">
                <a16:creationId xmlns:a16="http://schemas.microsoft.com/office/drawing/2014/main" id="{272CBFD3-D3BD-B7B8-C7B2-7C206AB45D03}"/>
              </a:ext>
            </a:extLst>
          </p:cNvPr>
          <p:cNvPicPr>
            <a:picLocks noChangeAspect="1"/>
          </p:cNvPicPr>
          <p:nvPr/>
        </p:nvPicPr>
        <p:blipFill>
          <a:blip r:embed="rId2"/>
          <a:srcRect l="8800" r="39364"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02894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973D0B-E2A4-B0E5-0266-6375257BEDF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Question one</a:t>
            </a:r>
          </a:p>
        </p:txBody>
      </p:sp>
      <p:pic>
        <p:nvPicPr>
          <p:cNvPr id="7" name="Content Placeholder 6" descr="A chart of different colors&#10;&#10;AI-generated content may be incorrect.">
            <a:extLst>
              <a:ext uri="{FF2B5EF4-FFF2-40B4-BE49-F238E27FC236}">
                <a16:creationId xmlns:a16="http://schemas.microsoft.com/office/drawing/2014/main" id="{71EF239F-A9C2-ECCC-3BBB-7241CFF72CC0}"/>
              </a:ext>
            </a:extLst>
          </p:cNvPr>
          <p:cNvPicPr>
            <a:picLocks noGrp="1" noChangeAspect="1"/>
          </p:cNvPicPr>
          <p:nvPr>
            <p:ph idx="1"/>
          </p:nvPr>
        </p:nvPicPr>
        <p:blipFill>
          <a:blip r:embed="rId2"/>
          <a:stretch>
            <a:fillRect/>
          </a:stretch>
        </p:blipFill>
        <p:spPr>
          <a:xfrm>
            <a:off x="5987738" y="1314619"/>
            <a:ext cx="5628018" cy="3995892"/>
          </a:xfrm>
          <a:prstGeom prst="rect">
            <a:avLst/>
          </a:prstGeom>
        </p:spPr>
      </p:pic>
      <p:sp>
        <p:nvSpPr>
          <p:cNvPr id="6" name="Text Placeholder 5">
            <a:extLst>
              <a:ext uri="{FF2B5EF4-FFF2-40B4-BE49-F238E27FC236}">
                <a16:creationId xmlns:a16="http://schemas.microsoft.com/office/drawing/2014/main" id="{ADC6A3DB-A883-4C35-4846-5883694ADA4B}"/>
              </a:ext>
            </a:extLst>
          </p:cNvPr>
          <p:cNvSpPr>
            <a:spLocks noGrp="1"/>
          </p:cNvSpPr>
          <p:nvPr>
            <p:ph type="body" sz="half" idx="2"/>
          </p:nvPr>
        </p:nvSpPr>
        <p:spPr>
          <a:xfrm>
            <a:off x="645065" y="2031101"/>
            <a:ext cx="5051725" cy="3511943"/>
          </a:xfrm>
        </p:spPr>
        <p:txBody>
          <a:bodyPr vert="horz" lIns="91440" tIns="45720" rIns="91440" bIns="45720" rtlCol="0" anchor="ctr">
            <a:normAutofit fontScale="32500" lnSpcReduction="20000"/>
          </a:bodyPr>
          <a:lstStyle/>
          <a:p>
            <a:r>
              <a:rPr lang="en-GB" sz="2300" b="1" dirty="0">
                <a:effectLst/>
                <a:latin typeface="Tahoma" panose="020B0604030504040204" pitchFamily="34" charset="0"/>
                <a:ea typeface="Tahoma" panose="020B0604030504040204" pitchFamily="34" charset="0"/>
                <a:cs typeface="Tahoma" panose="020B0604030504040204" pitchFamily="34" charset="0"/>
              </a:rPr>
              <a:t>What genre are currently being watched with the highest rating?</a:t>
            </a:r>
          </a:p>
          <a:p>
            <a:endParaRPr lang="en-GB" sz="2300" b="1" dirty="0">
              <a:latin typeface="Tahoma" panose="020B0604030504040204" pitchFamily="34" charset="0"/>
              <a:ea typeface="Tahoma" panose="020B0604030504040204" pitchFamily="34" charset="0"/>
              <a:cs typeface="Tahoma" panose="020B0604030504040204" pitchFamily="34" charset="0"/>
            </a:endParaRPr>
          </a:p>
          <a:p>
            <a:r>
              <a:rPr lang="en-GB" sz="2300" b="1" dirty="0">
                <a:effectLst/>
                <a:latin typeface="Tahoma" panose="020B0604030504040204" pitchFamily="34" charset="0"/>
                <a:ea typeface="Tahoma" panose="020B0604030504040204" pitchFamily="34" charset="0"/>
                <a:cs typeface="Tahoma" panose="020B0604030504040204" pitchFamily="34" charset="0"/>
              </a:rPr>
              <a:t>Conclusion: The studio to consider producing movies with genres of 6.5 average and above as follows;</a:t>
            </a:r>
          </a:p>
          <a:p>
            <a:r>
              <a:rPr lang="en-GB" sz="2300" b="1" dirty="0">
                <a:effectLst/>
                <a:latin typeface="Tahoma" panose="020B0604030504040204" pitchFamily="34" charset="0"/>
                <a:ea typeface="Tahoma" panose="020B0604030504040204" pitchFamily="34" charset="0"/>
                <a:cs typeface="Tahoma" panose="020B0604030504040204" pitchFamily="34" charset="0"/>
              </a:rPr>
              <a:t>1. Short</a:t>
            </a:r>
          </a:p>
          <a:p>
            <a:r>
              <a:rPr lang="en-GB" sz="2300" b="1" dirty="0">
                <a:effectLst/>
                <a:latin typeface="Tahoma" panose="020B0604030504040204" pitchFamily="34" charset="0"/>
                <a:ea typeface="Tahoma" panose="020B0604030504040204" pitchFamily="34" charset="0"/>
                <a:cs typeface="Tahoma" panose="020B0604030504040204" pitchFamily="34" charset="0"/>
              </a:rPr>
              <a:t>2. Documentary</a:t>
            </a:r>
          </a:p>
          <a:p>
            <a:r>
              <a:rPr lang="en-GB" sz="2300" b="1" dirty="0">
                <a:effectLst/>
                <a:latin typeface="Tahoma" panose="020B0604030504040204" pitchFamily="34" charset="0"/>
                <a:ea typeface="Tahoma" panose="020B0604030504040204" pitchFamily="34" charset="0"/>
                <a:cs typeface="Tahoma" panose="020B0604030504040204" pitchFamily="34" charset="0"/>
              </a:rPr>
              <a:t>3. Game-Show</a:t>
            </a:r>
          </a:p>
          <a:p>
            <a:r>
              <a:rPr lang="en-GB" sz="2300" b="1" dirty="0">
                <a:effectLst/>
                <a:latin typeface="Tahoma" panose="020B0604030504040204" pitchFamily="34" charset="0"/>
                <a:ea typeface="Tahoma" panose="020B0604030504040204" pitchFamily="34" charset="0"/>
                <a:cs typeface="Tahoma" panose="020B0604030504040204" pitchFamily="34" charset="0"/>
              </a:rPr>
              <a:t>4. News </a:t>
            </a:r>
          </a:p>
          <a:p>
            <a:r>
              <a:rPr lang="en-GB" sz="2300" b="1" dirty="0">
                <a:effectLst/>
                <a:latin typeface="Tahoma" panose="020B0604030504040204" pitchFamily="34" charset="0"/>
                <a:ea typeface="Tahoma" panose="020B0604030504040204" pitchFamily="34" charset="0"/>
                <a:cs typeface="Tahoma" panose="020B0604030504040204" pitchFamily="34" charset="0"/>
              </a:rPr>
              <a:t>5. Biography</a:t>
            </a:r>
          </a:p>
          <a:p>
            <a:r>
              <a:rPr lang="en-GB" sz="2300" b="1" dirty="0">
                <a:effectLst/>
                <a:latin typeface="Tahoma" panose="020B0604030504040204" pitchFamily="34" charset="0"/>
                <a:ea typeface="Tahoma" panose="020B0604030504040204" pitchFamily="34" charset="0"/>
                <a:cs typeface="Tahoma" panose="020B0604030504040204" pitchFamily="34" charset="0"/>
              </a:rPr>
              <a:t>6. Music</a:t>
            </a:r>
          </a:p>
          <a:p>
            <a:r>
              <a:rPr lang="en-GB" sz="2300" b="1" dirty="0">
                <a:effectLst/>
                <a:latin typeface="Tahoma" panose="020B0604030504040204" pitchFamily="34" charset="0"/>
                <a:ea typeface="Tahoma" panose="020B0604030504040204" pitchFamily="34" charset="0"/>
                <a:cs typeface="Tahoma" panose="020B0604030504040204" pitchFamily="34" charset="0"/>
              </a:rPr>
              <a:t>7. History</a:t>
            </a:r>
          </a:p>
          <a:p>
            <a:r>
              <a:rPr lang="en-GB" sz="2300" b="1" dirty="0">
                <a:effectLst/>
                <a:latin typeface="Tahoma" panose="020B0604030504040204" pitchFamily="34" charset="0"/>
                <a:ea typeface="Tahoma" panose="020B0604030504040204" pitchFamily="34" charset="0"/>
                <a:cs typeface="Tahoma" panose="020B0604030504040204" pitchFamily="34" charset="0"/>
              </a:rPr>
              <a:t>8. Sport</a:t>
            </a:r>
          </a:p>
          <a:p>
            <a:r>
              <a:rPr lang="en-GB" sz="2300" b="1" dirty="0">
                <a:effectLst/>
                <a:latin typeface="Tahoma" panose="020B0604030504040204" pitchFamily="34" charset="0"/>
                <a:ea typeface="Tahoma" panose="020B0604030504040204" pitchFamily="34" charset="0"/>
                <a:cs typeface="Tahoma" panose="020B0604030504040204" pitchFamily="34" charset="0"/>
              </a:rPr>
              <a:t>9. War</a:t>
            </a:r>
          </a:p>
          <a:p>
            <a:r>
              <a:rPr lang="en-GB" sz="2300" b="1" dirty="0">
                <a:effectLst/>
                <a:latin typeface="Tahoma" panose="020B0604030504040204" pitchFamily="34" charset="0"/>
                <a:ea typeface="Tahoma" panose="020B0604030504040204" pitchFamily="34" charset="0"/>
                <a:cs typeface="Tahoma" panose="020B0604030504040204" pitchFamily="34" charset="0"/>
              </a:rPr>
              <a:t>10. Reality-TV</a:t>
            </a:r>
          </a:p>
          <a:p>
            <a:r>
              <a:rPr lang="en-GB" sz="2300" b="1" dirty="0">
                <a:effectLst/>
                <a:latin typeface="Tahoma" panose="020B0604030504040204" pitchFamily="34" charset="0"/>
                <a:ea typeface="Tahoma" panose="020B0604030504040204" pitchFamily="34" charset="0"/>
                <a:cs typeface="Tahoma" panose="020B0604030504040204" pitchFamily="34" charset="0"/>
              </a:rPr>
              <a:t>Conclusion: </a:t>
            </a:r>
            <a:endParaRPr lang="en-GB" sz="2300" b="0" dirty="0">
              <a:effectLst/>
              <a:latin typeface="Tahoma" panose="020B0604030504040204" pitchFamily="34" charset="0"/>
              <a:ea typeface="Tahoma" panose="020B0604030504040204" pitchFamily="34" charset="0"/>
              <a:cs typeface="Tahoma" panose="020B0604030504040204" pitchFamily="34" charset="0"/>
            </a:endParaRPr>
          </a:p>
          <a:p>
            <a:pPr indent="-228600">
              <a:buFont typeface="Arial" panose="020B0604020202020204" pitchFamily="34" charset="0"/>
              <a:buChar char="•"/>
            </a:pPr>
            <a:endParaRPr lang="en-US" sz="1800" dirty="0"/>
          </a:p>
        </p:txBody>
      </p:sp>
    </p:spTree>
    <p:extLst>
      <p:ext uri="{BB962C8B-B14F-4D97-AF65-F5344CB8AC3E}">
        <p14:creationId xmlns:p14="http://schemas.microsoft.com/office/powerpoint/2010/main" val="1220525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49D29-FD51-1EA7-2EF4-4D7DA4E6E64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674AFA-3725-680D-5764-1BC3E960B5C2}"/>
              </a:ext>
            </a:extLst>
          </p:cNvPr>
          <p:cNvSpPr>
            <a:spLocks noGrp="1"/>
          </p:cNvSpPr>
          <p:nvPr>
            <p:ph type="title"/>
          </p:nvPr>
        </p:nvSpPr>
        <p:spPr>
          <a:xfrm>
            <a:off x="576244" y="98598"/>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Question </a:t>
            </a:r>
            <a:r>
              <a:rPr lang="en-US" sz="3600" dirty="0"/>
              <a:t>Three</a:t>
            </a:r>
            <a:endParaRPr lang="en-US" sz="36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2662466D-C683-40BD-A964-A7787873F333}"/>
              </a:ext>
            </a:extLst>
          </p:cNvPr>
          <p:cNvSpPr>
            <a:spLocks noGrp="1"/>
          </p:cNvSpPr>
          <p:nvPr>
            <p:ph idx="1"/>
          </p:nvPr>
        </p:nvSpPr>
        <p:spPr>
          <a:xfrm>
            <a:off x="5833748" y="987425"/>
            <a:ext cx="5782008" cy="4873625"/>
          </a:xfrm>
        </p:spPr>
        <p:txBody>
          <a:bodyPr/>
          <a:lstStyle/>
          <a:p>
            <a:pPr marL="0" indent="0">
              <a:buNone/>
            </a:pPr>
            <a:endParaRPr lang="en-KE" dirty="0"/>
          </a:p>
        </p:txBody>
      </p:sp>
      <p:sp>
        <p:nvSpPr>
          <p:cNvPr id="6" name="Text Placeholder 5">
            <a:extLst>
              <a:ext uri="{FF2B5EF4-FFF2-40B4-BE49-F238E27FC236}">
                <a16:creationId xmlns:a16="http://schemas.microsoft.com/office/drawing/2014/main" id="{2F109B1B-C2DA-0858-F418-E44702B3C481}"/>
              </a:ext>
            </a:extLst>
          </p:cNvPr>
          <p:cNvSpPr>
            <a:spLocks noGrp="1"/>
          </p:cNvSpPr>
          <p:nvPr>
            <p:ph type="body" sz="half" idx="2"/>
          </p:nvPr>
        </p:nvSpPr>
        <p:spPr>
          <a:xfrm>
            <a:off x="645065" y="1298959"/>
            <a:ext cx="5051725" cy="4461131"/>
          </a:xfrm>
        </p:spPr>
        <p:txBody>
          <a:bodyPr vert="horz" lIns="91440" tIns="45720" rIns="91440" bIns="45720" rtlCol="0" anchor="ctr">
            <a:normAutofit/>
          </a:bodyPr>
          <a:lstStyle/>
          <a:p>
            <a:pPr>
              <a:lnSpc>
                <a:spcPts val="1350"/>
              </a:lnSpc>
            </a:pPr>
            <a:r>
              <a:rPr lang="en-GB" sz="1800" b="1" dirty="0">
                <a:effectLst/>
                <a:latin typeface="Tahoma" panose="020B0604030504040204" pitchFamily="34" charset="0"/>
                <a:ea typeface="Tahoma" panose="020B0604030504040204" pitchFamily="34" charset="0"/>
                <a:cs typeface="Tahoma" panose="020B0604030504040204" pitchFamily="34" charset="0"/>
              </a:rPr>
              <a:t>Which directors produce the most watched film?</a:t>
            </a:r>
            <a:endParaRPr lang="en-GB" sz="1800" b="0" dirty="0">
              <a:effectLst/>
              <a:latin typeface="Tahoma" panose="020B0604030504040204" pitchFamily="34" charset="0"/>
              <a:ea typeface="Tahoma" panose="020B0604030504040204" pitchFamily="34" charset="0"/>
              <a:cs typeface="Tahoma" panose="020B0604030504040204" pitchFamily="34" charset="0"/>
            </a:endParaRPr>
          </a:p>
          <a:p>
            <a:endParaRPr lang="en-GB" sz="1400" b="1" dirty="0">
              <a:latin typeface="Tahoma" panose="020B0604030504040204" pitchFamily="34" charset="0"/>
              <a:ea typeface="Tahoma" panose="020B0604030504040204" pitchFamily="34" charset="0"/>
              <a:cs typeface="Tahoma" panose="020B0604030504040204" pitchFamily="34" charset="0"/>
            </a:endParaRPr>
          </a:p>
          <a:p>
            <a:r>
              <a:rPr lang="en-GB" b="1" dirty="0">
                <a:effectLst/>
                <a:latin typeface="Tahoma" panose="020B0604030504040204" pitchFamily="34" charset="0"/>
                <a:ea typeface="Tahoma" panose="020B0604030504040204" pitchFamily="34" charset="0"/>
                <a:cs typeface="Tahoma" panose="020B0604030504040204" pitchFamily="34" charset="0"/>
              </a:rPr>
              <a:t>Conclusion: The studio can consider working with these directors during movie production since they have higher ratings.</a:t>
            </a:r>
            <a:endParaRPr lang="en-GB" b="0" dirty="0">
              <a:effectLst/>
              <a:latin typeface="Tahoma" panose="020B0604030504040204" pitchFamily="34" charset="0"/>
              <a:ea typeface="Tahoma" panose="020B0604030504040204" pitchFamily="34" charset="0"/>
              <a:cs typeface="Tahoma" panose="020B0604030504040204" pitchFamily="34" charset="0"/>
            </a:endParaRPr>
          </a:p>
          <a:p>
            <a:endParaRPr lang="en-US" sz="1800" dirty="0"/>
          </a:p>
        </p:txBody>
      </p:sp>
      <p:pic>
        <p:nvPicPr>
          <p:cNvPr id="2" name="Picture 1">
            <a:extLst>
              <a:ext uri="{FF2B5EF4-FFF2-40B4-BE49-F238E27FC236}">
                <a16:creationId xmlns:a16="http://schemas.microsoft.com/office/drawing/2014/main" id="{49CE096B-41AA-92BE-3361-754759110EB2}"/>
              </a:ext>
            </a:extLst>
          </p:cNvPr>
          <p:cNvPicPr>
            <a:picLocks noChangeAspect="1"/>
          </p:cNvPicPr>
          <p:nvPr/>
        </p:nvPicPr>
        <p:blipFill>
          <a:blip r:embed="rId2"/>
          <a:stretch>
            <a:fillRect/>
          </a:stretch>
        </p:blipFill>
        <p:spPr>
          <a:xfrm>
            <a:off x="6275254" y="996950"/>
            <a:ext cx="4759819" cy="4763139"/>
          </a:xfrm>
          <a:prstGeom prst="rect">
            <a:avLst/>
          </a:prstGeom>
        </p:spPr>
      </p:pic>
    </p:spTree>
    <p:extLst>
      <p:ext uri="{BB962C8B-B14F-4D97-AF65-F5344CB8AC3E}">
        <p14:creationId xmlns:p14="http://schemas.microsoft.com/office/powerpoint/2010/main" val="2949490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F3E6-A826-B36E-FD31-5A2ECEEB31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C0422D-F89B-D9D8-FD39-78AB9E10B755}"/>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kern="1200">
                <a:solidFill>
                  <a:schemeClr val="tx1"/>
                </a:solidFill>
                <a:latin typeface="+mj-lt"/>
                <a:ea typeface="+mj-ea"/>
                <a:cs typeface="+mj-cs"/>
              </a:rPr>
              <a:t>Question Two</a:t>
            </a:r>
          </a:p>
        </p:txBody>
      </p:sp>
      <p:pic>
        <p:nvPicPr>
          <p:cNvPr id="2" name="Content Placeholder 1">
            <a:extLst>
              <a:ext uri="{FF2B5EF4-FFF2-40B4-BE49-F238E27FC236}">
                <a16:creationId xmlns:a16="http://schemas.microsoft.com/office/drawing/2014/main" id="{821208AE-4741-7951-527A-91FFA75A5D1A}"/>
              </a:ext>
            </a:extLst>
          </p:cNvPr>
          <p:cNvPicPr>
            <a:picLocks noGrp="1" noChangeAspect="1"/>
          </p:cNvPicPr>
          <p:nvPr>
            <p:ph idx="1"/>
          </p:nvPr>
        </p:nvPicPr>
        <p:blipFill>
          <a:blip r:embed="rId2"/>
          <a:stretch>
            <a:fillRect/>
          </a:stretch>
        </p:blipFill>
        <p:spPr>
          <a:xfrm>
            <a:off x="5156200" y="1145105"/>
            <a:ext cx="5891213" cy="4093128"/>
          </a:xfrm>
          <a:prstGeom prst="rect">
            <a:avLst/>
          </a:prstGeom>
        </p:spPr>
      </p:pic>
      <p:sp>
        <p:nvSpPr>
          <p:cNvPr id="6" name="Text Placeholder 5">
            <a:extLst>
              <a:ext uri="{FF2B5EF4-FFF2-40B4-BE49-F238E27FC236}">
                <a16:creationId xmlns:a16="http://schemas.microsoft.com/office/drawing/2014/main" id="{DBBCCFD0-5602-0737-81E4-D9E1E1BAB95E}"/>
              </a:ext>
            </a:extLst>
          </p:cNvPr>
          <p:cNvSpPr>
            <a:spLocks noGrp="1"/>
          </p:cNvSpPr>
          <p:nvPr>
            <p:ph type="body" sz="half" idx="2"/>
          </p:nvPr>
        </p:nvSpPr>
        <p:spPr>
          <a:xfrm>
            <a:off x="793661" y="2599509"/>
            <a:ext cx="4530898" cy="3639450"/>
          </a:xfrm>
        </p:spPr>
        <p:txBody>
          <a:bodyPr vert="horz" lIns="91440" tIns="45720" rIns="91440" bIns="45720" rtlCol="0" anchor="ctr">
            <a:normAutofit/>
          </a:bodyPr>
          <a:lstStyle/>
          <a:p>
            <a:pPr indent="-228600">
              <a:buFont typeface="Arial" panose="020B0604020202020204" pitchFamily="34" charset="0"/>
              <a:buChar char="•"/>
            </a:pPr>
            <a:r>
              <a:rPr lang="en-US" sz="2000" b="1">
                <a:effectLst/>
              </a:rPr>
              <a:t>Which Actors have been featured in a film with a higher rating?</a:t>
            </a:r>
            <a:endParaRPr lang="en-US" sz="2000" b="0">
              <a:effectLst/>
            </a:endParaRPr>
          </a:p>
          <a:p>
            <a:pPr indent="-228600">
              <a:buFont typeface="Arial" panose="020B0604020202020204" pitchFamily="34" charset="0"/>
              <a:buChar char="•"/>
            </a:pPr>
            <a:endParaRPr lang="en-US" sz="2000" b="1"/>
          </a:p>
          <a:p>
            <a:pPr indent="-228600">
              <a:buFont typeface="Arial" panose="020B0604020202020204" pitchFamily="34" charset="0"/>
              <a:buChar char="•"/>
            </a:pPr>
            <a:r>
              <a:rPr lang="en-US" sz="2000" b="1">
                <a:effectLst/>
              </a:rPr>
              <a:t>Conclusion: </a:t>
            </a:r>
            <a:r>
              <a:rPr lang="en-US" sz="2000">
                <a:effectLst/>
              </a:rPr>
              <a:t>Since </a:t>
            </a:r>
            <a:r>
              <a:rPr lang="en-US" sz="2000"/>
              <a:t>these actors/actresses have been involved in movies with the highest ratings, producers can consider utilising them to produce their movies.</a:t>
            </a:r>
          </a:p>
          <a:p>
            <a:pPr indent="-228600">
              <a:buFont typeface="Arial" panose="020B0604020202020204" pitchFamily="34" charset="0"/>
              <a:buChar char="•"/>
            </a:pPr>
            <a:endParaRPr lang="en-US" sz="2000"/>
          </a:p>
        </p:txBody>
      </p:sp>
    </p:spTree>
    <p:extLst>
      <p:ext uri="{BB962C8B-B14F-4D97-AF65-F5344CB8AC3E}">
        <p14:creationId xmlns:p14="http://schemas.microsoft.com/office/powerpoint/2010/main" val="355033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051A-6FF1-9DC4-B36A-6A9909ECC152}"/>
              </a:ext>
            </a:extLst>
          </p:cNvPr>
          <p:cNvSpPr>
            <a:spLocks noGrp="1"/>
          </p:cNvSpPr>
          <p:nvPr>
            <p:ph type="title"/>
          </p:nvPr>
        </p:nvSpPr>
        <p:spPr/>
        <p:txBody>
          <a:bodyPr/>
          <a:lstStyle/>
          <a:p>
            <a:r>
              <a:rPr lang="en-US" dirty="0"/>
              <a:t>What Next?</a:t>
            </a:r>
          </a:p>
        </p:txBody>
      </p:sp>
      <p:sp>
        <p:nvSpPr>
          <p:cNvPr id="3" name="Content Placeholder 2">
            <a:extLst>
              <a:ext uri="{FF2B5EF4-FFF2-40B4-BE49-F238E27FC236}">
                <a16:creationId xmlns:a16="http://schemas.microsoft.com/office/drawing/2014/main" id="{5818CC32-4045-6113-FCE9-606BA7BAE8FF}"/>
              </a:ext>
            </a:extLst>
          </p:cNvPr>
          <p:cNvSpPr>
            <a:spLocks noGrp="1"/>
          </p:cNvSpPr>
          <p:nvPr>
            <p:ph idx="1"/>
          </p:nvPr>
        </p:nvSpPr>
        <p:spPr/>
        <p:txBody>
          <a:bodyPr>
            <a:normAutofit fontScale="70000" lnSpcReduction="20000"/>
          </a:bodyPr>
          <a:lstStyle/>
          <a:p>
            <a:r>
              <a:rPr lang="en-US" dirty="0"/>
              <a:t>Now, the business stakeholders will have a look at these recommendations and make data-driven decisions.</a:t>
            </a:r>
          </a:p>
          <a:p>
            <a:r>
              <a:rPr lang="en-US" dirty="0"/>
              <a:t>Some of these decisions, based off the visualizations, include:</a:t>
            </a:r>
          </a:p>
          <a:p>
            <a:r>
              <a:rPr lang="en-US" dirty="0"/>
              <a:t>What movie genres have the highest ratings? From the visuals, short films, documentaries and game-shows ten to have a higher rating.</a:t>
            </a:r>
          </a:p>
          <a:p>
            <a:r>
              <a:rPr lang="en-US" dirty="0"/>
              <a:t>Which actors have featured in films with high ratings?  From the visual, Ken Wantanabe, Ellen Page and  Mackenzie Foy are some of the actors who rank highly in this criteria. So, the company can employ them as actors.</a:t>
            </a:r>
          </a:p>
          <a:p>
            <a:r>
              <a:rPr lang="en-US" dirty="0"/>
              <a:t>Which directors have produced highly rated movies? Well, from the visual, Phil Grabsky, Larry Rosen and William Winckler have directed films that have been rated highly. The company can go for them in their search for directors.</a:t>
            </a:r>
          </a:p>
          <a:p>
            <a:endParaRPr lang="en-US" dirty="0"/>
          </a:p>
        </p:txBody>
      </p:sp>
    </p:spTree>
    <p:extLst>
      <p:ext uri="{BB962C8B-B14F-4D97-AF65-F5344CB8AC3E}">
        <p14:creationId xmlns:p14="http://schemas.microsoft.com/office/powerpoint/2010/main" val="206002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545</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Consolas</vt:lpstr>
      <vt:lpstr>Tahoma</vt:lpstr>
      <vt:lpstr>Tw Cen MT</vt:lpstr>
      <vt:lpstr>Wingdings</vt:lpstr>
      <vt:lpstr>Circuit</vt:lpstr>
      <vt:lpstr>Phase 2 Project</vt:lpstr>
      <vt:lpstr>Business Understanding:</vt:lpstr>
      <vt:lpstr>Data: Understanding.</vt:lpstr>
      <vt:lpstr>Data: Analyzing</vt:lpstr>
      <vt:lpstr>RECOMMENDATIONS:</vt:lpstr>
      <vt:lpstr>Question one</vt:lpstr>
      <vt:lpstr>Question Three</vt:lpstr>
      <vt:lpstr>Question Two</vt:lpstr>
      <vt:lpstr>What Next?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Kamiru (KE)</dc:creator>
  <cp:lastModifiedBy>Stephen Kamiru (KE)</cp:lastModifiedBy>
  <cp:revision>1</cp:revision>
  <dcterms:created xsi:type="dcterms:W3CDTF">2025-03-30T19:04:21Z</dcterms:created>
  <dcterms:modified xsi:type="dcterms:W3CDTF">2025-03-30T20:17:41Z</dcterms:modified>
</cp:coreProperties>
</file>