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62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12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4F27C-726C-F34D-8409-80F55E545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92C0DA-692D-0D4F-A5E2-14D77E98D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28344-ACB5-2544-8F64-8F48AB36A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81-06C6-5A4B-9E30-3EAD5667F4B3}" type="datetimeFigureOut">
              <a:rPr lang="en-US" smtClean="0"/>
              <a:t>8/15/21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82548-988C-A141-886B-1288B5E79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00C34-78F2-0446-AAC8-AE2EAB4C8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07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D366-7954-574E-B227-42020C5D4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257F7-9A11-6143-B3BE-65EA79F1E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6E38A-4D17-0E45-B253-CFFA73B8A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81-06C6-5A4B-9E30-3EAD5667F4B3}" type="datetimeFigureOut">
              <a:rPr lang="en-US" smtClean="0"/>
              <a:t>8/15/21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08F96-4E3C-DD49-9DA6-E58D1E472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13D00-BFC8-8C4D-86CD-C22BB04A8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91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9FACBD-77A5-8C49-B88D-B07B46866C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3F7211-16D2-B54B-811F-C40782CF7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97539-AE59-3C4F-92BD-FFD32CB14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81-06C6-5A4B-9E30-3EAD5667F4B3}" type="datetimeFigureOut">
              <a:rPr lang="en-US" smtClean="0"/>
              <a:t>8/15/21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887D4-9F35-694F-ABCC-C43262D3C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862F5-D353-1743-8037-74EB4E52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8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C70C7-DB12-B444-B1B2-C48E25E41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2DCFE-53F0-024F-A617-2BD896C61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859B6-E1E3-B04D-A047-8D2EC0DF4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81-06C6-5A4B-9E30-3EAD5667F4B3}" type="datetimeFigureOut">
              <a:rPr lang="en-US" smtClean="0"/>
              <a:t>8/15/21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25EF9-1164-754C-8B5A-763A5AC7B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2791D-421D-8745-9562-45793F40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45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F0F6-6C15-8249-BFD5-99E1F52B9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F16EF-BE46-664B-B253-58617527F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407D8-A253-D24E-A3D2-6016577AD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81-06C6-5A4B-9E30-3EAD5667F4B3}" type="datetimeFigureOut">
              <a:rPr lang="en-US" smtClean="0"/>
              <a:t>8/15/21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AA5E3-13D0-7841-BCC6-417B0E16B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3E12E-BCBD-B34C-92B4-7613D39B4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17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58562-4DC4-854A-BBBB-16F35B6A3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E5C7F-96F1-4846-9EC3-8402DD688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8E0DC-C318-0949-AA4D-E20EF7E5D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4ABB1-6F7E-0C41-BAD8-BF0C97046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81-06C6-5A4B-9E30-3EAD5667F4B3}" type="datetimeFigureOut">
              <a:rPr lang="en-US" smtClean="0"/>
              <a:t>8/15/21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E178-590D-4F41-98C0-D37428175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70DF3-6012-7B47-B3FB-86489127C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5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E067-6F58-BC40-A770-31355823C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284D0-F04D-1942-9055-6543BB934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E4A69-608C-D54B-84E7-577BA76DA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12351-7762-474F-993C-C1DCC7CAF7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6FF6DA-38DB-F642-8582-12853CF8A6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B3E2CD-2374-D241-A907-BDC28A29D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81-06C6-5A4B-9E30-3EAD5667F4B3}" type="datetimeFigureOut">
              <a:rPr lang="en-US" smtClean="0"/>
              <a:t>8/15/21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02861F-06F7-4F4F-AE77-854CE7022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BEB302-265A-F345-A27F-189DC71E2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1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40CE-9613-DD4B-910D-FD9367F5F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7B97E-B666-AB4C-8895-6EFDBB1F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81-06C6-5A4B-9E30-3EAD5667F4B3}" type="datetimeFigureOut">
              <a:rPr lang="en-US" smtClean="0"/>
              <a:t>8/15/21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4A0898-83AF-6B4E-A793-A75BA4A23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5B0A5B-EF6C-A543-AF59-5B027487C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58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AADD5D-3B4C-FC46-A3AB-8847BEE31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81-06C6-5A4B-9E30-3EAD5667F4B3}" type="datetimeFigureOut">
              <a:rPr lang="en-US" smtClean="0"/>
              <a:t>8/15/21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81BCAC-3BF4-664B-A180-3CE656F10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52949-739C-F940-990E-7C1F76905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23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6026B-8F91-E843-929E-B8D193A41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901C9-5D06-7446-893E-C386DE78E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AEFEC-6B69-9D40-BF13-C90D122DD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1C260-B81F-4C45-B502-D6C13CE2F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81-06C6-5A4B-9E30-3EAD5667F4B3}" type="datetimeFigureOut">
              <a:rPr lang="en-US" smtClean="0"/>
              <a:t>8/15/21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23561-E5EA-834B-85DF-19C0AC08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22E99-7ABD-C545-B6B9-9FDD51D6B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87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A3DA-03F9-F24C-98B3-D267B4CDD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68B0B0-4858-364A-B7CA-CA05AB1252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DCA157-AB94-9646-8C72-FF9ECCC5B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1188-EFC7-354D-AF12-DFD329BD0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81-06C6-5A4B-9E30-3EAD5667F4B3}" type="datetimeFigureOut">
              <a:rPr lang="en-US" smtClean="0"/>
              <a:t>8/15/21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15353E-B6F9-C245-8A28-1A7DA9258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521E6-0D62-AD41-968D-6D110007B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45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22AB8C-3B85-8246-A8C2-8FF1A99E4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DDD0A-B722-F14C-9538-449568974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C874F-E44E-BF44-9BF8-5BE6F387B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0B581-06C6-5A4B-9E30-3EAD5667F4B3}" type="datetimeFigureOut">
              <a:rPr lang="en-US" smtClean="0"/>
              <a:t>8/15/21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46542-B3B2-504E-9846-81A0633DE4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9DBBE-02CA-2744-8992-09E502DE0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33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errank.com/" TargetMode="External"/><Relationship Id="rId7" Type="http://schemas.openxmlformats.org/officeDocument/2006/relationships/hyperlink" Target="https://www.youtube.com/watch?v=zaRkONvyGr8" TargetMode="External"/><Relationship Id="rId2" Type="http://schemas.openxmlformats.org/officeDocument/2006/relationships/hyperlink" Target="https://leetcode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_5vrfuwhvlQ" TargetMode="External"/><Relationship Id="rId5" Type="http://schemas.openxmlformats.org/officeDocument/2006/relationships/hyperlink" Target="https://www.interviewcake.com/" TargetMode="External"/><Relationship Id="rId4" Type="http://schemas.openxmlformats.org/officeDocument/2006/relationships/hyperlink" Target="https://www.educative.io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en.wikipedia.org/wiki/Shortest_path_proble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en.wikipedia.org/wiki/Consistent_hashing" TargetMode="External"/><Relationship Id="rId7" Type="http://schemas.openxmlformats.org/officeDocument/2006/relationships/image" Target="../media/image1.jpeg"/><Relationship Id="rId2" Type="http://schemas.openxmlformats.org/officeDocument/2006/relationships/hyperlink" Target="https://medium.com/system-design-blog/consistent-hashing-b9134c8a9062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papers-we-love/papers-we-love/blob/master/distributed_systems/consistent-hashing-and-random-trees.pdf" TargetMode="External"/><Relationship Id="rId5" Type="http://schemas.openxmlformats.org/officeDocument/2006/relationships/hyperlink" Target="https://dspace.mit.edu/handle/1721.1/9947" TargetMode="External"/><Relationship Id="rId4" Type="http://schemas.openxmlformats.org/officeDocument/2006/relationships/hyperlink" Target="https://www.youtube.com/watch?v=zaRkONvyGr8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princeton.edu/courses/archive/spr05/cos598E/bib/p422-bloom.pdf" TargetMode="External"/><Relationship Id="rId2" Type="http://schemas.openxmlformats.org/officeDocument/2006/relationships/hyperlink" Target="https://hur.st/bloomfilter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quora.com/Where-can-one-find-a-photo-and-biographical-details-for-Burton-Howard-Bloom-inventor-of-the-Bloom-filter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tackoverflow.com/questions/9755721/how-can-building-a-heap-be-on-time-complexity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F35B93-487F-1D49-A679-7ACD78250CA1}"/>
              </a:ext>
            </a:extLst>
          </p:cNvPr>
          <p:cNvSpPr/>
          <p:nvPr/>
        </p:nvSpPr>
        <p:spPr>
          <a:xfrm>
            <a:off x="84083" y="108521"/>
            <a:ext cx="786173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Become a Data Architect – session 2</a:t>
            </a:r>
          </a:p>
          <a:p>
            <a:endParaRPr lang="en-US" b="1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Structures &amp; Algorithms</a:t>
            </a:r>
            <a:endParaRPr lang="en-US" b="0" dirty="0"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14A7D5-CF13-B345-8064-E57B3E50231E}"/>
              </a:ext>
            </a:extLst>
          </p:cNvPr>
          <p:cNvSpPr txBox="1"/>
          <p:nvPr/>
        </p:nvSpPr>
        <p:spPr>
          <a:xfrm>
            <a:off x="1203435" y="1702676"/>
            <a:ext cx="938048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There are many sites with questions and answers, books, </a:t>
            </a:r>
            <a:r>
              <a:rPr lang="en-US" sz="1400" dirty="0" err="1"/>
              <a:t>youtube</a:t>
            </a:r>
            <a:r>
              <a:rPr lang="en-US" sz="1400" dirty="0"/>
              <a:t> videos, etc.</a:t>
            </a:r>
          </a:p>
          <a:p>
            <a:endParaRPr lang="en-US" sz="1400" dirty="0"/>
          </a:p>
          <a:p>
            <a:r>
              <a:rPr lang="en-US" sz="1400" dirty="0"/>
              <a:t>Books: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Introduction to Algorithms, 3rd Edition (The MIT Press)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Cracking the Coding Interview: 189 Programming Questions and Solutions 6th Edition - by Gayle </a:t>
            </a:r>
            <a:r>
              <a:rPr lang="en-US" sz="1400" dirty="0" err="1"/>
              <a:t>Laakmann</a:t>
            </a:r>
            <a:r>
              <a:rPr lang="en-US" sz="1400" dirty="0"/>
              <a:t> McDowell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Computer Algorithms - by Horowitz, </a:t>
            </a:r>
            <a:r>
              <a:rPr lang="en-US" sz="1400" dirty="0" err="1"/>
              <a:t>Sahni</a:t>
            </a:r>
            <a:r>
              <a:rPr lang="en-US" sz="1400" dirty="0"/>
              <a:t>, </a:t>
            </a:r>
            <a:r>
              <a:rPr lang="en-US" sz="1400" dirty="0" err="1"/>
              <a:t>Rajsekaran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Data Structures and Algorithms - by </a:t>
            </a:r>
            <a:r>
              <a:rPr lang="en-US" sz="1400" dirty="0" err="1"/>
              <a:t>Aho</a:t>
            </a:r>
            <a:r>
              <a:rPr lang="en-US" sz="1400" dirty="0"/>
              <a:t>, Ullman, Hopcroft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Algorithm Design: Foundations, Analysis, and Internet Examples  by Goodrich, </a:t>
            </a:r>
            <a:r>
              <a:rPr lang="en-US" sz="1400" dirty="0" err="1"/>
              <a:t>Tamassia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Designing Data-Intensive Applications - by Martin </a:t>
            </a:r>
            <a:r>
              <a:rPr lang="en-US" sz="1400" dirty="0" err="1"/>
              <a:t>Kleppmann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Training websites:</a:t>
            </a:r>
          </a:p>
          <a:p>
            <a:r>
              <a:rPr lang="en-US" sz="1400" dirty="0"/>
              <a:t>  - </a:t>
            </a:r>
            <a:r>
              <a:rPr lang="en-US" sz="1400" dirty="0">
                <a:hlinkClick r:id="rId2"/>
              </a:rPr>
              <a:t>https://leetcode.com/</a:t>
            </a:r>
            <a:r>
              <a:rPr lang="en-US" sz="1400" dirty="0"/>
              <a:t> </a:t>
            </a:r>
          </a:p>
          <a:p>
            <a:r>
              <a:rPr lang="en-US" sz="1400" dirty="0"/>
              <a:t>  - </a:t>
            </a:r>
            <a:r>
              <a:rPr lang="en-US" sz="1400" dirty="0">
                <a:hlinkClick r:id="rId3"/>
              </a:rPr>
              <a:t>https://www.hackerrank.com/</a:t>
            </a:r>
            <a:r>
              <a:rPr lang="en-US" sz="1400" dirty="0"/>
              <a:t> </a:t>
            </a:r>
          </a:p>
          <a:p>
            <a:r>
              <a:rPr lang="en-US" sz="1400" dirty="0"/>
              <a:t>  - </a:t>
            </a:r>
            <a:r>
              <a:rPr lang="en-US" sz="1400" dirty="0">
                <a:hlinkClick r:id="rId4"/>
              </a:rPr>
              <a:t>https://www.educative.io/</a:t>
            </a:r>
            <a:r>
              <a:rPr lang="en-US" sz="1400" dirty="0"/>
              <a:t> </a:t>
            </a:r>
          </a:p>
          <a:p>
            <a:r>
              <a:rPr lang="en-US" sz="1400" dirty="0"/>
              <a:t>  - </a:t>
            </a:r>
            <a:r>
              <a:rPr lang="en-US" sz="1400" dirty="0">
                <a:hlinkClick r:id="rId5"/>
              </a:rPr>
              <a:t>https://www.interviewcake.com/</a:t>
            </a:r>
            <a:r>
              <a:rPr lang="en-US" sz="1400" dirty="0"/>
              <a:t> </a:t>
            </a:r>
          </a:p>
          <a:p>
            <a:r>
              <a:rPr lang="en-US" sz="1400" dirty="0" err="1"/>
              <a:t>Youtube</a:t>
            </a:r>
            <a:r>
              <a:rPr lang="en-US" sz="1400" dirty="0"/>
              <a:t> - multiple channels, for example: Gaurav Sen</a:t>
            </a:r>
          </a:p>
          <a:p>
            <a:r>
              <a:rPr lang="en-US" sz="1400" dirty="0"/>
              <a:t>  - </a:t>
            </a:r>
            <a:r>
              <a:rPr lang="en-US" sz="1400" dirty="0">
                <a:hlinkClick r:id="rId6"/>
              </a:rPr>
              <a:t>https://www.youtube.com/watch?v=_5vrfuwhvlQ</a:t>
            </a:r>
            <a:r>
              <a:rPr lang="en-US" sz="1400" dirty="0"/>
              <a:t> </a:t>
            </a:r>
          </a:p>
          <a:p>
            <a:r>
              <a:rPr lang="en-US" sz="1400" dirty="0"/>
              <a:t>  - </a:t>
            </a:r>
            <a:r>
              <a:rPr lang="en-US" sz="1400" dirty="0">
                <a:hlinkClick r:id="rId7"/>
              </a:rPr>
              <a:t>https://www.youtube.com/watch?v=zaRkONvyGr8</a:t>
            </a:r>
            <a:r>
              <a:rPr lang="en-US" sz="1400" dirty="0"/>
              <a:t> </a:t>
            </a:r>
          </a:p>
          <a:p>
            <a:r>
              <a:rPr lang="en-US" sz="1400" dirty="0"/>
              <a:t>  etc.</a:t>
            </a:r>
          </a:p>
        </p:txBody>
      </p:sp>
    </p:spTree>
    <p:extLst>
      <p:ext uri="{BB962C8B-B14F-4D97-AF65-F5344CB8AC3E}">
        <p14:creationId xmlns:p14="http://schemas.microsoft.com/office/powerpoint/2010/main" val="726717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C98A5-A71F-A849-909D-941516041C13}"/>
              </a:ext>
            </a:extLst>
          </p:cNvPr>
          <p:cNvSpPr txBox="1"/>
          <p:nvPr/>
        </p:nvSpPr>
        <p:spPr>
          <a:xfrm>
            <a:off x="367862" y="151179"/>
            <a:ext cx="8127552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Sorting</a:t>
            </a:r>
            <a:r>
              <a:rPr lang="en-US" sz="20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in-place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stable sort (preserves order of duplicates)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bubble sort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O(n^2)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(go through whole list swapping neighbors until nothing to swap)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selection sort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O(n^2)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divide list into two portions: left sorted, right not sorted yet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on each step: select min value from right - append to left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insert sort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O(n^2)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(take one element, insert it in its place on the left, repeat)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merge sort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O(n log n)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binary division, sort small pieces, then merge them layer by layer 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heap sort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O(n log n)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make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MinHeap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the array, 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take min value, out of the heap, fix the heap, repeat.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quick sort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O(n log n) - or O(n^2) in worst case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pick an element in the middle called a pivot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move to the right of it all elements which are &gt; pivot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move to the left of it all elements which are &lt; pivot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Now recursively apply the same process to left and right subarrays.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tim</a:t>
            </a:r>
            <a:r>
              <a:rPr lang="en-US" sz="14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sort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O(n) - O(n log n)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en-US" sz="14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used in python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combination of merge and insertion sort algorithms.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Takes advantage of runs of </a:t>
            </a:r>
            <a:r>
              <a:rPr lang="en-US" sz="14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consecutive ordered elements</a:t>
            </a:r>
          </a:p>
        </p:txBody>
      </p:sp>
    </p:spTree>
    <p:extLst>
      <p:ext uri="{BB962C8B-B14F-4D97-AF65-F5344CB8AC3E}">
        <p14:creationId xmlns:p14="http://schemas.microsoft.com/office/powerpoint/2010/main" val="3885842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C98A5-A71F-A849-909D-941516041C13}"/>
              </a:ext>
            </a:extLst>
          </p:cNvPr>
          <p:cNvSpPr txBox="1"/>
          <p:nvPr/>
        </p:nvSpPr>
        <p:spPr>
          <a:xfrm>
            <a:off x="441435" y="588579"/>
            <a:ext cx="8313684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topological sort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schedule a sequence of jobs based on their dependencies. 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Example: gnu-make files for compilation, etc.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Dependencies may be represented by a graph: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jobs are points (vertices of a graph)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x ---&gt; y  means that we need to calculate "x" before "y"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(x needed for calculating "y")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Kahn algorithm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jobs=[1,2,3,4, 5, 6]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dependencies = [(1,3), (3,2), (3,4), (5,6)]  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# (m, n) where n is a dependency of m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1. for each job calculate number of dependencies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NoD</a:t>
            </a:r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2. find jobs with no dependencies - put them into a queue.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3. process the queue one by one like this: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take queue element, append to the output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take its dependencies, reduce their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NoD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by one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if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NoD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for any of them becomes zero, add those to the queue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Complexity: O(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Njobs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Ndependencies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17914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C98A5-A71F-A849-909D-941516041C13}"/>
              </a:ext>
            </a:extLst>
          </p:cNvPr>
          <p:cNvSpPr txBox="1"/>
          <p:nvPr/>
        </p:nvSpPr>
        <p:spPr>
          <a:xfrm>
            <a:off x="233249" y="328246"/>
            <a:ext cx="661100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Searches</a:t>
            </a:r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Binary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DFS (Depth-First Search) - recursion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BFS (Breadth-First Search) - queue, level by level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Note: Recursion can always be rewritten as iteration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factorial_recursive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(n):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n&lt;=1: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return 1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else: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return n *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factorial_recursive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(n-1)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factorial_iterative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(n):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ff = 1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for ii in range(1,n+1):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ff *= ii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ff</a:t>
            </a:r>
          </a:p>
        </p:txBody>
      </p:sp>
      <p:pic>
        <p:nvPicPr>
          <p:cNvPr id="1028" name="Picture 4" descr="8 Difference Between DFS (Depth First Search) And BFS (Breadth First Search)  In Artificial Intelligence - Viva Differences">
            <a:extLst>
              <a:ext uri="{FF2B5EF4-FFF2-40B4-BE49-F238E27FC236}">
                <a16:creationId xmlns:a16="http://schemas.microsoft.com/office/drawing/2014/main" id="{457D9C9C-97C2-E747-97A1-4A77B826A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315" y="978877"/>
            <a:ext cx="41148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54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C98A5-A71F-A849-909D-941516041C13}"/>
              </a:ext>
            </a:extLst>
          </p:cNvPr>
          <p:cNvSpPr txBox="1"/>
          <p:nvPr/>
        </p:nvSpPr>
        <p:spPr>
          <a:xfrm>
            <a:off x="503152" y="396949"/>
            <a:ext cx="7199587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Algorithm complexity (time and space):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Big "O" notation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O(1), O(N) , O(N^2) , O(N*log(N)), O(p*k), etc.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==================================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bottoms-up and top-down algorithms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divide-and-conquer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greediness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==================================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declarative vs imperative procedural programming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==================================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functional programming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use </a:t>
            </a:r>
            <a:r>
              <a:rPr lang="en-US" sz="14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pure functions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avoid side effects (global variables, etc.)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==================================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dynamic programming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400" b="1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memoization</a:t>
            </a:r>
            <a:endParaRPr lang="en-US" sz="1400" b="1" dirty="0">
              <a:solidFill>
                <a:srgbClr val="FF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(caching results to reuse them instead of recalculating)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common to use a dictionary for that</a:t>
            </a:r>
          </a:p>
        </p:txBody>
      </p:sp>
    </p:spTree>
    <p:extLst>
      <p:ext uri="{BB962C8B-B14F-4D97-AF65-F5344CB8AC3E}">
        <p14:creationId xmlns:p14="http://schemas.microsoft.com/office/powerpoint/2010/main" val="34659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C98A5-A71F-A849-909D-941516041C13}"/>
              </a:ext>
            </a:extLst>
          </p:cNvPr>
          <p:cNvSpPr txBox="1"/>
          <p:nvPr/>
        </p:nvSpPr>
        <p:spPr>
          <a:xfrm>
            <a:off x="620110" y="609600"/>
            <a:ext cx="6096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Bit manipulation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binary positive, negative, addition, shifting, masks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&amp; – Bitwise AND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| – Bitwise OR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~ – Bitwise NOT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^ – XOR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&lt;&lt; – Left Shift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&gt;&gt; – Right Shift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4098" name="Picture 2" descr="Keshav's Blog: Bit vs Byte">
            <a:extLst>
              <a:ext uri="{FF2B5EF4-FFF2-40B4-BE49-F238E27FC236}">
                <a16:creationId xmlns:a16="http://schemas.microsoft.com/office/drawing/2014/main" id="{B175F76E-1A52-6448-9BB7-D8C49F536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5848" y="2667000"/>
            <a:ext cx="39370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831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C98A5-A71F-A849-909D-941516041C13}"/>
              </a:ext>
            </a:extLst>
          </p:cNvPr>
          <p:cNvSpPr txBox="1"/>
          <p:nvPr/>
        </p:nvSpPr>
        <p:spPr>
          <a:xfrm>
            <a:off x="620110" y="609600"/>
            <a:ext cx="695784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Typical algorithmic tasks: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merging two sorted lists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finding largest 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finding duplicates (use hash)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(N) as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of smaller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calculate Fibonacci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 coin-change (using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memoization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recursive staircase (1,2,3 steps - how many ways?)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shortest reach path (using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BFSearch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balanced parentheses (using stack)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queue with 2 stacks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keep contacts in a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Trie</a:t>
            </a:r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mirroring BST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finding the 2nd largest value in BST (binary tree)</a:t>
            </a:r>
            <a:b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(or verifying that the tree is correct)</a:t>
            </a:r>
          </a:p>
        </p:txBody>
      </p:sp>
    </p:spTree>
    <p:extLst>
      <p:ext uri="{BB962C8B-B14F-4D97-AF65-F5344CB8AC3E}">
        <p14:creationId xmlns:p14="http://schemas.microsoft.com/office/powerpoint/2010/main" val="58648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C98A5-A71F-A849-909D-941516041C13}"/>
              </a:ext>
            </a:extLst>
          </p:cNvPr>
          <p:cNvSpPr txBox="1"/>
          <p:nvPr/>
        </p:nvSpPr>
        <p:spPr>
          <a:xfrm>
            <a:off x="84082" y="178676"/>
            <a:ext cx="10394732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Turing Machine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(TM) (Turing, 1936) - an very simple abstract 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computational machine.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An infinite memory tape is divided into discrete "cells".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The machine positions its "head" over a cell and "reads" it.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Then it uses a "finite table" of instructions/rules to: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- optionally update the cell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- move head by one position left or right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- or halt the computation.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NTM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(Non-deterministic TM) - more than one possible action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can be taken in some situations. A NTM effectively is able 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to duplicate itself at any time, and have each duplicate 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take a different execution path.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Turing-complete set of rules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a set which can be used 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           to simulate a Turing Machine.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Intractable problem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can be solved in theory, but in reality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  takes too much resources/time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Time-complexity classes: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 (</a:t>
            </a:r>
            <a:r>
              <a:rPr lang="en-US" sz="1200" b="1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Polinomial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time by a deterministic Turing machine)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 (Nondeterministic Polynomial)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NP-hard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is the class of decision problems to which all problems 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in NP can be reduced to in polynomial time 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by a TM (Deterministic Turing Machine). 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NP-complete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is the intersection of NP-hard and NP.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NP-complete is the class of decision problems in NP 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to which all other problems in NP can be reduced to 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in polynomial time by a TM (Deterministic Turing Machine).</a:t>
            </a:r>
          </a:p>
        </p:txBody>
      </p:sp>
    </p:spTree>
    <p:extLst>
      <p:ext uri="{BB962C8B-B14F-4D97-AF65-F5344CB8AC3E}">
        <p14:creationId xmlns:p14="http://schemas.microsoft.com/office/powerpoint/2010/main" val="3670834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C98A5-A71F-A849-909D-941516041C13}"/>
              </a:ext>
            </a:extLst>
          </p:cNvPr>
          <p:cNvSpPr txBox="1"/>
          <p:nvPr/>
        </p:nvSpPr>
        <p:spPr>
          <a:xfrm>
            <a:off x="578069" y="151179"/>
            <a:ext cx="831368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Minimum spanning tree (MST)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is a tree that: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Contains all the nodes (vertices) of the graph.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has no cycles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has minimal total length (sum of "weights" of edges)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Example - a cable company wanting to lay lines to multiple houses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 minimizing the amount of cable laid to save money.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Kruskal's algorithm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(1956) - a minimum-spanning-tree algorithm 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which finds an edge of the least possible weight 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that connects any two trees in the forest.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- https://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en.wikipedia.org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/wiki/Kruskal%27s_algorithm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Shortest Path finding (road navigators, etc.)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https://en.wikipedia.org/wiki/Shortest_path_problem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Multiple algorithms: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- </a:t>
            </a:r>
            <a:r>
              <a:rPr lang="en-US" sz="12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Dijkstra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single-source shortest path problem with non-negative edge weight.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- </a:t>
            </a:r>
            <a:r>
              <a:rPr lang="en-US" sz="12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Bellman–Ford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single-source problem if edge weights may be negative.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- </a:t>
            </a:r>
            <a:r>
              <a:rPr lang="en-US" sz="12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A* search algorithm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single pair shortest path using heuristics 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        to try to speed up the search.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- </a:t>
            </a:r>
            <a:r>
              <a:rPr lang="en-US" sz="12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Floyd–</a:t>
            </a:r>
            <a:r>
              <a:rPr lang="en-US" sz="1200" b="1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Warshall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all pairs shortest paths.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- </a:t>
            </a:r>
            <a:r>
              <a:rPr lang="en-US" sz="12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Johnson's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all pairs shortest paths, and may be faster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than Floyd–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Warshall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on sparse graphs.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- </a:t>
            </a:r>
            <a:r>
              <a:rPr lang="en-US" sz="12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Viterbi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shortest stochastic path problem with an additional 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probabilistic weight on each node.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- </a:t>
            </a:r>
            <a:r>
              <a:rPr lang="en-US" sz="12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etc.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==================================</a:t>
            </a:r>
          </a:p>
          <a:p>
            <a:r>
              <a:rPr lang="en-US" sz="12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Combinatorial search algorithms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- achieve efficiency by 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reducing the effective size of the search space 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or by employing heuristics. 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Classic combinatorial search problems include solving 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the eight queens puzzle or evaluating moves in games 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with a large game tree, such as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reversi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or chess.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2050" name="Picture 2" descr="Dijsktra&amp;#39;s algorithm">
            <a:extLst>
              <a:ext uri="{FF2B5EF4-FFF2-40B4-BE49-F238E27FC236}">
                <a16:creationId xmlns:a16="http://schemas.microsoft.com/office/drawing/2014/main" id="{C38CF78C-8B28-B14A-918D-04DBB89B7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306" y="1627937"/>
            <a:ext cx="2359202" cy="11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F0071F5-C2FC-4B48-A27B-14B8A3879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513" y="3162201"/>
            <a:ext cx="2159995" cy="193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642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C98A5-A71F-A849-909D-941516041C13}"/>
              </a:ext>
            </a:extLst>
          </p:cNvPr>
          <p:cNvSpPr txBox="1"/>
          <p:nvPr/>
        </p:nvSpPr>
        <p:spPr>
          <a:xfrm>
            <a:off x="620110" y="609600"/>
            <a:ext cx="831368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=======================================</a:t>
            </a:r>
          </a:p>
          <a:p>
            <a:r>
              <a:rPr lang="en-US" sz="14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array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 - elements have same type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=======================================</a:t>
            </a:r>
          </a:p>
          <a:p>
            <a:r>
              <a:rPr lang="en-US" sz="14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list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-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lst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 - like array but: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- elements may have different size and type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- elements may be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complext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structures (lists,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dicts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etc.)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[1,2,3]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[1,"dog",[2,3]]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=======================================</a:t>
            </a:r>
          </a:p>
          <a:p>
            <a:r>
              <a:rPr lang="en-US" sz="14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tuple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like a list, but immutable (can not be changed)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(1,2,3)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((1,2),(3,4))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=======================================</a:t>
            </a:r>
          </a:p>
          <a:p>
            <a:r>
              <a:rPr lang="en-US" sz="14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string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"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abcde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fghij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 - ordered set of characters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=======================================</a:t>
            </a:r>
          </a:p>
          <a:p>
            <a:r>
              <a:rPr lang="en-US" sz="14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sequence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any ordered set (list, tuples, string, ...)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=======================================</a:t>
            </a:r>
          </a:p>
          <a:p>
            <a:r>
              <a:rPr lang="en-US" sz="14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index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numbering elements in a sequence (usually starts with 0)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aa[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aa[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][j]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=======================================</a:t>
            </a:r>
          </a:p>
          <a:p>
            <a:r>
              <a:rPr lang="en-US" sz="14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slice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subset of elements of a sequence, for example: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aa = "mama papa"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012345678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bb = aa[2:5] = "ma p"   (2 - included, 5 - not included)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=======================================</a:t>
            </a:r>
          </a:p>
        </p:txBody>
      </p:sp>
    </p:spTree>
    <p:extLst>
      <p:ext uri="{BB962C8B-B14F-4D97-AF65-F5344CB8AC3E}">
        <p14:creationId xmlns:p14="http://schemas.microsoft.com/office/powerpoint/2010/main" val="363401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C98A5-A71F-A849-909D-941516041C13}"/>
              </a:ext>
            </a:extLst>
          </p:cNvPr>
          <p:cNvSpPr txBox="1"/>
          <p:nvPr/>
        </p:nvSpPr>
        <p:spPr>
          <a:xfrm>
            <a:off x="94594" y="566678"/>
            <a:ext cx="55179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=======================================</a:t>
            </a:r>
          </a:p>
          <a:p>
            <a:r>
              <a:rPr lang="en-US" sz="12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stack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(FILO = First In Last Out)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[1,2,3]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st.append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(4)     [1,2,3,4]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aa =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st.pop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   aa=4,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=[1,2,3]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=======================================</a:t>
            </a:r>
          </a:p>
          <a:p>
            <a:r>
              <a:rPr lang="en-US" sz="12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queue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(FIFO = First In First Out)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import collections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qq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collections.deque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for ii in range(6): 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qq.append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(ii)  #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qq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== deque([0, 1, 2, 3, 4, 5])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aa =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qq.popleft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 # 0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bb =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qq.popleft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 # 1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   #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qq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== deque([2, 3, 4, 5])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=======================================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97EC53-FE28-6742-B9D8-77D50A0EE53F}"/>
              </a:ext>
            </a:extLst>
          </p:cNvPr>
          <p:cNvSpPr txBox="1"/>
          <p:nvPr/>
        </p:nvSpPr>
        <p:spPr>
          <a:xfrm>
            <a:off x="6106511" y="942485"/>
            <a:ext cx="60854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Priority Queue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Suppose that we create a queue of tickets.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Each ticket is described by a tuple with two numbers: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2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200" b="1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priority_num</a:t>
            </a:r>
            <a:r>
              <a:rPr lang="en-US" sz="12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200" b="1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ticket_num</a:t>
            </a:r>
            <a:r>
              <a:rPr lang="en-US" sz="12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priority_num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 1..10 (1=highest, 10=lowest priority)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ticket_num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: sequentially growing number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 tickets enter the queue, we sort the queue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(by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priority_num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ticket_num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 that tickets with higher priority (lower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priority_num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will move forward. 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And within same priority, "earlier" tickets (with lower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ticket_num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will move forward.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Usually the queue was sorted before adding a new element.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 sorting simply means moving the element forward 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until it finds its place.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Usually priority queue is implemented using 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</a:t>
            </a:r>
            <a:r>
              <a:rPr lang="en-US" sz="12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min-heap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structure (see later in this document)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23655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C98A5-A71F-A849-909D-941516041C13}"/>
              </a:ext>
            </a:extLst>
          </p:cNvPr>
          <p:cNvSpPr txBox="1"/>
          <p:nvPr/>
        </p:nvSpPr>
        <p:spPr>
          <a:xfrm>
            <a:off x="672662" y="935420"/>
            <a:ext cx="83136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(unique elements)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aa = set(range(1,10))  # {1, 2, 3, 4, 5, 6, 7, 8, 9}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bb = set(range(5,15))  # {5, 6, 7, 8, 9, 10, 11, 12, 13, 14}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Operations between sets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aa - bb    # {1, 2, 3, 4}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bb - aa    # {10, 11, 12, 13, 14}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aa | bb    # {1, 2, 3, 4, 5, 6, 7, 8, 9, 10, 11, 12, 13, 14}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aa &amp; bb    # {5, 6, 7, 8, 9}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aa ^ bb    # {1, 2, 3, 4, 10, 11, 12, 13, 14}</a:t>
            </a:r>
          </a:p>
        </p:txBody>
      </p:sp>
    </p:spTree>
    <p:extLst>
      <p:ext uri="{BB962C8B-B14F-4D97-AF65-F5344CB8AC3E}">
        <p14:creationId xmlns:p14="http://schemas.microsoft.com/office/powerpoint/2010/main" val="710962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C98A5-A71F-A849-909D-941516041C13}"/>
              </a:ext>
            </a:extLst>
          </p:cNvPr>
          <p:cNvSpPr txBox="1"/>
          <p:nvPr/>
        </p:nvSpPr>
        <p:spPr>
          <a:xfrm>
            <a:off x="105104" y="220718"/>
            <a:ext cx="54443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hash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hashmap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dict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stores key-value pairs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famous for having </a:t>
            </a:r>
            <a:r>
              <a:rPr lang="en-US" sz="12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constant-time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for insert/delete/read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aa = {"k1":"v1", "k2":55} </a:t>
            </a:r>
            <a:r>
              <a:rPr lang="en-US" sz="12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{'k1':'v1', 'k2':55}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aa['k3'] = 33             </a:t>
            </a:r>
            <a:r>
              <a:rPr lang="en-US" sz="12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{'k1':'v1', 'k2':55, 'k3':33}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deleting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 'k2' in aa: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del aa['k2']          </a:t>
            </a:r>
            <a:r>
              <a:rPr lang="en-US" sz="12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{'k1':'v1', 'k3':33}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</a:t>
            </a:r>
            <a:r>
              <a:rPr lang="en-US" sz="1200" b="1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upsert</a:t>
            </a:r>
            <a:endParaRPr lang="en-US" sz="1200" b="1" dirty="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 'k2' in aa: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aa['k2'] += 1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else: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aa['k2'] = 1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Merging two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dicts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starting python 3.5: z = (**d1, **d2)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starting python 3.9: z = d1 | d2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19B621-0804-8D48-B444-678ADA49127F}"/>
              </a:ext>
            </a:extLst>
          </p:cNvPr>
          <p:cNvSpPr txBox="1"/>
          <p:nvPr/>
        </p:nvSpPr>
        <p:spPr>
          <a:xfrm>
            <a:off x="5980385" y="520511"/>
            <a:ext cx="610651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Using </a:t>
            </a:r>
            <a:r>
              <a:rPr lang="en-US" sz="12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defaultdict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collections import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defaultdict</a:t>
            </a:r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dd =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defaultdict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(list)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dd['k1'].append(1)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dd['k1'].append(2)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dd['k1'].append(3)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kk in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dd.keys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print(f"{kk} =&gt; {dd[kk]}")   # k1 =&gt; [1, 2, 3]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How hash works: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We make an array of buckets.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The key is mapped to one of the buckets 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using a simple hashing function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The tuple (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key,val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is placed in this bucket.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Reading/deleting by key - same hashing function is used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 locate the item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# ------------------------------</a:t>
            </a:r>
          </a:p>
          <a:p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Example of hashing function:</a:t>
            </a:r>
          </a:p>
          <a:p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# ------------------------------</a:t>
            </a:r>
          </a:p>
          <a:p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hash = 0</a:t>
            </a:r>
          </a:p>
          <a:p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for char in </a:t>
            </a:r>
            <a:r>
              <a:rPr lang="en-US" sz="12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key_str</a:t>
            </a:r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hash = hash*33 + </a:t>
            </a:r>
            <a:r>
              <a:rPr lang="en-US" sz="12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ord</a:t>
            </a:r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(char)</a:t>
            </a:r>
          </a:p>
          <a:p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en-US" sz="12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idx</a:t>
            </a:r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hash / </a:t>
            </a:r>
            <a:r>
              <a:rPr lang="en-US" sz="12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num_buckets</a:t>
            </a:r>
            <a:endParaRPr lang="en-US" sz="1200" dirty="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# ------------------------------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733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C98A5-A71F-A849-909D-941516041C13}"/>
              </a:ext>
            </a:extLst>
          </p:cNvPr>
          <p:cNvSpPr txBox="1"/>
          <p:nvPr/>
        </p:nvSpPr>
        <p:spPr>
          <a:xfrm>
            <a:off x="0" y="77836"/>
            <a:ext cx="860174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Consistent hashing  (ring hash)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Imagine that you have a layer of web servers followed by layer of app servers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How do you do load balancing between layers?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How you determine to which server on the next layer to go?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How you do it consistently to take advantage of caching on layers?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How you re-hash the system when you scale numbers of server up or down?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Consistent hashing solves these problems by providing a distribution scheme which does not directly depend on the number of servers.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Idea: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Make a circle with a big number of "positions" (2</a:t>
            </a:r>
            <a:r>
              <a:rPr lang="en-US" sz="1400" baseline="30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32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.. 2</a:t>
            </a:r>
            <a:r>
              <a:rPr lang="en-US" sz="1400" baseline="30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160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b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This circle is called "</a:t>
            </a:r>
            <a:r>
              <a:rPr lang="en-US" sz="14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hash ring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Map each server to 1024 random positions on circle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Map each request (IP/port/...) to the same circle, and go clockwise </a:t>
            </a:r>
            <a:b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 find the server to process this request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Continue going clockwise to find a 2</a:t>
            </a:r>
            <a:r>
              <a:rPr lang="en-US" sz="1400" baseline="30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nd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server (for backup)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https://medium.com/system-design-blog/consistent-hashing-b9134c8a9062</a:t>
            </a:r>
            <a:r>
              <a:rPr lang="en-US" sz="1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https://en.wikipedia.org/wiki/Consistent_hashing</a:t>
            </a:r>
            <a:r>
              <a:rPr lang="en-US" sz="1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4"/>
              </a:rPr>
              <a:t>https://www.youtube.com/watch?v=zaRkONvyGr8</a:t>
            </a:r>
            <a:r>
              <a:rPr lang="en-US" sz="1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Original MIT Thesis by </a:t>
            </a:r>
            <a:r>
              <a:rPr lang="en-US" sz="14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Daniel Lewin (1998)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b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"Consistent hashing and random trees : algorithms for caching in distributed networks"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5"/>
              </a:rPr>
              <a:t>https://dspace.mit.edu/handle/1721.1/9947</a:t>
            </a:r>
            <a:endParaRPr lang="en-US" sz="10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6"/>
              </a:rPr>
              <a:t>https://github.com/papers-we-love/papers-we-love/blob/master/distributed_systems/consistent-hashing-and-random-trees.pdf</a:t>
            </a:r>
            <a:endParaRPr lang="en-US" sz="10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098A25-0430-4F4A-BEBB-1FF3661BE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22573" y="77836"/>
            <a:ext cx="27940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ystem Design — Consistent Hashing | by Larry | Peng Yang | Computer  Science Fundamentals | Medium">
            <a:extLst>
              <a:ext uri="{FF2B5EF4-FFF2-40B4-BE49-F238E27FC236}">
                <a16:creationId xmlns:a16="http://schemas.microsoft.com/office/drawing/2014/main" id="{19923E1F-117E-5D4C-AAB1-3869C2E5D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85369" y="3587042"/>
            <a:ext cx="4006631" cy="273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250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C98A5-A71F-A849-909D-941516041C13}"/>
              </a:ext>
            </a:extLst>
          </p:cNvPr>
          <p:cNvSpPr txBox="1"/>
          <p:nvPr/>
        </p:nvSpPr>
        <p:spPr>
          <a:xfrm>
            <a:off x="1" y="474345"/>
            <a:ext cx="8155172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Bloom filter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Imagine that we have a huge lookup table (~millions of words)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and we testing if a word is in this table or not. 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We may use a huge hash on disk, causing big disk I/O.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Bloom filter uses a </a:t>
            </a:r>
            <a:r>
              <a:rPr lang="en-US" sz="14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small compact bitmap instead of big hash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This allows to </a:t>
            </a:r>
            <a:r>
              <a:rPr lang="en-US" sz="14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reject most negatives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 allowing very few false-positives.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The negatives are definitely negatives, 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but positives are "maybe" positives.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 empty Bloom filter is a bit array of m bits, all set to 0.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There must also be k different hash functions defined, 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each of which maps an element to one of m bits (sets it to 1).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</a:p>
          <a:p>
            <a:r>
              <a:rPr lang="en-US" sz="14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 if we use k hash functions - we can get up to "k" bits set.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Example: m=30, k=10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 query for an element (test whether it is in the set), 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feed it to each of the k hash functions to get k array positions. 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 any of the bits at these positions is 0, the element is not in the set.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 all are 1, then it may be positive - or false-positive.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 map is big enough, the patterns will be sparse, </a:t>
            </a:r>
          </a:p>
          <a:p>
            <a:r>
              <a:rPr lang="en-US" sz="14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and probability of false-positives very low.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- 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https://hur.st/bloomfilter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8EB878-702D-254A-A653-5CDF52B84974}"/>
              </a:ext>
            </a:extLst>
          </p:cNvPr>
          <p:cNvSpPr txBox="1"/>
          <p:nvPr/>
        </p:nvSpPr>
        <p:spPr>
          <a:xfrm>
            <a:off x="8490084" y="764727"/>
            <a:ext cx="2866292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Bloom filter was developed by </a:t>
            </a:r>
            <a:r>
              <a:rPr lang="en-US" sz="1400" b="1" dirty="0">
                <a:solidFill>
                  <a:srgbClr val="00B050"/>
                </a:solidFill>
              </a:rPr>
              <a:t>Burton Howard Bloom</a:t>
            </a:r>
            <a:r>
              <a:rPr lang="en-US" sz="1400" dirty="0"/>
              <a:t>, MIT graduate, in 1970.</a:t>
            </a:r>
          </a:p>
          <a:p>
            <a:endParaRPr lang="en-US" sz="1400" dirty="0"/>
          </a:p>
          <a:p>
            <a:r>
              <a:rPr lang="en-US" sz="1000" dirty="0">
                <a:hlinkClick r:id="rId3"/>
              </a:rPr>
              <a:t>https://www.cs.princeton.edu/courses/archive/spr05/cos598E/bib/p422-bloom.pdf</a:t>
            </a:r>
            <a:r>
              <a:rPr lang="en-US" sz="1000" dirty="0"/>
              <a:t> </a:t>
            </a:r>
          </a:p>
          <a:p>
            <a:endParaRPr lang="en-US" sz="1400" dirty="0"/>
          </a:p>
          <a:p>
            <a:r>
              <a:rPr lang="en-US" sz="900" dirty="0">
                <a:hlinkClick r:id="rId4"/>
              </a:rPr>
              <a:t>https://www.quora.com/Where-can-one-find-a-photo-and-biographical-details-for-Burton-Howard-Bloom-inventor-of-the-Bloom-filter</a:t>
            </a:r>
            <a:endParaRPr lang="en-US" sz="900" dirty="0"/>
          </a:p>
          <a:p>
            <a:endParaRPr lang="en-US" sz="1400" dirty="0"/>
          </a:p>
          <a:p>
            <a:r>
              <a:rPr lang="en-US" sz="1400" b="1" dirty="0">
                <a:solidFill>
                  <a:srgbClr val="00B050"/>
                </a:solidFill>
              </a:rPr>
              <a:t>Bloom filters are called filters</a:t>
            </a:r>
          </a:p>
          <a:p>
            <a:r>
              <a:rPr lang="en-US" sz="1400" dirty="0"/>
              <a:t>because they are often used </a:t>
            </a:r>
          </a:p>
          <a:p>
            <a:r>
              <a:rPr lang="en-US" sz="1400" dirty="0"/>
              <a:t>as a </a:t>
            </a:r>
            <a:r>
              <a:rPr lang="en-US" sz="1400" b="1" dirty="0">
                <a:solidFill>
                  <a:srgbClr val="00B050"/>
                </a:solidFill>
              </a:rPr>
              <a:t>cheap first pass to filter out </a:t>
            </a:r>
          </a:p>
          <a:p>
            <a:r>
              <a:rPr lang="en-US" sz="1400" dirty="0"/>
              <a:t>segments of a dataset that do not match a query</a:t>
            </a:r>
          </a:p>
        </p:txBody>
      </p:sp>
    </p:spTree>
    <p:extLst>
      <p:ext uri="{BB962C8B-B14F-4D97-AF65-F5344CB8AC3E}">
        <p14:creationId xmlns:p14="http://schemas.microsoft.com/office/powerpoint/2010/main" val="115747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C98A5-A71F-A849-909D-941516041C13}"/>
              </a:ext>
            </a:extLst>
          </p:cNvPr>
          <p:cNvSpPr txBox="1"/>
          <p:nvPr/>
        </p:nvSpPr>
        <p:spPr>
          <a:xfrm>
            <a:off x="924910" y="725214"/>
            <a:ext cx="6106511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BST (Binary Search Tree)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rebalancing BST (rotations)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height of the tree h = lg2(N)..N, search time ~h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=======================================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b="1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Trie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prefix tree, good for words/characters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(one node may have 26 children)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typically implemented using dictionaries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=======================================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 List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head of the list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going through the list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finding cycle in the linked list 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by using turtle and rabbit (slow and fast runners)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</p:txBody>
      </p:sp>
      <p:pic>
        <p:nvPicPr>
          <p:cNvPr id="2050" name="Picture 2" descr="Implementing Binary Search Tree | Java Fundamentals">
            <a:extLst>
              <a:ext uri="{FF2B5EF4-FFF2-40B4-BE49-F238E27FC236}">
                <a16:creationId xmlns:a16="http://schemas.microsoft.com/office/drawing/2014/main" id="{B23BB08E-A992-DE4D-8896-228DA3D67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1400" y="165538"/>
            <a:ext cx="2698327" cy="1516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adix tree - Wikipedia">
            <a:extLst>
              <a:ext uri="{FF2B5EF4-FFF2-40B4-BE49-F238E27FC236}">
                <a16:creationId xmlns:a16="http://schemas.microsoft.com/office/drawing/2014/main" id="{62037CA1-E5B4-F541-9270-37BD6B972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72174" y="2079735"/>
            <a:ext cx="36068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Linked List Data Structure">
            <a:extLst>
              <a:ext uri="{FF2B5EF4-FFF2-40B4-BE49-F238E27FC236}">
                <a16:creationId xmlns:a16="http://schemas.microsoft.com/office/drawing/2014/main" id="{CEA66AED-FF49-0F4C-A027-794B3C53A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31421" y="5170629"/>
            <a:ext cx="4723085" cy="72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807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C98A5-A71F-A849-909D-941516041C13}"/>
              </a:ext>
            </a:extLst>
          </p:cNvPr>
          <p:cNvSpPr txBox="1"/>
          <p:nvPr/>
        </p:nvSpPr>
        <p:spPr>
          <a:xfrm>
            <a:off x="0" y="79434"/>
            <a:ext cx="7542690" cy="660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Binary Heaps (</a:t>
            </a:r>
            <a:r>
              <a:rPr lang="en-US" sz="2000" b="1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MaxHeap</a:t>
            </a:r>
            <a:r>
              <a:rPr lang="en-US" sz="20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and </a:t>
            </a:r>
            <a:r>
              <a:rPr lang="en-US" sz="2000" b="1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MinHeap</a:t>
            </a:r>
            <a:r>
              <a:rPr lang="en-US" sz="20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structure which looks like binary tree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where each parent is &gt;= (or &lt;= for min-heap) than values of children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Binary heaps are a common way of implementing priority queues. 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Given an array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we can "</a:t>
            </a:r>
            <a:r>
              <a:rPr lang="en-US" sz="1400" b="1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heapify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 it in place by swapping elements: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0 - top (root) element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1,2 - next layer (left and right children)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3,4,5,6 - next layer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etc.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0 1 2 3 4 5 6 ...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--- ------- ...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last parent's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idx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floor(N/2) - 1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Time complexity: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building heap - O(N)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push (at bottom) and adjust - O(lg(N))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pop (from top) and adjust   - O(lg(N))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heap sort - O(N*log(N))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https://stackoverflow.com/questions/9755721/how-can-building-a-heap-be-on-time-complexity</a:t>
            </a:r>
            <a:r>
              <a:rPr lang="en-US" sz="11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</p:txBody>
      </p:sp>
      <p:pic>
        <p:nvPicPr>
          <p:cNvPr id="3074" name="Picture 2" descr="Heap Data Structure - GeeksforGeeks">
            <a:extLst>
              <a:ext uri="{FF2B5EF4-FFF2-40B4-BE49-F238E27FC236}">
                <a16:creationId xmlns:a16="http://schemas.microsoft.com/office/drawing/2014/main" id="{B84C2CA6-093B-0547-943F-12D89EE8B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69655" y="1952781"/>
            <a:ext cx="36830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399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3263</Words>
  <Application>Microsoft Macintosh PowerPoint</Application>
  <PresentationFormat>Widescreen</PresentationFormat>
  <Paragraphs>472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26</cp:revision>
  <dcterms:created xsi:type="dcterms:W3CDTF">2021-08-13T19:21:10Z</dcterms:created>
  <dcterms:modified xsi:type="dcterms:W3CDTF">2021-08-15T17:10:15Z</dcterms:modified>
</cp:coreProperties>
</file>