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76" r:id="rId4"/>
    <p:sldId id="257" r:id="rId5"/>
    <p:sldId id="277" r:id="rId6"/>
    <p:sldId id="266" r:id="rId7"/>
    <p:sldId id="261" r:id="rId8"/>
    <p:sldId id="274" r:id="rId9"/>
    <p:sldId id="272" r:id="rId10"/>
    <p:sldId id="273" r:id="rId11"/>
    <p:sldId id="258" r:id="rId12"/>
    <p:sldId id="265" r:id="rId13"/>
    <p:sldId id="260" r:id="rId14"/>
    <p:sldId id="259" r:id="rId15"/>
    <p:sldId id="267" r:id="rId16"/>
    <p:sldId id="268" r:id="rId17"/>
    <p:sldId id="275" r:id="rId18"/>
    <p:sldId id="270" r:id="rId19"/>
    <p:sldId id="269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391807-FF9D-4FC8-BA33-8385121BAB94}" v="10" dt="2021-09-10T19:49:06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2"/>
    <p:restoredTop sz="95878"/>
  </p:normalViewPr>
  <p:slideViewPr>
    <p:cSldViewPr snapToGrid="0" snapToObjects="1">
      <p:cViewPr varScale="1">
        <p:scale>
          <a:sx n="128" d="100"/>
          <a:sy n="128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te Thesenvitz" userId="S::maltethesenvitz@redapt.com::8427cfeb-b80a-4822-97f8-4010fc7431fe" providerId="AD" clId="Web-{B7391807-FF9D-4FC8-BA33-8385121BAB94}"/>
    <pc:docChg chg="modSld">
      <pc:chgData name="Malte Thesenvitz" userId="S::maltethesenvitz@redapt.com::8427cfeb-b80a-4822-97f8-4010fc7431fe" providerId="AD" clId="Web-{B7391807-FF9D-4FC8-BA33-8385121BAB94}" dt="2021-09-10T19:49:06.842" v="4" actId="20577"/>
      <pc:docMkLst>
        <pc:docMk/>
      </pc:docMkLst>
      <pc:sldChg chg="modSp">
        <pc:chgData name="Malte Thesenvitz" userId="S::maltethesenvitz@redapt.com::8427cfeb-b80a-4822-97f8-4010fc7431fe" providerId="AD" clId="Web-{B7391807-FF9D-4FC8-BA33-8385121BAB94}" dt="2021-09-10T19:49:06.842" v="4" actId="20577"/>
        <pc:sldMkLst>
          <pc:docMk/>
          <pc:sldMk cId="3589055037" sldId="257"/>
        </pc:sldMkLst>
        <pc:spChg chg="mod">
          <ac:chgData name="Malte Thesenvitz" userId="S::maltethesenvitz@redapt.com::8427cfeb-b80a-4822-97f8-4010fc7431fe" providerId="AD" clId="Web-{B7391807-FF9D-4FC8-BA33-8385121BAB94}" dt="2021-09-10T19:49:06.842" v="4" actId="20577"/>
          <ac:spMkLst>
            <pc:docMk/>
            <pc:sldMk cId="3589055037" sldId="257"/>
            <ac:spMk id="2" creationId="{C78A274F-5292-3C4A-96FA-B23573C09BF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08572F-8667-4159-8BB4-67DEB758F63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74116BB-83B0-493A-927A-935E94B61977}">
      <dgm:prSet/>
      <dgm:spPr/>
      <dgm:t>
        <a:bodyPr/>
        <a:lstStyle/>
        <a:p>
          <a:r>
            <a:rPr lang="en-US"/>
            <a:t>Limited List of Data Sources </a:t>
          </a:r>
        </a:p>
      </dgm:t>
    </dgm:pt>
    <dgm:pt modelId="{FC36180D-05F1-49A6-A84F-3CC1951AB1C7}" type="parTrans" cxnId="{2FC08B65-7EBE-4482-B7E1-BAEBEDBF34F9}">
      <dgm:prSet/>
      <dgm:spPr/>
      <dgm:t>
        <a:bodyPr/>
        <a:lstStyle/>
        <a:p>
          <a:endParaRPr lang="en-US"/>
        </a:p>
      </dgm:t>
    </dgm:pt>
    <dgm:pt modelId="{AE6310BD-BFF1-4167-8576-C6104F020834}" type="sibTrans" cxnId="{2FC08B65-7EBE-4482-B7E1-BAEBEDBF34F9}">
      <dgm:prSet/>
      <dgm:spPr/>
      <dgm:t>
        <a:bodyPr/>
        <a:lstStyle/>
        <a:p>
          <a:endParaRPr lang="en-US"/>
        </a:p>
      </dgm:t>
    </dgm:pt>
    <dgm:pt modelId="{2CC8B4D0-5CBE-40BD-9D5F-F9463D25B31A}">
      <dgm:prSet/>
      <dgm:spPr/>
      <dgm:t>
        <a:bodyPr/>
        <a:lstStyle/>
        <a:p>
          <a:r>
            <a:rPr lang="en-US"/>
            <a:t>Can’t Classify Zip Content</a:t>
          </a:r>
        </a:p>
      </dgm:t>
    </dgm:pt>
    <dgm:pt modelId="{45E1DF82-C640-4C5C-BD29-C0DC67077E90}" type="parTrans" cxnId="{7514F467-393E-453C-9BF7-8690B2755847}">
      <dgm:prSet/>
      <dgm:spPr/>
      <dgm:t>
        <a:bodyPr/>
        <a:lstStyle/>
        <a:p>
          <a:endParaRPr lang="en-US"/>
        </a:p>
      </dgm:t>
    </dgm:pt>
    <dgm:pt modelId="{81A0C6CA-0530-41CD-9283-98F1CE6EA1E2}" type="sibTrans" cxnId="{7514F467-393E-453C-9BF7-8690B2755847}">
      <dgm:prSet/>
      <dgm:spPr/>
      <dgm:t>
        <a:bodyPr/>
        <a:lstStyle/>
        <a:p>
          <a:endParaRPr lang="en-US"/>
        </a:p>
      </dgm:t>
    </dgm:pt>
    <dgm:pt modelId="{11DF3494-2B17-4B42-B48A-72A5DA9D4FF4}">
      <dgm:prSet/>
      <dgm:spPr/>
      <dgm:t>
        <a:bodyPr/>
        <a:lstStyle/>
        <a:p>
          <a:r>
            <a:rPr lang="en-US"/>
            <a:t>UI is missing basic data management tasks (deleting assets once classified)</a:t>
          </a:r>
        </a:p>
      </dgm:t>
    </dgm:pt>
    <dgm:pt modelId="{85ED29F2-C761-495F-B267-04BBAF2FFEFE}" type="parTrans" cxnId="{01F3496E-505F-4525-8F15-92EA53113232}">
      <dgm:prSet/>
      <dgm:spPr/>
      <dgm:t>
        <a:bodyPr/>
        <a:lstStyle/>
        <a:p>
          <a:endParaRPr lang="en-US"/>
        </a:p>
      </dgm:t>
    </dgm:pt>
    <dgm:pt modelId="{CEC15726-97DB-4215-ACF4-80F49B539DB2}" type="sibTrans" cxnId="{01F3496E-505F-4525-8F15-92EA53113232}">
      <dgm:prSet/>
      <dgm:spPr/>
      <dgm:t>
        <a:bodyPr/>
        <a:lstStyle/>
        <a:p>
          <a:endParaRPr lang="en-US"/>
        </a:p>
      </dgm:t>
    </dgm:pt>
    <dgm:pt modelId="{311FFDB8-2064-400A-965C-881BC55DBFDA}">
      <dgm:prSet/>
      <dgm:spPr/>
      <dgm:t>
        <a:bodyPr/>
        <a:lstStyle/>
        <a:p>
          <a:r>
            <a:rPr lang="en-US" dirty="0"/>
            <a:t>Max storage is 32GB for 16 Capacity Units</a:t>
          </a:r>
        </a:p>
      </dgm:t>
    </dgm:pt>
    <dgm:pt modelId="{1B6227C2-4313-40F5-BE1B-FDE084EFA7D1}" type="parTrans" cxnId="{F48D8480-D7EE-4C8F-A4C3-2447B3E478D8}">
      <dgm:prSet/>
      <dgm:spPr/>
      <dgm:t>
        <a:bodyPr/>
        <a:lstStyle/>
        <a:p>
          <a:endParaRPr lang="en-US"/>
        </a:p>
      </dgm:t>
    </dgm:pt>
    <dgm:pt modelId="{D46BF819-DF7B-422D-A207-8E9C76980E3E}" type="sibTrans" cxnId="{F48D8480-D7EE-4C8F-A4C3-2447B3E478D8}">
      <dgm:prSet/>
      <dgm:spPr/>
      <dgm:t>
        <a:bodyPr/>
        <a:lstStyle/>
        <a:p>
          <a:endParaRPr lang="en-US"/>
        </a:p>
      </dgm:t>
    </dgm:pt>
    <dgm:pt modelId="{D7B4DF75-2417-4561-8DBD-A7B900323B39}">
      <dgm:prSet/>
      <dgm:spPr/>
      <dgm:t>
        <a:bodyPr/>
        <a:lstStyle/>
        <a:p>
          <a:r>
            <a:rPr lang="en-US"/>
            <a:t>No support for Data Marketplace</a:t>
          </a:r>
        </a:p>
      </dgm:t>
    </dgm:pt>
    <dgm:pt modelId="{1F090E31-8ED8-4AD8-BEB5-537705D6A793}" type="parTrans" cxnId="{F1674DA9-6B70-497D-A0BA-5F952870DD45}">
      <dgm:prSet/>
      <dgm:spPr/>
      <dgm:t>
        <a:bodyPr/>
        <a:lstStyle/>
        <a:p>
          <a:endParaRPr lang="en-US"/>
        </a:p>
      </dgm:t>
    </dgm:pt>
    <dgm:pt modelId="{69D72D0B-DC42-43E7-BBE2-FC426BBB0314}" type="sibTrans" cxnId="{F1674DA9-6B70-497D-A0BA-5F952870DD45}">
      <dgm:prSet/>
      <dgm:spPr/>
      <dgm:t>
        <a:bodyPr/>
        <a:lstStyle/>
        <a:p>
          <a:endParaRPr lang="en-US"/>
        </a:p>
      </dgm:t>
    </dgm:pt>
    <dgm:pt modelId="{9F3AF71A-C771-41B7-97D2-90CF7EFB3E0E}">
      <dgm:prSet/>
      <dgm:spPr/>
      <dgm:t>
        <a:bodyPr/>
        <a:lstStyle/>
        <a:p>
          <a:r>
            <a:rPr lang="en-US"/>
            <a:t>No support for automation and alerting</a:t>
          </a:r>
        </a:p>
      </dgm:t>
    </dgm:pt>
    <dgm:pt modelId="{1943080D-2E9F-4797-9EA2-1D89E3F9DD1A}" type="parTrans" cxnId="{DB577A55-6876-41B4-BCE0-18188A66F4A3}">
      <dgm:prSet/>
      <dgm:spPr/>
      <dgm:t>
        <a:bodyPr/>
        <a:lstStyle/>
        <a:p>
          <a:endParaRPr lang="en-US"/>
        </a:p>
      </dgm:t>
    </dgm:pt>
    <dgm:pt modelId="{197B6F80-C4BB-491C-A8B9-D836D4D9DD80}" type="sibTrans" cxnId="{DB577A55-6876-41B4-BCE0-18188A66F4A3}">
      <dgm:prSet/>
      <dgm:spPr/>
      <dgm:t>
        <a:bodyPr/>
        <a:lstStyle/>
        <a:p>
          <a:endParaRPr lang="en-US"/>
        </a:p>
      </dgm:t>
    </dgm:pt>
    <dgm:pt modelId="{6F2CF1A9-CEC6-475D-8BAC-5E8A926B3B82}" type="pres">
      <dgm:prSet presAssocID="{1E08572F-8667-4159-8BB4-67DEB758F636}" presName="diagram" presStyleCnt="0">
        <dgm:presLayoutVars>
          <dgm:dir/>
          <dgm:resizeHandles val="exact"/>
        </dgm:presLayoutVars>
      </dgm:prSet>
      <dgm:spPr/>
    </dgm:pt>
    <dgm:pt modelId="{C228ACB2-DB8C-4296-A569-FFE04D2D2160}" type="pres">
      <dgm:prSet presAssocID="{274116BB-83B0-493A-927A-935E94B61977}" presName="node" presStyleLbl="node1" presStyleIdx="0" presStyleCnt="6">
        <dgm:presLayoutVars>
          <dgm:bulletEnabled val="1"/>
        </dgm:presLayoutVars>
      </dgm:prSet>
      <dgm:spPr/>
    </dgm:pt>
    <dgm:pt modelId="{FA2AC455-FF45-4583-AFAD-4E53B97008AF}" type="pres">
      <dgm:prSet presAssocID="{AE6310BD-BFF1-4167-8576-C6104F020834}" presName="sibTrans" presStyleCnt="0"/>
      <dgm:spPr/>
    </dgm:pt>
    <dgm:pt modelId="{C81F513E-743D-4933-8099-8D37BFD6C39A}" type="pres">
      <dgm:prSet presAssocID="{2CC8B4D0-5CBE-40BD-9D5F-F9463D25B31A}" presName="node" presStyleLbl="node1" presStyleIdx="1" presStyleCnt="6">
        <dgm:presLayoutVars>
          <dgm:bulletEnabled val="1"/>
        </dgm:presLayoutVars>
      </dgm:prSet>
      <dgm:spPr/>
    </dgm:pt>
    <dgm:pt modelId="{C230CEB8-8C66-48EF-88D0-0C3416AC5ED5}" type="pres">
      <dgm:prSet presAssocID="{81A0C6CA-0530-41CD-9283-98F1CE6EA1E2}" presName="sibTrans" presStyleCnt="0"/>
      <dgm:spPr/>
    </dgm:pt>
    <dgm:pt modelId="{D19F3022-79C1-4234-BB85-9833BAB59D67}" type="pres">
      <dgm:prSet presAssocID="{11DF3494-2B17-4B42-B48A-72A5DA9D4FF4}" presName="node" presStyleLbl="node1" presStyleIdx="2" presStyleCnt="6">
        <dgm:presLayoutVars>
          <dgm:bulletEnabled val="1"/>
        </dgm:presLayoutVars>
      </dgm:prSet>
      <dgm:spPr/>
    </dgm:pt>
    <dgm:pt modelId="{CE5BBE9B-CD9A-4E4A-97E8-C73A1A2CD71A}" type="pres">
      <dgm:prSet presAssocID="{CEC15726-97DB-4215-ACF4-80F49B539DB2}" presName="sibTrans" presStyleCnt="0"/>
      <dgm:spPr/>
    </dgm:pt>
    <dgm:pt modelId="{89DFFF9D-5A31-47C6-9C48-F77B8538ACE4}" type="pres">
      <dgm:prSet presAssocID="{311FFDB8-2064-400A-965C-881BC55DBFDA}" presName="node" presStyleLbl="node1" presStyleIdx="3" presStyleCnt="6">
        <dgm:presLayoutVars>
          <dgm:bulletEnabled val="1"/>
        </dgm:presLayoutVars>
      </dgm:prSet>
      <dgm:spPr/>
    </dgm:pt>
    <dgm:pt modelId="{08EF02D8-0A88-4973-946E-2F84BBA9B0D0}" type="pres">
      <dgm:prSet presAssocID="{D46BF819-DF7B-422D-A207-8E9C76980E3E}" presName="sibTrans" presStyleCnt="0"/>
      <dgm:spPr/>
    </dgm:pt>
    <dgm:pt modelId="{147E70E4-EEF1-4C6B-83CA-D94CEDF5B395}" type="pres">
      <dgm:prSet presAssocID="{D7B4DF75-2417-4561-8DBD-A7B900323B39}" presName="node" presStyleLbl="node1" presStyleIdx="4" presStyleCnt="6">
        <dgm:presLayoutVars>
          <dgm:bulletEnabled val="1"/>
        </dgm:presLayoutVars>
      </dgm:prSet>
      <dgm:spPr/>
    </dgm:pt>
    <dgm:pt modelId="{F58026AB-DA97-434B-956B-D85FCCFCF428}" type="pres">
      <dgm:prSet presAssocID="{69D72D0B-DC42-43E7-BBE2-FC426BBB0314}" presName="sibTrans" presStyleCnt="0"/>
      <dgm:spPr/>
    </dgm:pt>
    <dgm:pt modelId="{B6589506-EA40-44E8-AAD9-CA107B489B19}" type="pres">
      <dgm:prSet presAssocID="{9F3AF71A-C771-41B7-97D2-90CF7EFB3E0E}" presName="node" presStyleLbl="node1" presStyleIdx="5" presStyleCnt="6">
        <dgm:presLayoutVars>
          <dgm:bulletEnabled val="1"/>
        </dgm:presLayoutVars>
      </dgm:prSet>
      <dgm:spPr/>
    </dgm:pt>
  </dgm:ptLst>
  <dgm:cxnLst>
    <dgm:cxn modelId="{5BE46E22-E907-41B6-94E5-CE6B0D213042}" type="presOf" srcId="{9F3AF71A-C771-41B7-97D2-90CF7EFB3E0E}" destId="{B6589506-EA40-44E8-AAD9-CA107B489B19}" srcOrd="0" destOrd="0" presId="urn:microsoft.com/office/officeart/2005/8/layout/default"/>
    <dgm:cxn modelId="{F78C5748-FC5C-4F0A-B1B0-9C7949C75E38}" type="presOf" srcId="{274116BB-83B0-493A-927A-935E94B61977}" destId="{C228ACB2-DB8C-4296-A569-FFE04D2D2160}" srcOrd="0" destOrd="0" presId="urn:microsoft.com/office/officeart/2005/8/layout/default"/>
    <dgm:cxn modelId="{DB577A55-6876-41B4-BCE0-18188A66F4A3}" srcId="{1E08572F-8667-4159-8BB4-67DEB758F636}" destId="{9F3AF71A-C771-41B7-97D2-90CF7EFB3E0E}" srcOrd="5" destOrd="0" parTransId="{1943080D-2E9F-4797-9EA2-1D89E3F9DD1A}" sibTransId="{197B6F80-C4BB-491C-A8B9-D836D4D9DD80}"/>
    <dgm:cxn modelId="{2FC08B65-7EBE-4482-B7E1-BAEBEDBF34F9}" srcId="{1E08572F-8667-4159-8BB4-67DEB758F636}" destId="{274116BB-83B0-493A-927A-935E94B61977}" srcOrd="0" destOrd="0" parTransId="{FC36180D-05F1-49A6-A84F-3CC1951AB1C7}" sibTransId="{AE6310BD-BFF1-4167-8576-C6104F020834}"/>
    <dgm:cxn modelId="{7514F467-393E-453C-9BF7-8690B2755847}" srcId="{1E08572F-8667-4159-8BB4-67DEB758F636}" destId="{2CC8B4D0-5CBE-40BD-9D5F-F9463D25B31A}" srcOrd="1" destOrd="0" parTransId="{45E1DF82-C640-4C5C-BD29-C0DC67077E90}" sibTransId="{81A0C6CA-0530-41CD-9283-98F1CE6EA1E2}"/>
    <dgm:cxn modelId="{01F3496E-505F-4525-8F15-92EA53113232}" srcId="{1E08572F-8667-4159-8BB4-67DEB758F636}" destId="{11DF3494-2B17-4B42-B48A-72A5DA9D4FF4}" srcOrd="2" destOrd="0" parTransId="{85ED29F2-C761-495F-B267-04BBAF2FFEFE}" sibTransId="{CEC15726-97DB-4215-ACF4-80F49B539DB2}"/>
    <dgm:cxn modelId="{8E27866F-6EF5-45CA-8F76-2188831ED7AA}" type="presOf" srcId="{311FFDB8-2064-400A-965C-881BC55DBFDA}" destId="{89DFFF9D-5A31-47C6-9C48-F77B8538ACE4}" srcOrd="0" destOrd="0" presId="urn:microsoft.com/office/officeart/2005/8/layout/default"/>
    <dgm:cxn modelId="{40D5327B-61B8-48FB-A653-1F8FA6DF561F}" type="presOf" srcId="{1E08572F-8667-4159-8BB4-67DEB758F636}" destId="{6F2CF1A9-CEC6-475D-8BAC-5E8A926B3B82}" srcOrd="0" destOrd="0" presId="urn:microsoft.com/office/officeart/2005/8/layout/default"/>
    <dgm:cxn modelId="{F48D8480-D7EE-4C8F-A4C3-2447B3E478D8}" srcId="{1E08572F-8667-4159-8BB4-67DEB758F636}" destId="{311FFDB8-2064-400A-965C-881BC55DBFDA}" srcOrd="3" destOrd="0" parTransId="{1B6227C2-4313-40F5-BE1B-FDE084EFA7D1}" sibTransId="{D46BF819-DF7B-422D-A207-8E9C76980E3E}"/>
    <dgm:cxn modelId="{4151D690-5185-4A14-8D8C-2115C9E4F82F}" type="presOf" srcId="{2CC8B4D0-5CBE-40BD-9D5F-F9463D25B31A}" destId="{C81F513E-743D-4933-8099-8D37BFD6C39A}" srcOrd="0" destOrd="0" presId="urn:microsoft.com/office/officeart/2005/8/layout/default"/>
    <dgm:cxn modelId="{F1674DA9-6B70-497D-A0BA-5F952870DD45}" srcId="{1E08572F-8667-4159-8BB4-67DEB758F636}" destId="{D7B4DF75-2417-4561-8DBD-A7B900323B39}" srcOrd="4" destOrd="0" parTransId="{1F090E31-8ED8-4AD8-BEB5-537705D6A793}" sibTransId="{69D72D0B-DC42-43E7-BBE2-FC426BBB0314}"/>
    <dgm:cxn modelId="{B3FB2BE8-6641-4BE9-8815-F89337E101A9}" type="presOf" srcId="{11DF3494-2B17-4B42-B48A-72A5DA9D4FF4}" destId="{D19F3022-79C1-4234-BB85-9833BAB59D67}" srcOrd="0" destOrd="0" presId="urn:microsoft.com/office/officeart/2005/8/layout/default"/>
    <dgm:cxn modelId="{306555FF-E721-49BE-937D-85F762F024AA}" type="presOf" srcId="{D7B4DF75-2417-4561-8DBD-A7B900323B39}" destId="{147E70E4-EEF1-4C6B-83CA-D94CEDF5B395}" srcOrd="0" destOrd="0" presId="urn:microsoft.com/office/officeart/2005/8/layout/default"/>
    <dgm:cxn modelId="{A136037B-1B33-43EB-8086-DD1129A4F10E}" type="presParOf" srcId="{6F2CF1A9-CEC6-475D-8BAC-5E8A926B3B82}" destId="{C228ACB2-DB8C-4296-A569-FFE04D2D2160}" srcOrd="0" destOrd="0" presId="urn:microsoft.com/office/officeart/2005/8/layout/default"/>
    <dgm:cxn modelId="{EFEECDE2-0FA6-4CE5-A76B-75771E9645F8}" type="presParOf" srcId="{6F2CF1A9-CEC6-475D-8BAC-5E8A926B3B82}" destId="{FA2AC455-FF45-4583-AFAD-4E53B97008AF}" srcOrd="1" destOrd="0" presId="urn:microsoft.com/office/officeart/2005/8/layout/default"/>
    <dgm:cxn modelId="{7E1484C9-9E67-484B-BD68-B6576B7D8C16}" type="presParOf" srcId="{6F2CF1A9-CEC6-475D-8BAC-5E8A926B3B82}" destId="{C81F513E-743D-4933-8099-8D37BFD6C39A}" srcOrd="2" destOrd="0" presId="urn:microsoft.com/office/officeart/2005/8/layout/default"/>
    <dgm:cxn modelId="{1E245ACA-D00C-4A23-B953-C974C5E0A154}" type="presParOf" srcId="{6F2CF1A9-CEC6-475D-8BAC-5E8A926B3B82}" destId="{C230CEB8-8C66-48EF-88D0-0C3416AC5ED5}" srcOrd="3" destOrd="0" presId="urn:microsoft.com/office/officeart/2005/8/layout/default"/>
    <dgm:cxn modelId="{B04A89F0-6452-461F-95FA-A49E47EF0129}" type="presParOf" srcId="{6F2CF1A9-CEC6-475D-8BAC-5E8A926B3B82}" destId="{D19F3022-79C1-4234-BB85-9833BAB59D67}" srcOrd="4" destOrd="0" presId="urn:microsoft.com/office/officeart/2005/8/layout/default"/>
    <dgm:cxn modelId="{DA31770A-5BDD-4212-BCFD-76A5EE323696}" type="presParOf" srcId="{6F2CF1A9-CEC6-475D-8BAC-5E8A926B3B82}" destId="{CE5BBE9B-CD9A-4E4A-97E8-C73A1A2CD71A}" srcOrd="5" destOrd="0" presId="urn:microsoft.com/office/officeart/2005/8/layout/default"/>
    <dgm:cxn modelId="{4696ED97-D27A-444C-ABE3-9BA88966C896}" type="presParOf" srcId="{6F2CF1A9-CEC6-475D-8BAC-5E8A926B3B82}" destId="{89DFFF9D-5A31-47C6-9C48-F77B8538ACE4}" srcOrd="6" destOrd="0" presId="urn:microsoft.com/office/officeart/2005/8/layout/default"/>
    <dgm:cxn modelId="{308686B0-D1F3-4935-B1C3-9E968D77A3F1}" type="presParOf" srcId="{6F2CF1A9-CEC6-475D-8BAC-5E8A926B3B82}" destId="{08EF02D8-0A88-4973-946E-2F84BBA9B0D0}" srcOrd="7" destOrd="0" presId="urn:microsoft.com/office/officeart/2005/8/layout/default"/>
    <dgm:cxn modelId="{36E2A010-0A95-4C66-A56C-123E1497AA7D}" type="presParOf" srcId="{6F2CF1A9-CEC6-475D-8BAC-5E8A926B3B82}" destId="{147E70E4-EEF1-4C6B-83CA-D94CEDF5B395}" srcOrd="8" destOrd="0" presId="urn:microsoft.com/office/officeart/2005/8/layout/default"/>
    <dgm:cxn modelId="{0949CC44-BF8E-4EBA-8E74-D3EA108F7A83}" type="presParOf" srcId="{6F2CF1A9-CEC6-475D-8BAC-5E8A926B3B82}" destId="{F58026AB-DA97-434B-956B-D85FCCFCF428}" srcOrd="9" destOrd="0" presId="urn:microsoft.com/office/officeart/2005/8/layout/default"/>
    <dgm:cxn modelId="{367B80A0-B1B4-4999-8A86-AFCD83D5C2DE}" type="presParOf" srcId="{6F2CF1A9-CEC6-475D-8BAC-5E8A926B3B82}" destId="{B6589506-EA40-44E8-AAD9-CA107B489B1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8ACB2-DB8C-4296-A569-FFE04D2D2160}">
      <dsp:nvSpPr>
        <dsp:cNvPr id="0" name=""/>
        <dsp:cNvSpPr/>
      </dsp:nvSpPr>
      <dsp:spPr>
        <a:xfrm>
          <a:off x="244826" y="2826"/>
          <a:ext cx="2749517" cy="16497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Limited List of Data Sources </a:t>
          </a:r>
        </a:p>
      </dsp:txBody>
      <dsp:txXfrm>
        <a:off x="244826" y="2826"/>
        <a:ext cx="2749517" cy="1649710"/>
      </dsp:txXfrm>
    </dsp:sp>
    <dsp:sp modelId="{C81F513E-743D-4933-8099-8D37BFD6C39A}">
      <dsp:nvSpPr>
        <dsp:cNvPr id="0" name=""/>
        <dsp:cNvSpPr/>
      </dsp:nvSpPr>
      <dsp:spPr>
        <a:xfrm>
          <a:off x="3269295" y="2826"/>
          <a:ext cx="2749517" cy="1649710"/>
        </a:xfrm>
        <a:prstGeom prst="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Can’t Classify Zip Content</a:t>
          </a:r>
        </a:p>
      </dsp:txBody>
      <dsp:txXfrm>
        <a:off x="3269295" y="2826"/>
        <a:ext cx="2749517" cy="1649710"/>
      </dsp:txXfrm>
    </dsp:sp>
    <dsp:sp modelId="{D19F3022-79C1-4234-BB85-9833BAB59D67}">
      <dsp:nvSpPr>
        <dsp:cNvPr id="0" name=""/>
        <dsp:cNvSpPr/>
      </dsp:nvSpPr>
      <dsp:spPr>
        <a:xfrm>
          <a:off x="244826" y="1927488"/>
          <a:ext cx="2749517" cy="1649710"/>
        </a:xfrm>
        <a:prstGeom prst="rect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UI is missing basic data management tasks (deleting assets once classified)</a:t>
          </a:r>
        </a:p>
      </dsp:txBody>
      <dsp:txXfrm>
        <a:off x="244826" y="1927488"/>
        <a:ext cx="2749517" cy="1649710"/>
      </dsp:txXfrm>
    </dsp:sp>
    <dsp:sp modelId="{89DFFF9D-5A31-47C6-9C48-F77B8538ACE4}">
      <dsp:nvSpPr>
        <dsp:cNvPr id="0" name=""/>
        <dsp:cNvSpPr/>
      </dsp:nvSpPr>
      <dsp:spPr>
        <a:xfrm>
          <a:off x="3269295" y="1927488"/>
          <a:ext cx="2749517" cy="1649710"/>
        </a:xfrm>
        <a:prstGeom prst="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Max storage is 32GB for 16 Capacity Units</a:t>
          </a:r>
        </a:p>
      </dsp:txBody>
      <dsp:txXfrm>
        <a:off x="3269295" y="1927488"/>
        <a:ext cx="2749517" cy="1649710"/>
      </dsp:txXfrm>
    </dsp:sp>
    <dsp:sp modelId="{147E70E4-EEF1-4C6B-83CA-D94CEDF5B395}">
      <dsp:nvSpPr>
        <dsp:cNvPr id="0" name=""/>
        <dsp:cNvSpPr/>
      </dsp:nvSpPr>
      <dsp:spPr>
        <a:xfrm>
          <a:off x="244826" y="3852151"/>
          <a:ext cx="2749517" cy="1649710"/>
        </a:xfrm>
        <a:prstGeom prst="rect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 support for Data Marketplace</a:t>
          </a:r>
        </a:p>
      </dsp:txBody>
      <dsp:txXfrm>
        <a:off x="244826" y="3852151"/>
        <a:ext cx="2749517" cy="1649710"/>
      </dsp:txXfrm>
    </dsp:sp>
    <dsp:sp modelId="{B6589506-EA40-44E8-AAD9-CA107B489B19}">
      <dsp:nvSpPr>
        <dsp:cNvPr id="0" name=""/>
        <dsp:cNvSpPr/>
      </dsp:nvSpPr>
      <dsp:spPr>
        <a:xfrm>
          <a:off x="3269295" y="3852151"/>
          <a:ext cx="2749517" cy="1649710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 support for automation and alerting</a:t>
          </a:r>
        </a:p>
      </dsp:txBody>
      <dsp:txXfrm>
        <a:off x="3269295" y="3852151"/>
        <a:ext cx="2749517" cy="1649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B0E2-732C-FA46-8026-1D75FE013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E2B00-5BE9-D042-8DC0-2ABAEFE6B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64CA6-ACA1-4447-9D3C-5C1161C9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448-2B73-EE49-9535-D0F29C872F2C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52FAB-8F40-A245-90FD-7E91A013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AF091-4DE4-1A41-9B0E-73EBDBC6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F25C-3761-FB44-8E59-4BEDE73B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1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CA15-D962-8647-8875-B71104EE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14479-2E15-CA4A-BC24-F0BF181ED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3CF35-03E7-114B-9D27-13B0C42A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448-2B73-EE49-9535-D0F29C872F2C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EE251-E3EB-7947-88D2-99E3E65A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100FF-581B-884E-92FC-38CA3963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F25C-3761-FB44-8E59-4BEDE73B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8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79492-EC8B-B04D-B1E6-3936936A0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0AA81-83C4-9449-B64D-026885F52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B90E3-4DC7-9D4D-B5E7-C54E5D56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448-2B73-EE49-9535-D0F29C872F2C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DC769-0160-194D-A7C9-3CCE7DFD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81FB3-E9A4-6E4D-8487-725CB558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F25C-3761-FB44-8E59-4BEDE73B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0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FA71-AF04-E544-A75D-F2E08131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A9464-7168-0D4C-88AA-593932B5A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3A710-34A1-1D43-BA06-6E939A49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448-2B73-EE49-9535-D0F29C872F2C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AC3C2-0D7E-F74D-9560-C9DA8D8D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1222F-DCB3-E042-A8A6-D4F20B6B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F25C-3761-FB44-8E59-4BEDE73B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5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A38A-732E-DE44-BD2D-716032627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5775D-EBB6-5B45-AAED-3D3B4F4A1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9021A-6D60-6046-A76B-436888AC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448-2B73-EE49-9535-D0F29C872F2C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C3B87-BD74-5249-9D31-F876B13B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B1533-798C-B24D-9554-CA14FF3F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F25C-3761-FB44-8E59-4BEDE73B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0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731D-FFF9-A745-940A-B06A8611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E0A6D-263E-194A-B113-434926A98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3DD82-3168-6743-8961-EF4CD9A55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78788-0C1C-D44C-BFCE-111DC1FA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448-2B73-EE49-9535-D0F29C872F2C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7C2C6-9D80-C449-B783-FE856C3E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CC9E-19B7-564A-8C42-BE2DCF83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F25C-3761-FB44-8E59-4BEDE73B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1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748B-4130-6540-9770-0582A1FB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0BBA6-597A-7042-B42E-EFDAFE263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62D6C-0C66-074A-B37F-761116B95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7DD25-2EC3-2847-B0F8-8CB403C56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0F0EE-FD62-4B44-8D8F-C47E1C795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90B61-3067-AD4E-AA50-F3E98E74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448-2B73-EE49-9535-D0F29C872F2C}" type="datetimeFigureOut">
              <a:rPr lang="en-US" smtClean="0"/>
              <a:t>9/10/21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FD693-91F8-8B43-BBD4-0B5FB37D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425B6-6DAC-2248-B8FE-F36EF3A2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F25C-3761-FB44-8E59-4BEDE73B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3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72CA-D671-954F-9B42-5480960C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F81C3-7B3A-B144-9CCC-320A3C01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448-2B73-EE49-9535-D0F29C872F2C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F3E55-7EA4-BD46-A025-11AED9A5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61FED-4DCD-0847-9977-41711F7E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F25C-3761-FB44-8E59-4BEDE73B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9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4DB20-9738-E14A-87FA-1616DAC2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448-2B73-EE49-9535-D0F29C872F2C}" type="datetimeFigureOut">
              <a:rPr lang="en-US" smtClean="0"/>
              <a:t>9/10/21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AB7FA-CB18-FB4B-A5DB-3C13D8E4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4CCC1-9C88-004C-B82F-54C88493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F25C-3761-FB44-8E59-4BEDE73B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3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57EF-1706-2844-801C-9253A578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6F224-4CDC-9E43-99CD-C0C71A07D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D3076-3FB8-584C-8B8D-D9127FC86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E3171-E5D6-6348-B345-90A270D7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448-2B73-EE49-9535-D0F29C872F2C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E0C49-69B0-8241-81A5-AE3B73B1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21E9A-D919-D741-A634-E3B5E8BF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F25C-3761-FB44-8E59-4BEDE73B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4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2E92-1E98-5E4C-9410-A273ABBE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5F0C1-1F9E-C140-A812-8B0528D4F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4A5A9-A14C-D54F-9207-D3C0C98C4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8FD3E-2042-C94C-9B63-4F23537B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4448-2B73-EE49-9535-D0F29C872F2C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99501-CF3A-4940-94F4-633C46AB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B7A6C-F075-4F4D-9E93-9E2645BB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F25C-3761-FB44-8E59-4BEDE73B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7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C6872D-1E40-2242-ADDB-35AFC733F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A80FB-704C-F74C-AE0C-FFAA1860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96B65-1A11-C746-9C62-9B14148EF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D4448-2B73-EE49-9535-D0F29C872F2C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10F02-4CFE-FB40-ADDA-9593DE81C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C2A71-5F2C-6848-AB97-9081D57C7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AF25C-3761-FB44-8E59-4BEDE73B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purview/catalog-permissions" TargetMode="External"/><Relationship Id="rId13" Type="http://schemas.openxmlformats.org/officeDocument/2006/relationships/hyperlink" Target="https://sourceforge.net/software/compare/Apache-Atlas-vs-Azure-Purview/" TargetMode="External"/><Relationship Id="rId3" Type="http://schemas.openxmlformats.org/officeDocument/2006/relationships/hyperlink" Target="https://docs.microsoft.com/en-us/azure/purvie" TargetMode="External"/><Relationship Id="rId7" Type="http://schemas.openxmlformats.org/officeDocument/2006/relationships/hyperlink" Target="https://docs.microsoft.com/en-us/azure/purview/use-purview-studio" TargetMode="External"/><Relationship Id="rId12" Type="http://schemas.openxmlformats.org/officeDocument/2006/relationships/hyperlink" Target="https://www.analyticstechblogs.com/post/azure-purview-vs-azure-data-catalog-gen-2-what-did-we-get" TargetMode="External"/><Relationship Id="rId2" Type="http://schemas.openxmlformats.org/officeDocument/2006/relationships/hyperlink" Target="https://azure.microsoft.com/en-us/services/purvie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.microsoft.com/en-us/pricing/details/azure-purview/" TargetMode="External"/><Relationship Id="rId11" Type="http://schemas.openxmlformats.org/officeDocument/2006/relationships/hyperlink" Target="https://www.linkedin.com/pulse/data-governance-gaurav-aggarwal/" TargetMode="External"/><Relationship Id="rId5" Type="http://schemas.openxmlformats.org/officeDocument/2006/relationships/hyperlink" Target="https://docs.microsoft.com/en-us/azure/purview/tutorial-schemas-and-classifications" TargetMode="External"/><Relationship Id="rId10" Type="http://schemas.openxmlformats.org/officeDocument/2006/relationships/hyperlink" Target="https://www.youtube.com/watch?v=27bA4KFiEKk&amp;t=1s" TargetMode="External"/><Relationship Id="rId4" Type="http://schemas.openxmlformats.org/officeDocument/2006/relationships/hyperlink" Target="https://docs.microsoft.com/en-us/azure/purview/" TargetMode="External"/><Relationship Id="rId9" Type="http://schemas.openxmlformats.org/officeDocument/2006/relationships/hyperlink" Target="https://www.youtube.com/watch?v=pv6A5l39-iA&amp;t=833s" TargetMode="External"/><Relationship Id="rId14" Type="http://schemas.openxmlformats.org/officeDocument/2006/relationships/hyperlink" Target="https://atlas.apache.org/#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ngodb.com/atlas/data-lake" TargetMode="External"/><Relationship Id="rId3" Type="http://schemas.openxmlformats.org/officeDocument/2006/relationships/hyperlink" Target="https://stackoverflow.com/questions/67699567/how-is-data-lineage-tracked-in-aws-athena-and-glue" TargetMode="External"/><Relationship Id="rId7" Type="http://schemas.openxmlformats.org/officeDocument/2006/relationships/hyperlink" Target="https://techcommunity.microsoft.com/t5/azure-purview/march-ahead-with-azure-purview-unify-all-your-data-using-apache/ba-p/2185411" TargetMode="External"/><Relationship Id="rId2" Type="http://schemas.openxmlformats.org/officeDocument/2006/relationships/hyperlink" Target="https://cloud.google.com/blog/products/data-analytics/architecting-a-data-lineage-system-for-bigque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pv6A5l39-iA" TargetMode="External"/><Relationship Id="rId5" Type="http://schemas.openxmlformats.org/officeDocument/2006/relationships/hyperlink" Target="https://youtu.be/eZqSE5Z4tUs" TargetMode="External"/><Relationship Id="rId4" Type="http://schemas.openxmlformats.org/officeDocument/2006/relationships/hyperlink" Target="https://youtu.be/awUMmRHbWj0" TargetMode="External"/><Relationship Id="rId9" Type="http://schemas.openxmlformats.org/officeDocument/2006/relationships/hyperlink" Target="https://janusgraph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BD165D7-8D0E-A843-901C-40F23A3E0E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91" t="9266" r="-1" b="3145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758C1-0DB2-2C48-81BD-A57079420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6272" y="3651047"/>
            <a:ext cx="5370576" cy="911117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Data Governance 2.0</a:t>
            </a:r>
          </a:p>
          <a:p>
            <a:pPr algn="l"/>
            <a:r>
              <a:rPr lang="en-US" sz="2000">
                <a:solidFill>
                  <a:srgbClr val="FFFFFF"/>
                </a:solidFill>
              </a:rPr>
              <a:t>Malte Thesenvitz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A70C6-9E67-6845-97BC-56D9FBCFE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3747" y="1408814"/>
            <a:ext cx="5683102" cy="2235277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solidFill>
                  <a:srgbClr val="FFFFFF"/>
                </a:solidFill>
              </a:rPr>
              <a:t>Azure Purview</a:t>
            </a:r>
          </a:p>
        </p:txBody>
      </p:sp>
    </p:spTree>
    <p:extLst>
      <p:ext uri="{BB962C8B-B14F-4D97-AF65-F5344CB8AC3E}">
        <p14:creationId xmlns:p14="http://schemas.microsoft.com/office/powerpoint/2010/main" val="3495605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0FD2B-6431-954F-9232-93211C3B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Filter Search 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FC2394-9A8B-40A7-966C-4B850B8E7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Smart Filtering based on Glossary, Classification, Contact</a:t>
            </a:r>
          </a:p>
          <a:p>
            <a:r>
              <a:rPr lang="en-US" sz="1600" dirty="0"/>
              <a:t>Find data you need within seconds</a:t>
            </a:r>
          </a:p>
          <a:p>
            <a:r>
              <a:rPr lang="en-US" sz="1600" dirty="0"/>
              <a:t>Recommendations based on search history, context, data relationship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217B9E6-7E89-4B73-9B9E-B83B4834DF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9461" y="1290346"/>
            <a:ext cx="7925398" cy="372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75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7CCAD-CBB6-2C40-9C26-26ED87EA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Classifying Data - Overview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813DF079-1298-4CB7-A2EF-127667A77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Operational Metadata</a:t>
            </a:r>
          </a:p>
          <a:p>
            <a:r>
              <a:rPr lang="en-US" sz="1600" dirty="0"/>
              <a:t>Notice hierarchy (where does the data belong to)</a:t>
            </a:r>
          </a:p>
          <a:p>
            <a:r>
              <a:rPr lang="en-US" sz="1600" dirty="0"/>
              <a:t>Connect directly to Power BI</a:t>
            </a:r>
          </a:p>
          <a:p>
            <a:r>
              <a:rPr lang="en-US" sz="1600" dirty="0"/>
              <a:t>Sensitive data classification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4648805-5553-42C9-9F1B-C7F7CBB04FB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5220" y="1204109"/>
            <a:ext cx="7533699" cy="399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3F535-7969-F542-A891-A3D45516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Classifying Data - Schema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CAB5E4-9E8D-4830-80BE-DB55352C0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Table Overview</a:t>
            </a:r>
          </a:p>
          <a:p>
            <a:r>
              <a:rPr lang="en-US" sz="1600" dirty="0"/>
              <a:t>Output of Data Scans</a:t>
            </a:r>
          </a:p>
          <a:p>
            <a:r>
              <a:rPr lang="en-US" sz="1600" dirty="0"/>
              <a:t>Notice difference between custom and system classifications</a:t>
            </a:r>
          </a:p>
          <a:p>
            <a:r>
              <a:rPr lang="en-US" sz="1600" dirty="0"/>
              <a:t>Highlights relevant glossary terms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B0CC846-CC99-4DC0-9BCB-2579E4339CF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8702" y="1181418"/>
            <a:ext cx="7885585" cy="39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69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3425F-F470-6E4C-B96E-6A4F75C31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Discovering Data Lineage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3C4A4-47E7-8A46-B456-C44802F6A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/>
              <a:t>Visual representation of source, transformation, and target showing data life cycle</a:t>
            </a:r>
          </a:p>
          <a:p>
            <a:r>
              <a:rPr lang="en-US" sz="1600"/>
              <a:t>Where a piece of data comes from and what derives from it</a:t>
            </a:r>
          </a:p>
          <a:p>
            <a:r>
              <a:rPr lang="en-US" sz="1600"/>
              <a:t>Native Support, Apache Atlas, REST API</a:t>
            </a:r>
          </a:p>
        </p:txBody>
      </p:sp>
      <p:pic>
        <p:nvPicPr>
          <p:cNvPr id="5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D4DDD41A-CC6B-4050-B54C-16B9ECACB06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9461" y="1204108"/>
            <a:ext cx="7473982" cy="397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89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54A13-CE7F-144A-8454-617008AF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Birds-eye view</a:t>
            </a: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with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10D51-BB9C-A046-9CA4-33F64C8D5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kern="1200" dirty="0">
                <a:latin typeface="+mn-lt"/>
                <a:ea typeface="+mn-ea"/>
                <a:cs typeface="+mn-cs"/>
              </a:rPr>
              <a:t>Get details about assets, scans, glossary, sensitivity labels, file extensions</a:t>
            </a:r>
          </a:p>
          <a:p>
            <a:r>
              <a:rPr lang="en-US" sz="1600" dirty="0"/>
              <a:t>Intended to quickly grasp understanding of entire data estate</a:t>
            </a:r>
            <a:endParaRPr lang="en-US" sz="1600" kern="1200" dirty="0">
              <a:latin typeface="+mn-lt"/>
              <a:ea typeface="+mn-ea"/>
              <a:cs typeface="+mn-cs"/>
            </a:endParaRPr>
          </a:p>
          <a:p>
            <a:r>
              <a:rPr lang="en-US" sz="1600" dirty="0"/>
              <a:t>Set of analytical dashboards on top of Azure Purview</a:t>
            </a:r>
            <a:endParaRPr lang="en-US" sz="16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Graphical user interface, chart, treemap chart&#10;&#10;Description automatically generated">
            <a:extLst>
              <a:ext uri="{FF2B5EF4-FFF2-40B4-BE49-F238E27FC236}">
                <a16:creationId xmlns:a16="http://schemas.microsoft.com/office/drawing/2014/main" id="{2C977AD5-39C7-3A4D-9A14-BA0E9C38414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6626" y="1432309"/>
            <a:ext cx="6903723" cy="362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41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E474-107B-5347-B40B-878F074C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Insights</a:t>
            </a:r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0DE309-D815-C340-A8EA-1F7D9ADC2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2824" y="0"/>
            <a:ext cx="12224824" cy="695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90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7861-7615-A843-9C06-1E7088CA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FCD0A4B-374F-E64D-9C7A-B1A5215FC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422794" cy="6858000"/>
          </a:xfrm>
        </p:spPr>
      </p:pic>
    </p:spTree>
    <p:extLst>
      <p:ext uri="{BB962C8B-B14F-4D97-AF65-F5344CB8AC3E}">
        <p14:creationId xmlns:p14="http://schemas.microsoft.com/office/powerpoint/2010/main" val="1516670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54A13-CE7F-144A-8454-617008AF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Pricing – How are we charged?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10D51-BB9C-A046-9CA4-33F64C8D5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1 Capacity Unit = $0.411/h</a:t>
            </a:r>
          </a:p>
          <a:p>
            <a:r>
              <a:rPr lang="en-US" sz="1600" dirty="0"/>
              <a:t>1CU = 25 operations/sec or 2GB of metadata storage</a:t>
            </a:r>
            <a:endParaRPr lang="en-US" sz="1600" kern="1200" dirty="0">
              <a:latin typeface="+mn-lt"/>
              <a:ea typeface="+mn-ea"/>
              <a:cs typeface="+mn-cs"/>
            </a:endParaRPr>
          </a:p>
          <a:p>
            <a:r>
              <a:rPr lang="en-US" sz="1600" dirty="0"/>
              <a:t>Always billed on hourly basis for max value of either operations or storage</a:t>
            </a:r>
          </a:p>
          <a:p>
            <a:r>
              <a:rPr lang="en-US" sz="1600" kern="1200" dirty="0">
                <a:latin typeface="+mn-lt"/>
                <a:ea typeface="+mn-ea"/>
                <a:cs typeface="+mn-cs"/>
              </a:rPr>
              <a:t>Can scale elastically upwards a</a:t>
            </a:r>
            <a:r>
              <a:rPr lang="en-US" sz="1600" dirty="0"/>
              <a:t>nd downwards</a:t>
            </a:r>
            <a:endParaRPr lang="en-US" sz="16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00088-8EE6-4619-A474-5E84A7D866D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2103" y="3201410"/>
            <a:ext cx="6691698" cy="234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88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33947-E56F-464D-BED5-E5DBFA76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100">
                <a:solidFill>
                  <a:schemeClr val="bg1"/>
                </a:solidFill>
              </a:rPr>
              <a:t>Room for Improvement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17EE300-7A47-448F-BBC6-FCD3482AF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18167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6314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68075-B922-3843-AE76-0C75B601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Links and resources: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ED9BE-82FD-FC4D-A6A2-0C0A1A9D1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vl="1"/>
            <a:r>
              <a:rPr lang="en-US" sz="1400" dirty="0"/>
              <a:t>Purview MS Documentation</a:t>
            </a:r>
          </a:p>
          <a:p>
            <a:pPr lvl="2"/>
            <a:r>
              <a:rPr lang="en-US" sz="1400" dirty="0">
                <a:hlinkClick r:id="rId2"/>
              </a:rPr>
              <a:t>https://azure.microsoft.com/en-us/services/purview/</a:t>
            </a:r>
            <a:r>
              <a:rPr lang="en-US" sz="1400" dirty="0"/>
              <a:t> </a:t>
            </a:r>
          </a:p>
          <a:p>
            <a:pPr lvl="2"/>
            <a:r>
              <a:rPr lang="en-US" sz="1400" dirty="0">
                <a:hlinkClick r:id="rId3"/>
              </a:rPr>
              <a:t>https://docs.microsoft.com/en-us/azure/purvie</a:t>
            </a:r>
            <a:r>
              <a:rPr lang="en-US" sz="1400" dirty="0">
                <a:hlinkClick r:id="rId4"/>
              </a:rPr>
              <a:t>w/</a:t>
            </a:r>
            <a:endParaRPr lang="en-US" sz="1400" dirty="0"/>
          </a:p>
          <a:p>
            <a:pPr lvl="2"/>
            <a:r>
              <a:rPr lang="en-US" sz="1400" dirty="0"/>
              <a:t>Classifying: </a:t>
            </a:r>
            <a:r>
              <a:rPr lang="en-US" sz="1400" dirty="0">
                <a:hlinkClick r:id="rId5"/>
              </a:rPr>
              <a:t>https://docs.microsoft.com/en-us/azure/purview/tutorial-schemas-and-classifications</a:t>
            </a:r>
            <a:endParaRPr lang="en-US" sz="1400" dirty="0"/>
          </a:p>
          <a:p>
            <a:pPr lvl="2"/>
            <a:r>
              <a:rPr lang="en-US" sz="1400" dirty="0"/>
              <a:t>Pricing: </a:t>
            </a:r>
            <a:r>
              <a:rPr lang="en-US" sz="1400" dirty="0">
                <a:hlinkClick r:id="rId6"/>
              </a:rPr>
              <a:t>https://azure.microsoft.com/en-us/pricing/details/azure-purview/</a:t>
            </a:r>
            <a:endParaRPr lang="en-US" sz="1400" dirty="0"/>
          </a:p>
          <a:p>
            <a:pPr lvl="2"/>
            <a:r>
              <a:rPr lang="en-US" sz="1400" dirty="0"/>
              <a:t>Purview Studio: </a:t>
            </a:r>
            <a:r>
              <a:rPr lang="en-US" sz="1400" dirty="0">
                <a:hlinkClick r:id="rId7"/>
              </a:rPr>
              <a:t>https://docs.microsoft.com/en-us/azure/purview/use-purview-studio</a:t>
            </a:r>
            <a:endParaRPr lang="en-US" sz="1400" dirty="0"/>
          </a:p>
          <a:p>
            <a:pPr lvl="2"/>
            <a:r>
              <a:rPr lang="en-US" sz="1400" dirty="0"/>
              <a:t>Access Control: </a:t>
            </a:r>
            <a:r>
              <a:rPr lang="en-US" sz="1400" dirty="0">
                <a:hlinkClick r:id="rId8"/>
              </a:rPr>
              <a:t>https://docs.microsoft.com/en-us/azure/purview/catalog-permissions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Videos:</a:t>
            </a:r>
          </a:p>
          <a:p>
            <a:pPr lvl="2"/>
            <a:r>
              <a:rPr lang="en-US" sz="1400" dirty="0">
                <a:hlinkClick r:id="rId9"/>
              </a:rPr>
              <a:t>https://www.youtube.com/watch?v=pv6A5l39-iA&amp;t=833s</a:t>
            </a:r>
            <a:endParaRPr lang="en-US" sz="1400" dirty="0"/>
          </a:p>
          <a:p>
            <a:pPr lvl="2"/>
            <a:r>
              <a:rPr lang="en-US" sz="1400" dirty="0">
                <a:hlinkClick r:id="rId10"/>
              </a:rPr>
              <a:t>https://www.youtube.com/watch?v=27bA4KFiEKk&amp;t=1s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Articles:</a:t>
            </a:r>
          </a:p>
          <a:p>
            <a:pPr lvl="2"/>
            <a:r>
              <a:rPr lang="en-US" sz="1400" dirty="0">
                <a:hlinkClick r:id="rId11"/>
              </a:rPr>
              <a:t>https://www.linkedin.com/pulse/data-governance-gaurav-aggarwal/</a:t>
            </a:r>
            <a:endParaRPr lang="en-US" sz="1400" dirty="0"/>
          </a:p>
          <a:p>
            <a:pPr lvl="2"/>
            <a:r>
              <a:rPr lang="en-US" sz="1400" dirty="0">
                <a:hlinkClick r:id="rId12"/>
              </a:rPr>
              <a:t>https://www.analyticstechblogs.com/post/azure-purview-vs-azure-data-catalog-gen-2-what-did-we-get</a:t>
            </a:r>
            <a:r>
              <a:rPr lang="en-US" sz="1400" dirty="0"/>
              <a:t> </a:t>
            </a:r>
          </a:p>
          <a:p>
            <a:pPr lvl="2"/>
            <a:r>
              <a:rPr lang="en-US" sz="1400" dirty="0">
                <a:hlinkClick r:id="rId13"/>
              </a:rPr>
              <a:t>https://sourceforge.net/software/compare/Apache-Atlas-vs-Azure-Purview/</a:t>
            </a:r>
            <a:r>
              <a:rPr lang="en-US" sz="1400" dirty="0"/>
              <a:t> </a:t>
            </a:r>
          </a:p>
          <a:p>
            <a:pPr lvl="2"/>
            <a:r>
              <a:rPr lang="en-US" sz="1400" dirty="0">
                <a:hlinkClick r:id="rId14"/>
              </a:rPr>
              <a:t>https://atlas.apache.org/#/</a:t>
            </a:r>
            <a:r>
              <a:rPr lang="en-US" sz="1400" dirty="0"/>
              <a:t>  </a:t>
            </a:r>
          </a:p>
          <a:p>
            <a:pPr lvl="2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9304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6065479-CF6A-E34C-B8A8-A7F6AEBBF4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-1"/>
          <a:stretch/>
        </p:blipFill>
        <p:spPr>
          <a:xfrm>
            <a:off x="2268507" y="320040"/>
            <a:ext cx="7651937" cy="4305291"/>
          </a:xfrm>
          <a:prstGeom prst="rect">
            <a:avLst/>
          </a:prstGeom>
        </p:spPr>
      </p:pic>
      <p:sp>
        <p:nvSpPr>
          <p:cNvPr id="21" name="Rectangle 16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4FA30-89B4-F544-B8E8-2C6CEC2D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The 2 Problems.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CB198-F567-244C-9008-5EBD0441F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4690872"/>
            <a:ext cx="6976872" cy="1984248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90% of data created in last two years</a:t>
            </a:r>
          </a:p>
          <a:p>
            <a:r>
              <a:rPr lang="en-US" sz="1700" dirty="0">
                <a:solidFill>
                  <a:schemeClr val="bg1"/>
                </a:solidFill>
              </a:rPr>
              <a:t>By 2025, 80% of data will be unstructured</a:t>
            </a:r>
          </a:p>
          <a:p>
            <a:r>
              <a:rPr lang="en-US" sz="1700" dirty="0">
                <a:solidFill>
                  <a:schemeClr val="bg1"/>
                </a:solidFill>
              </a:rPr>
              <a:t>Information scattered around different locations (on-prem, cloud, streaming)</a:t>
            </a:r>
          </a:p>
          <a:p>
            <a:r>
              <a:rPr lang="en-US" sz="1700" dirty="0">
                <a:solidFill>
                  <a:schemeClr val="bg1"/>
                </a:solidFill>
              </a:rPr>
              <a:t>Adhere to ever changing data security regulations and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46140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68075-B922-3843-AE76-0C75B601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Further Links and resources: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ED9BE-82FD-FC4D-A6A2-0C0A1A9D1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vl="2"/>
            <a:r>
              <a:rPr lang="en-US" sz="1400" dirty="0">
                <a:hlinkClick r:id="rId2"/>
              </a:rPr>
              <a:t>https://cloud.google.com/blog/products/data-analytics/architecting-a-data-lineage-system-for-bigquery</a:t>
            </a:r>
            <a:r>
              <a:rPr lang="en-US" sz="1400" dirty="0"/>
              <a:t> </a:t>
            </a:r>
          </a:p>
          <a:p>
            <a:pPr lvl="2"/>
            <a:r>
              <a:rPr lang="en-US" sz="1400" dirty="0">
                <a:hlinkClick r:id="rId3"/>
              </a:rPr>
              <a:t>https://stackoverflow.com/questions/67699567/how-is-data-lineage-tracked-in-aws-athena-and-glue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Videos:</a:t>
            </a:r>
          </a:p>
          <a:p>
            <a:pPr lvl="3"/>
            <a:r>
              <a:rPr lang="en-US" sz="1400" dirty="0">
                <a:hlinkClick r:id="rId4"/>
              </a:rPr>
              <a:t>https://youtu.be/awUMmRHbWj0</a:t>
            </a:r>
            <a:r>
              <a:rPr lang="en-US" sz="1400" dirty="0"/>
              <a:t> </a:t>
            </a:r>
          </a:p>
          <a:p>
            <a:pPr lvl="3"/>
            <a:r>
              <a:rPr lang="en-US" sz="1400" dirty="0">
                <a:hlinkClick r:id="rId5"/>
              </a:rPr>
              <a:t>https://youtu.be/eZqSE5Z4tUs</a:t>
            </a:r>
            <a:r>
              <a:rPr lang="en-US" sz="1400" dirty="0"/>
              <a:t> </a:t>
            </a:r>
          </a:p>
          <a:p>
            <a:pPr lvl="3"/>
            <a:r>
              <a:rPr lang="en-US" sz="1400" dirty="0">
                <a:hlinkClick r:id="rId6"/>
              </a:rPr>
              <a:t>https://youtu.be/pv6A5l39-iA</a:t>
            </a:r>
            <a:r>
              <a:rPr lang="en-US" sz="1400" dirty="0"/>
              <a:t> </a:t>
            </a:r>
          </a:p>
          <a:p>
            <a:pPr lvl="3"/>
            <a:r>
              <a:rPr lang="en-US" sz="1400" dirty="0">
                <a:hlinkClick r:id="rId7"/>
              </a:rPr>
              <a:t>https://techcommunity.microsoft.com/t5/azure-purview/march-ahead-with-azure-purview-unify-all-your-data-using-apache/ba-p/2185411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Apache Atlas:</a:t>
            </a:r>
          </a:p>
          <a:p>
            <a:pPr lvl="3"/>
            <a:r>
              <a:rPr lang="en-US" sz="1400" dirty="0">
                <a:hlinkClick r:id="rId8"/>
              </a:rPr>
              <a:t>https://www.mongodb.com/atlas/data-lake</a:t>
            </a:r>
            <a:r>
              <a:rPr lang="en-US" sz="1400" dirty="0"/>
              <a:t> </a:t>
            </a:r>
          </a:p>
          <a:p>
            <a:pPr lvl="3"/>
            <a:r>
              <a:rPr lang="en-US" sz="1400" dirty="0">
                <a:hlinkClick r:id="rId9"/>
              </a:rPr>
              <a:t>https://janusgraph.org/</a:t>
            </a:r>
            <a:r>
              <a:rPr lang="en-US" sz="1400" dirty="0"/>
              <a:t> </a:t>
            </a:r>
          </a:p>
          <a:p>
            <a:pPr lvl="3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9037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77C80-BD94-4CDC-B7EC-B057603B4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7" y="637523"/>
            <a:ext cx="3608896" cy="1690993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What is Data Governance?</a:t>
            </a:r>
          </a:p>
        </p:txBody>
      </p:sp>
      <p:pic>
        <p:nvPicPr>
          <p:cNvPr id="23" name="Picture 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53DAC6-1B89-4A8D-B60B-C092F2A78D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5080" y="823716"/>
            <a:ext cx="3211039" cy="858250"/>
          </a:xfrm>
          <a:prstGeom prst="rect">
            <a:avLst/>
          </a:prstGeom>
        </p:spPr>
      </p:pic>
      <p:pic>
        <p:nvPicPr>
          <p:cNvPr id="25" name="Picture 24" descr="Logo, company name&#10;&#10;Description automatically generated">
            <a:extLst>
              <a:ext uri="{FF2B5EF4-FFF2-40B4-BE49-F238E27FC236}">
                <a16:creationId xmlns:a16="http://schemas.microsoft.com/office/drawing/2014/main" id="{4A19412F-1329-4FAA-B20F-A68E34B9B3A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6790" y="420956"/>
            <a:ext cx="3169090" cy="16637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5756-5F93-411E-A3C6-F25D1C465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56" y="2474260"/>
            <a:ext cx="3607930" cy="3677158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Decision rights &amp; accountability framework for data usage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Ensure appropriate behavior in valuation, creation, consumption, and control of data analytics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Numerous competitors in the market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C85A1243-CAD8-47AA-94B0-C2B9BC58F57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5081" y="3135162"/>
            <a:ext cx="3219976" cy="587676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A70044B3-6928-4067-B10B-6FC6D6B89BC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8432" y="2558751"/>
            <a:ext cx="3132898" cy="1740498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extLst>
              <a:ext uri="{FF2B5EF4-FFF2-40B4-BE49-F238E27FC236}">
                <a16:creationId xmlns:a16="http://schemas.microsoft.com/office/drawing/2014/main" id="{032A1635-1623-4600-8919-69C51F86BAF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3486" y="5025664"/>
            <a:ext cx="3211571" cy="1107991"/>
          </a:xfrm>
          <a:prstGeom prst="rect">
            <a:avLst/>
          </a:prstGeom>
        </p:spPr>
      </p:pic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745556F4-AE4F-4939-831E-551207B37A2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2078" y="4649694"/>
            <a:ext cx="1878513" cy="187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5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867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A274F-5292-3C4A-96FA-B23573C0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Purview?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C674B8-AF37-4459-B548-A096738A573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744" y="3060825"/>
            <a:ext cx="6579910" cy="284581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C0DB9E29-DFE0-4706-BB3B-4173EDF6A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Build upon popular open-source service Apache Atlas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In public preview since Dec. 2020; no set date for GA yet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Track, manage, and report on assets, right from inception, over processing, storage, consumption, to archival, retention, or disposition</a:t>
            </a:r>
          </a:p>
        </p:txBody>
      </p:sp>
    </p:spTree>
    <p:extLst>
      <p:ext uri="{BB962C8B-B14F-4D97-AF65-F5344CB8AC3E}">
        <p14:creationId xmlns:p14="http://schemas.microsoft.com/office/powerpoint/2010/main" val="358905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14582-1FB2-4C50-BF72-C6E2F18D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Apache Atlas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E06B618-DAD5-4767-99A4-4ECC360DC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3306927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Atlas joined Apache family in 2015</a:t>
            </a:r>
          </a:p>
          <a:p>
            <a:r>
              <a:rPr lang="en-US" sz="1600" dirty="0"/>
              <a:t>Stores metadata in graph database called JanusGraph</a:t>
            </a:r>
          </a:p>
          <a:p>
            <a:r>
              <a:rPr lang="en-US" sz="1600" dirty="0"/>
              <a:t>Unlike traditional DBs, graph DBs do not use columns, rows, and tables</a:t>
            </a:r>
          </a:p>
          <a:p>
            <a:r>
              <a:rPr lang="en-US" sz="1600" dirty="0"/>
              <a:t>Instead, uses flexible structure that saves relationship between data</a:t>
            </a:r>
          </a:p>
          <a:p>
            <a:r>
              <a:rPr lang="en-US" sz="1600" dirty="0"/>
              <a:t>Nodes store information, edges </a:t>
            </a:r>
            <a:r>
              <a:rPr lang="en-US" sz="1600"/>
              <a:t>store information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7AC23A-D424-4BAB-86BE-8B1D59E6F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62102" y="1037475"/>
            <a:ext cx="6903723" cy="466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57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918DF-DE6C-A640-9401-513771FE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Purview Studio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F5163-1FA9-814D-84B2-0D8BDB06282E}"/>
              </a:ext>
            </a:extLst>
          </p:cNvPr>
          <p:cNvSpPr txBox="1"/>
          <p:nvPr/>
        </p:nvSpPr>
        <p:spPr>
          <a:xfrm>
            <a:off x="643469" y="1782981"/>
            <a:ext cx="2889953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Central Control Area for Data Discovery and Classification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Different Interface for different user roles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Manage access to companies' data estate</a:t>
            </a:r>
          </a:p>
        </p:txBody>
      </p:sp>
      <p:grpSp>
        <p:nvGrpSpPr>
          <p:cNvPr id="26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76CE68-3927-444A-BF2B-082F20930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1818" y="321733"/>
            <a:ext cx="8287508" cy="4806754"/>
          </a:xfrm>
          <a:prstGeom prst="rect">
            <a:avLst/>
          </a:prstGeom>
        </p:spPr>
      </p:pic>
      <p:grpSp>
        <p:nvGrpSpPr>
          <p:cNvPr id="28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pplication&#10;&#10;Description automatically generated">
            <a:extLst>
              <a:ext uri="{FF2B5EF4-FFF2-40B4-BE49-F238E27FC236}">
                <a16:creationId xmlns:a16="http://schemas.microsoft.com/office/drawing/2014/main" id="{EB185A69-4A4A-9E47-B469-213426C851A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8966" y="5128487"/>
            <a:ext cx="6253212" cy="14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6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0FD2B-6431-954F-9232-93211C3B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Scanning your Data Estate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FC2394-9A8B-40A7-966C-4B850B8E7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500"/>
              <a:t>Automatically discover metadata and schema</a:t>
            </a:r>
          </a:p>
          <a:p>
            <a:r>
              <a:rPr lang="en-US" sz="1500"/>
              <a:t>Support for over 100 different classification types</a:t>
            </a:r>
          </a:p>
          <a:p>
            <a:r>
              <a:rPr lang="en-US" sz="1500"/>
              <a:t>Choose scope of scan</a:t>
            </a:r>
          </a:p>
          <a:p>
            <a:r>
              <a:rPr lang="en-US" sz="1500"/>
              <a:t>Scan trigger determines frequency</a:t>
            </a:r>
          </a:p>
          <a:p>
            <a:r>
              <a:rPr lang="en-US" sz="1500"/>
              <a:t>Pay-as-you-go pricing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CD353D-1499-4BB3-ADAF-D02440C945D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6595" y="1150620"/>
            <a:ext cx="7910949" cy="435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1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0FD2B-6431-954F-9232-93211C3B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Customize Scan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3B44EB3-D2BA-4B90-ABBF-4DC57974AB6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567" y="2911620"/>
            <a:ext cx="5455917" cy="3028033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ACFE281-934E-4F13-985D-D69E3BFC7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5073" y="2925260"/>
            <a:ext cx="5455917" cy="30007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1D5780-6896-4E15-9978-76E4B806D1BF}"/>
              </a:ext>
            </a:extLst>
          </p:cNvPr>
          <p:cNvSpPr txBox="1"/>
          <p:nvPr/>
        </p:nvSpPr>
        <p:spPr>
          <a:xfrm>
            <a:off x="1714500" y="6195098"/>
            <a:ext cx="291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file type to scan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A3A183-106B-4028-869A-7522AD7A6C8D}"/>
              </a:ext>
            </a:extLst>
          </p:cNvPr>
          <p:cNvSpPr txBox="1"/>
          <p:nvPr/>
        </p:nvSpPr>
        <p:spPr>
          <a:xfrm>
            <a:off x="7452360" y="6195098"/>
            <a:ext cx="291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Determine scope of scan</a:t>
            </a:r>
          </a:p>
        </p:txBody>
      </p:sp>
    </p:spTree>
    <p:extLst>
      <p:ext uri="{BB962C8B-B14F-4D97-AF65-F5344CB8AC3E}">
        <p14:creationId xmlns:p14="http://schemas.microsoft.com/office/powerpoint/2010/main" val="296547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0FD2B-6431-954F-9232-93211C3B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Browse your Catalog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FC2394-9A8B-40A7-966C-4B850B8E7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500" dirty="0"/>
              <a:t>Intelligent suggestions based on semantic search</a:t>
            </a:r>
          </a:p>
          <a:p>
            <a:r>
              <a:rPr lang="en-US" sz="1500" dirty="0"/>
              <a:t>Find data you need within seconds</a:t>
            </a:r>
          </a:p>
          <a:p>
            <a:r>
              <a:rPr lang="en-US" sz="1500" dirty="0"/>
              <a:t>Recommendations based on search history, context, data relationship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D2A510-622B-4C93-BD8E-1BC3D63138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2102" y="1244587"/>
            <a:ext cx="6903723" cy="424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782</Words>
  <Application>Microsoft Macintosh PowerPoint</Application>
  <PresentationFormat>Widescreen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Tw Cen MT</vt:lpstr>
      <vt:lpstr>Office Theme</vt:lpstr>
      <vt:lpstr>Azure Purview</vt:lpstr>
      <vt:lpstr>The 2 Problems.</vt:lpstr>
      <vt:lpstr>What is Data Governance?</vt:lpstr>
      <vt:lpstr>What is Purview?</vt:lpstr>
      <vt:lpstr>Apache Atlas</vt:lpstr>
      <vt:lpstr>Purview Studio</vt:lpstr>
      <vt:lpstr>Scanning your Data Estate</vt:lpstr>
      <vt:lpstr>Customize Scan</vt:lpstr>
      <vt:lpstr>Browse your Catalog</vt:lpstr>
      <vt:lpstr>Filter Search Results</vt:lpstr>
      <vt:lpstr>Classifying Data - Overview</vt:lpstr>
      <vt:lpstr>Classifying Data - Schema</vt:lpstr>
      <vt:lpstr>Discovering Data Lineage</vt:lpstr>
      <vt:lpstr>Birds-eye view with Insights</vt:lpstr>
      <vt:lpstr>Scan Insights</vt:lpstr>
      <vt:lpstr>PowerPoint Presentation</vt:lpstr>
      <vt:lpstr>Pricing – How are we charged?</vt:lpstr>
      <vt:lpstr>Room for Improvement</vt:lpstr>
      <vt:lpstr>Links and resources:</vt:lpstr>
      <vt:lpstr>Further Links and resources: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Purview</dc:title>
  <dc:creator>Thesenvitz, Malte</dc:creator>
  <cp:lastModifiedBy>Lev Selector</cp:lastModifiedBy>
  <cp:revision>9</cp:revision>
  <dcterms:created xsi:type="dcterms:W3CDTF">2021-09-08T22:49:07Z</dcterms:created>
  <dcterms:modified xsi:type="dcterms:W3CDTF">2021-09-11T02:19:19Z</dcterms:modified>
</cp:coreProperties>
</file>