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76" r:id="rId3"/>
    <p:sldId id="280" r:id="rId4"/>
    <p:sldId id="277" r:id="rId5"/>
    <p:sldId id="268" r:id="rId6"/>
    <p:sldId id="278" r:id="rId7"/>
    <p:sldId id="270" r:id="rId8"/>
    <p:sldId id="271" r:id="rId9"/>
    <p:sldId id="279" r:id="rId10"/>
    <p:sldId id="256" r:id="rId11"/>
    <p:sldId id="273" r:id="rId12"/>
    <p:sldId id="27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64"/>
    <p:restoredTop sz="93651"/>
  </p:normalViewPr>
  <p:slideViewPr>
    <p:cSldViewPr snapToGrid="0" snapToObjects="1">
      <p:cViewPr varScale="1">
        <p:scale>
          <a:sx n="96" d="100"/>
          <a:sy n="96"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5B94-D9E4-E149-8081-23A720D1EE5F}" type="datetimeFigureOut">
              <a:rPr lang="en-US" smtClean="0"/>
              <a:t>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9602-CC24-7346-B914-9B1E8A8A6B31}" type="slidenum">
              <a:rPr lang="en-US" smtClean="0"/>
              <a:t>‹#›</a:t>
            </a:fld>
            <a:endParaRPr lang="en-US"/>
          </a:p>
        </p:txBody>
      </p:sp>
    </p:spTree>
    <p:extLst>
      <p:ext uri="{BB962C8B-B14F-4D97-AF65-F5344CB8AC3E}">
        <p14:creationId xmlns:p14="http://schemas.microsoft.com/office/powerpoint/2010/main" val="183878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07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67-75F2-EF4B-9DE0-21FDAEC66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99639-B854-674D-ACBA-338D63DD4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E4296-DC2B-AF42-91B6-17E3997BE2E4}"/>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CF880F47-3B0E-704C-82F4-47CA24586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39331-61D1-E44D-8C43-197AE4B19D0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8097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1E7-7FB4-4546-8157-28938279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B9C2-E777-4348-BBC7-2890721ED3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7FA6D-4975-5148-9D0D-4F743D24F727}"/>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6400D166-568E-2649-9F37-88DC38AA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E222-16A1-C947-8B1E-3ACF3F5C56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9694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C76A-2B25-1A44-91BB-8088E2CC1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8DD8B-CC03-0745-B893-EEF2A385F3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2342-838E-764F-89C0-BB769EE411B2}"/>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E10EDFEC-4C70-7847-9681-6C3761311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DA2E-AD95-AF44-A7A2-7744791955F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69301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43CF-BFB5-3546-88C9-3F4ABDF5B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71888-698C-3048-9E3A-79F283DA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CAAE-7E6E-094F-B838-A8D599C7A475}"/>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F1236779-3E6E-F94D-A52C-89DB20E89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D567-48AE-8943-81DD-9156637A4FA5}"/>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14613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4C6-BE59-C74D-A804-601DBAECC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95D0D-E2F3-024E-8F35-A32E5235C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632F36-110F-AB45-AACD-B967692D6619}"/>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43CDE42B-76C3-C74B-87BA-EC1966B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2EF09-A125-6A46-98CE-4F27BBF2DF2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671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F95-09A5-AD4A-BF49-549FDD4AE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A89D-12BA-364D-9D8E-653BBF7F0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DF43-F591-C34C-A19D-72C756D41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354CF-BB33-C943-A730-FC383D9A54DB}"/>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6" name="Footer Placeholder 5">
            <a:extLst>
              <a:ext uri="{FF2B5EF4-FFF2-40B4-BE49-F238E27FC236}">
                <a16:creationId xmlns:a16="http://schemas.microsoft.com/office/drawing/2014/main" id="{83A13A25-E3C8-964A-A037-7E3FD27A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B8329-5603-654D-A660-FFCA319FE6B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246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AAB5-2A11-8B46-A36E-45DDB8812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41C71-F1A6-554A-BAD7-8A45038F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7A02E-E166-EF46-9DEE-108AEC16E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CE42-B52C-2942-9A4A-0E4F45F1D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8C1D2-B4E4-AD4A-B8B1-F8B44B878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2365E-B55D-7344-998C-79153FB40D39}"/>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8" name="Footer Placeholder 7">
            <a:extLst>
              <a:ext uri="{FF2B5EF4-FFF2-40B4-BE49-F238E27FC236}">
                <a16:creationId xmlns:a16="http://schemas.microsoft.com/office/drawing/2014/main" id="{9C75CC9F-B7E5-914A-B6F0-00ADC6CAD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BF07D-E313-CA4B-BB34-30A3407DEFE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5509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080-AE3B-2D44-8F1B-F94E3E24C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EBD38-3EC2-604B-8909-0751DE753FA4}"/>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4" name="Footer Placeholder 3">
            <a:extLst>
              <a:ext uri="{FF2B5EF4-FFF2-40B4-BE49-F238E27FC236}">
                <a16:creationId xmlns:a16="http://schemas.microsoft.com/office/drawing/2014/main" id="{FEF0E821-C95F-7943-8614-AE9CB9DF3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A9F50-050E-B643-A486-F0E3400936D8}"/>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032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F785-C2CE-4F41-9244-07C54AA9035F}"/>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3" name="Footer Placeholder 2">
            <a:extLst>
              <a:ext uri="{FF2B5EF4-FFF2-40B4-BE49-F238E27FC236}">
                <a16:creationId xmlns:a16="http://schemas.microsoft.com/office/drawing/2014/main" id="{FD5C8366-9719-1346-8CA9-FA98FA13A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423BB-263D-BA4B-8180-9360C24F3872}"/>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9619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274-4263-3C44-A67A-88743FEA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D437-E545-9241-9B1A-D8234862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5DD7-587D-2243-8C7B-87745F2B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965333-9154-4F43-AB04-7653AB8969D0}"/>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6" name="Footer Placeholder 5">
            <a:extLst>
              <a:ext uri="{FF2B5EF4-FFF2-40B4-BE49-F238E27FC236}">
                <a16:creationId xmlns:a16="http://schemas.microsoft.com/office/drawing/2014/main" id="{3A3DF337-B84B-0D43-B9B3-C5C52986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FC9BB-65AC-144D-8509-7666472A5077}"/>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9263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5F18-71F5-404F-976D-621F648F9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49791-DC9D-A945-8D0D-D4A907986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D363C-D267-8D4B-B5E3-457DC938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9AEDA4-C4FB-564B-ADE2-E7A907511953}"/>
              </a:ext>
            </a:extLst>
          </p:cNvPr>
          <p:cNvSpPr>
            <a:spLocks noGrp="1"/>
          </p:cNvSpPr>
          <p:nvPr>
            <p:ph type="dt" sz="half" idx="10"/>
          </p:nvPr>
        </p:nvSpPr>
        <p:spPr/>
        <p:txBody>
          <a:bodyPr/>
          <a:lstStyle/>
          <a:p>
            <a:fld id="{FBD852D7-E694-214E-8A12-510E0A0329D2}" type="datetimeFigureOut">
              <a:rPr lang="en-US" smtClean="0"/>
              <a:t>2/2/22</a:t>
            </a:fld>
            <a:endParaRPr lang="en-US"/>
          </a:p>
        </p:txBody>
      </p:sp>
      <p:sp>
        <p:nvSpPr>
          <p:cNvPr id="6" name="Footer Placeholder 5">
            <a:extLst>
              <a:ext uri="{FF2B5EF4-FFF2-40B4-BE49-F238E27FC236}">
                <a16:creationId xmlns:a16="http://schemas.microsoft.com/office/drawing/2014/main" id="{67C4D42D-FF74-9246-94C3-9723BF584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9DFD-0B4D-FA4F-9E71-D5181F1CBC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1192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5CD2-8FD3-CA4C-99C9-299FEE54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91F3E-101C-5342-8747-F474CDCDA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D303-CF65-3444-86AC-DDE065E37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852D7-E694-214E-8A12-510E0A0329D2}" type="datetimeFigureOut">
              <a:rPr lang="en-US" smtClean="0"/>
              <a:t>2/2/22</a:t>
            </a:fld>
            <a:endParaRPr lang="en-US"/>
          </a:p>
        </p:txBody>
      </p:sp>
      <p:sp>
        <p:nvSpPr>
          <p:cNvPr id="5" name="Footer Placeholder 4">
            <a:extLst>
              <a:ext uri="{FF2B5EF4-FFF2-40B4-BE49-F238E27FC236}">
                <a16:creationId xmlns:a16="http://schemas.microsoft.com/office/drawing/2014/main" id="{80DBF9CF-381B-8F4B-B04A-1BC917405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A368C-50DB-5A48-AFBA-3B62FEFE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461C-F457-184F-826F-99E566ED8EE5}" type="slidenum">
              <a:rPr lang="en-US" smtClean="0"/>
              <a:t>‹#›</a:t>
            </a:fld>
            <a:endParaRPr lang="en-US"/>
          </a:p>
        </p:txBody>
      </p:sp>
    </p:spTree>
    <p:extLst>
      <p:ext uri="{BB962C8B-B14F-4D97-AF65-F5344CB8AC3E}">
        <p14:creationId xmlns:p14="http://schemas.microsoft.com/office/powerpoint/2010/main" val="371423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uzzing" TargetMode="External"/><Relationship Id="rId2" Type="http://schemas.openxmlformats.org/officeDocument/2006/relationships/image" Target="../media/image19.tiff"/><Relationship Id="rId1" Type="http://schemas.openxmlformats.org/officeDocument/2006/relationships/slideLayout" Target="../slideLayouts/slideLayout1.xml"/><Relationship Id="rId4" Type="http://schemas.openxmlformats.org/officeDocument/2006/relationships/hyperlink" Target="https://www.guru99.com/fuzz-testing.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otocol_Buffe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tiff"/><Relationship Id="rId5" Type="http://schemas.openxmlformats.org/officeDocument/2006/relationships/hyperlink" Target="https://github.com/protocolbuffers/protobuf/blob/master/src/google/protobuf/io/gzip_stream.h" TargetMode="External"/><Relationship Id="rId4" Type="http://schemas.openxmlformats.org/officeDocument/2006/relationships/hyperlink" Target="https://developers.google.com/protocol-buffers/docs/pythontutoria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7" Type="http://schemas.openxmlformats.org/officeDocument/2006/relationships/image" Target="../media/image22.tiff"/><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21.tiff"/><Relationship Id="rId5" Type="http://schemas.openxmlformats.org/officeDocument/2006/relationships/hyperlink" Target="https://www.toptal.com/big-data/consistent-hashing" TargetMode="External"/><Relationship Id="rId4" Type="http://schemas.openxmlformats.org/officeDocument/2006/relationships/hyperlink" Target="https://dzone.com/articles/simple-magic-consist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406.2294" TargetMode="External"/><Relationship Id="rId2" Type="http://schemas.openxmlformats.org/officeDocument/2006/relationships/hyperlink" Target="https://docs.openstack.org/swift/latest/ring_background.html" TargetMode="External"/><Relationship Id="rId1" Type="http://schemas.openxmlformats.org/officeDocument/2006/relationships/slideLayout" Target="../slideLayouts/slideLayout2.xml"/><Relationship Id="rId5" Type="http://schemas.openxmlformats.org/officeDocument/2006/relationships/hyperlink" Target="https://www.mikeperham.com/2009/01/14/consistent-hashing-in-memcache-client/" TargetMode="External"/><Relationship Id="rId4" Type="http://schemas.openxmlformats.org/officeDocument/2006/relationships/image" Target="../media/image23.tiff"/></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sql-data-warehous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7XliLU7ZC_s" TargetMode="External"/><Relationship Id="rId5" Type="http://schemas.openxmlformats.org/officeDocument/2006/relationships/hyperlink" Target="https://www.youtube.com/watch?v=mQyFp2MSl-s" TargetMode="External"/><Relationship Id="rId4" Type="http://schemas.openxmlformats.org/officeDocument/2006/relationships/hyperlink" Target="https://powerbi.microsoft.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ux.org/"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github.com/" TargetMode="External"/><Relationship Id="rId10" Type="http://schemas.openxmlformats.org/officeDocument/2006/relationships/image" Target="../media/image7.png"/><Relationship Id="rId4" Type="http://schemas.openxmlformats.org/officeDocument/2006/relationships/hyperlink" Target="https://git-scm.com/"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git-scm.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hyperlink" Target="https://codeship.com/" TargetMode="External"/><Relationship Id="rId13" Type="http://schemas.openxmlformats.org/officeDocument/2006/relationships/hyperlink" Target="https://about.gitlab.com/" TargetMode="External"/><Relationship Id="rId1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hyperlink" Target="https://travis-ci.org/" TargetMode="External"/><Relationship Id="rId12" Type="http://schemas.openxmlformats.org/officeDocument/2006/relationships/hyperlink" Target="https://www.ansible.com/" TargetMode="External"/><Relationship Id="rId17" Type="http://schemas.openxmlformats.org/officeDocument/2006/relationships/hyperlink" Target="https://www.openshift.com/" TargetMode="External"/><Relationship Id="rId2" Type="http://schemas.openxmlformats.org/officeDocument/2006/relationships/notesSlide" Target="../notesSlides/notesSlide4.xml"/><Relationship Id="rId16" Type="http://schemas.openxmlformats.org/officeDocument/2006/relationships/hyperlink" Target="https://jenkins-x.io/" TargetMode="External"/><Relationship Id="rId1" Type="http://schemas.openxmlformats.org/officeDocument/2006/relationships/slideLayout" Target="../slideLayouts/slideLayout1.xml"/><Relationship Id="rId6" Type="http://schemas.openxmlformats.org/officeDocument/2006/relationships/hyperlink" Target="https://www.jenkins.io/" TargetMode="External"/><Relationship Id="rId11" Type="http://schemas.openxmlformats.org/officeDocument/2006/relationships/hyperlink" Target="https://www.chef.io/" TargetMode="External"/><Relationship Id="rId5" Type="http://schemas.openxmlformats.org/officeDocument/2006/relationships/hyperlink" Target="https://circleci.com/" TargetMode="External"/><Relationship Id="rId15" Type="http://schemas.openxmlformats.org/officeDocument/2006/relationships/hyperlink" Target="https://azure.microsoft.com/en-us/services/devops/" TargetMode="External"/><Relationship Id="rId10" Type="http://schemas.openxmlformats.org/officeDocument/2006/relationships/hyperlink" Target="https://www.atlassian.com/software/bamboo" TargetMode="External"/><Relationship Id="rId4" Type="http://schemas.openxmlformats.org/officeDocument/2006/relationships/hyperlink" Target="https://www.guru99.com/top-20-continuous-integration-tools.html" TargetMode="External"/><Relationship Id="rId9" Type="http://schemas.openxmlformats.org/officeDocument/2006/relationships/hyperlink" Target="https://www.jetbrains.com/teamcity/" TargetMode="External"/><Relationship Id="rId14" Type="http://schemas.openxmlformats.org/officeDocument/2006/relationships/hyperlink" Target="https://airflow.apache.or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YAML" TargetMode="External"/><Relationship Id="rId7" Type="http://schemas.openxmlformats.org/officeDocument/2006/relationships/hyperlink" Target="https://github.com/clarkevans" TargetMode="External"/><Relationship Id="rId2" Type="http://schemas.openxmlformats.org/officeDocument/2006/relationships/hyperlink" Target="https://yaml.org/" TargetMode="External"/><Relationship Id="rId1" Type="http://schemas.openxmlformats.org/officeDocument/2006/relationships/slideLayout" Target="../slideLayouts/slideLayout7.xml"/><Relationship Id="rId6" Type="http://schemas.openxmlformats.org/officeDocument/2006/relationships/hyperlink" Target="https://github.com/ingydotnet" TargetMode="External"/><Relationship Id="rId11" Type="http://schemas.openxmlformats.org/officeDocument/2006/relationships/image" Target="../media/image18.png"/><Relationship Id="rId5" Type="http://schemas.openxmlformats.org/officeDocument/2006/relationships/hyperlink" Target="https://github.com/orenbenkiki" TargetMode="External"/><Relationship Id="rId10" Type="http://schemas.openxmlformats.org/officeDocument/2006/relationships/image" Target="../media/image17.png"/><Relationship Id="rId4" Type="http://schemas.openxmlformats.org/officeDocument/2006/relationships/hyperlink" Target="http://ben-kiki.org/oren/"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1731539" y="1905506"/>
            <a:ext cx="8944378"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ETL = Extract Transform Load</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Git</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CI/CD = Continuous Integration / Continuous Delivery</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DevOps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YAML</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Fuzzing</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Protocol Buffers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High-Availability Clusters, Consistent Hashing</a:t>
            </a:r>
          </a:p>
        </p:txBody>
      </p:sp>
      <p:sp>
        <p:nvSpPr>
          <p:cNvPr id="3" name="Google Shape;90;p13">
            <a:extLst>
              <a:ext uri="{FF2B5EF4-FFF2-40B4-BE49-F238E27FC236}">
                <a16:creationId xmlns:a16="http://schemas.microsoft.com/office/drawing/2014/main" id="{D993E246-2A0C-7D48-8353-CDA70090C36A}"/>
              </a:ext>
            </a:extLst>
          </p:cNvPr>
          <p:cNvSpPr txBox="1"/>
          <p:nvPr/>
        </p:nvSpPr>
        <p:spPr>
          <a:xfrm>
            <a:off x="93257" y="63233"/>
            <a:ext cx="9775138"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Data Architecture -  ETL, Git, CI/CD, DevOps,  . . .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8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2D122-A95C-E44C-AB7D-5C6EBCF3B815}"/>
              </a:ext>
            </a:extLst>
          </p:cNvPr>
          <p:cNvSpPr txBox="1"/>
          <p:nvPr/>
        </p:nvSpPr>
        <p:spPr>
          <a:xfrm>
            <a:off x="0" y="0"/>
            <a:ext cx="7093974" cy="584775"/>
          </a:xfrm>
          <a:prstGeom prst="rect">
            <a:avLst/>
          </a:prstGeom>
          <a:noFill/>
        </p:spPr>
        <p:txBody>
          <a:bodyPr wrap="square" rtlCol="0">
            <a:spAutoFit/>
          </a:bodyPr>
          <a:lstStyle/>
          <a:p>
            <a:r>
              <a:rPr lang="en-US" sz="3200" b="1" dirty="0"/>
              <a:t>Fuzzing for Test Automation.</a:t>
            </a:r>
          </a:p>
        </p:txBody>
      </p:sp>
      <p:sp>
        <p:nvSpPr>
          <p:cNvPr id="5" name="TextBox 4">
            <a:extLst>
              <a:ext uri="{FF2B5EF4-FFF2-40B4-BE49-F238E27FC236}">
                <a16:creationId xmlns:a16="http://schemas.microsoft.com/office/drawing/2014/main" id="{6071CA9C-8A9A-FC41-8B91-48104A9FA516}"/>
              </a:ext>
            </a:extLst>
          </p:cNvPr>
          <p:cNvSpPr txBox="1"/>
          <p:nvPr/>
        </p:nvSpPr>
        <p:spPr>
          <a:xfrm>
            <a:off x="5176707" y="392578"/>
            <a:ext cx="4247539" cy="2308324"/>
          </a:xfrm>
          <a:prstGeom prst="rect">
            <a:avLst/>
          </a:prstGeom>
          <a:noFill/>
        </p:spPr>
        <p:txBody>
          <a:bodyPr wrap="square" rtlCol="0">
            <a:spAutoFit/>
          </a:bodyPr>
          <a:lstStyle/>
          <a:p>
            <a:r>
              <a:rPr lang="en-US" dirty="0"/>
              <a:t>Fuzzing or fuzz testing - test software by feeding it with random data – was done since 1950s.</a:t>
            </a:r>
          </a:p>
          <a:p>
            <a:endParaRPr lang="en-US" dirty="0"/>
          </a:p>
          <a:p>
            <a:r>
              <a:rPr lang="en-US" dirty="0"/>
              <a:t>The term "fuzzing" originates from a 1988 class project (fuzz testing </a:t>
            </a:r>
            <a:r>
              <a:rPr lang="en-US" dirty="0" err="1"/>
              <a:t>unix</a:t>
            </a:r>
            <a:r>
              <a:rPr lang="en-US" dirty="0"/>
              <a:t> utilities) taught by Barton Miller at the University of Wisconsin.</a:t>
            </a:r>
          </a:p>
        </p:txBody>
      </p:sp>
      <p:pic>
        <p:nvPicPr>
          <p:cNvPr id="6" name="Picture 5">
            <a:extLst>
              <a:ext uri="{FF2B5EF4-FFF2-40B4-BE49-F238E27FC236}">
                <a16:creationId xmlns:a16="http://schemas.microsoft.com/office/drawing/2014/main" id="{8971D54C-E528-7C40-A256-F1E929980C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11366" y="109741"/>
            <a:ext cx="2151137" cy="2325407"/>
          </a:xfrm>
          <a:prstGeom prst="rect">
            <a:avLst/>
          </a:prstGeom>
        </p:spPr>
      </p:pic>
      <p:sp>
        <p:nvSpPr>
          <p:cNvPr id="7" name="TextBox 6">
            <a:extLst>
              <a:ext uri="{FF2B5EF4-FFF2-40B4-BE49-F238E27FC236}">
                <a16:creationId xmlns:a16="http://schemas.microsoft.com/office/drawing/2014/main" id="{331C0BDE-160A-9445-84C2-51BCFBACF66A}"/>
              </a:ext>
            </a:extLst>
          </p:cNvPr>
          <p:cNvSpPr txBox="1"/>
          <p:nvPr/>
        </p:nvSpPr>
        <p:spPr>
          <a:xfrm>
            <a:off x="10011366" y="2424894"/>
            <a:ext cx="2149373" cy="646331"/>
          </a:xfrm>
          <a:prstGeom prst="rect">
            <a:avLst/>
          </a:prstGeom>
          <a:noFill/>
        </p:spPr>
        <p:txBody>
          <a:bodyPr wrap="square" rtlCol="0">
            <a:spAutoFit/>
          </a:bodyPr>
          <a:lstStyle/>
          <a:p>
            <a:pPr algn="ctr"/>
            <a:r>
              <a:rPr lang="en-US" dirty="0"/>
              <a:t>Prof. Barton P. Miller</a:t>
            </a:r>
          </a:p>
          <a:p>
            <a:pPr algn="ctr"/>
            <a:r>
              <a:rPr lang="en-US" dirty="0"/>
              <a:t>Univ. of Wisconsin</a:t>
            </a:r>
          </a:p>
        </p:txBody>
      </p:sp>
      <p:sp>
        <p:nvSpPr>
          <p:cNvPr id="8" name="TextBox 7">
            <a:extLst>
              <a:ext uri="{FF2B5EF4-FFF2-40B4-BE49-F238E27FC236}">
                <a16:creationId xmlns:a16="http://schemas.microsoft.com/office/drawing/2014/main" id="{7933769E-9323-B34B-B1B1-B891294792A4}"/>
              </a:ext>
            </a:extLst>
          </p:cNvPr>
          <p:cNvSpPr txBox="1"/>
          <p:nvPr/>
        </p:nvSpPr>
        <p:spPr>
          <a:xfrm>
            <a:off x="20954" y="3049102"/>
            <a:ext cx="8187626"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3"/>
              </a:rPr>
              <a:t>https://en.wikipedia.org/wiki/Fuzzing</a:t>
            </a:r>
            <a:r>
              <a:rPr lang="en-US" sz="1600" dirty="0"/>
              <a:t> </a:t>
            </a:r>
          </a:p>
          <a:p>
            <a:pPr marL="285750" indent="-285750">
              <a:buFont typeface="Arial" panose="020B0604020202020204" pitchFamily="34" charset="0"/>
              <a:buChar char="•"/>
            </a:pPr>
            <a:r>
              <a:rPr lang="en-US" sz="1600" dirty="0">
                <a:hlinkClick r:id="rId4"/>
              </a:rPr>
              <a:t>https://www.guru99.com/fuzz-testing.html</a:t>
            </a:r>
            <a:r>
              <a:rPr lang="en-US" sz="1600" dirty="0"/>
              <a:t> </a:t>
            </a:r>
          </a:p>
          <a:p>
            <a:endParaRPr lang="en-US" sz="1600" dirty="0"/>
          </a:p>
          <a:p>
            <a:pPr marL="285750" indent="-285750">
              <a:buFont typeface="Arial" panose="020B0604020202020204" pitchFamily="34" charset="0"/>
              <a:buChar char="•"/>
            </a:pPr>
            <a:r>
              <a:rPr lang="en-US" sz="1600" dirty="0"/>
              <a:t>2012 – </a:t>
            </a:r>
            <a:r>
              <a:rPr lang="en-US" sz="1600" b="1" dirty="0" err="1">
                <a:solidFill>
                  <a:srgbClr val="FF0000"/>
                </a:solidFill>
              </a:rPr>
              <a:t>ClusterFuzz</a:t>
            </a:r>
            <a:r>
              <a:rPr lang="en-US" sz="1600" dirty="0"/>
              <a:t> (Google cloud-based fuzzing infrastructure)</a:t>
            </a:r>
          </a:p>
          <a:p>
            <a:pPr marL="285750" indent="-285750">
              <a:buFont typeface="Arial" panose="020B0604020202020204" pitchFamily="34" charset="0"/>
              <a:buChar char="•"/>
            </a:pPr>
            <a:r>
              <a:rPr lang="en-US" sz="1600" dirty="0"/>
              <a:t>2014 – </a:t>
            </a:r>
            <a:r>
              <a:rPr lang="en-US" sz="1600" b="1" dirty="0" err="1">
                <a:solidFill>
                  <a:srgbClr val="FF0000"/>
                </a:solidFill>
              </a:rPr>
              <a:t>fuzzer</a:t>
            </a:r>
            <a:r>
              <a:rPr lang="en-US" sz="1600" b="1" dirty="0">
                <a:solidFill>
                  <a:srgbClr val="FF0000"/>
                </a:solidFill>
              </a:rPr>
              <a:t> AFL success</a:t>
            </a:r>
            <a:r>
              <a:rPr lang="en-US" sz="1600" dirty="0"/>
              <a:t> in disclosing </a:t>
            </a:r>
            <a:r>
              <a:rPr lang="en-US" sz="1600" b="1" dirty="0" err="1">
                <a:solidFill>
                  <a:srgbClr val="00B050"/>
                </a:solidFill>
              </a:rPr>
              <a:t>Sellchock</a:t>
            </a:r>
            <a:r>
              <a:rPr lang="en-US" sz="1600" b="1" dirty="0">
                <a:solidFill>
                  <a:srgbClr val="00B050"/>
                </a:solidFill>
              </a:rPr>
              <a:t> bugs in Unix Bash shell</a:t>
            </a:r>
          </a:p>
          <a:p>
            <a:pPr marL="285750" indent="-285750">
              <a:buFont typeface="Arial" panose="020B0604020202020204" pitchFamily="34" charset="0"/>
              <a:buChar char="•"/>
            </a:pPr>
            <a:r>
              <a:rPr lang="en-US" sz="1600" dirty="0"/>
              <a:t>2014-15 – </a:t>
            </a:r>
            <a:r>
              <a:rPr lang="en-US" sz="1600" dirty="0" err="1"/>
              <a:t>fuzzer</a:t>
            </a:r>
            <a:r>
              <a:rPr lang="en-US" sz="1600" dirty="0"/>
              <a:t> AFL disclosed the </a:t>
            </a:r>
            <a:r>
              <a:rPr lang="en-US" sz="1600" b="1" dirty="0">
                <a:solidFill>
                  <a:srgbClr val="00B050"/>
                </a:solidFill>
              </a:rPr>
              <a:t>Heartbleed vulnerability in OpenSSL</a:t>
            </a:r>
          </a:p>
          <a:p>
            <a:pPr marL="285750" indent="-285750">
              <a:buFont typeface="Arial" panose="020B0604020202020204" pitchFamily="34" charset="0"/>
              <a:buChar char="•"/>
            </a:pPr>
            <a:r>
              <a:rPr lang="en-US" sz="1600" dirty="0"/>
              <a:t>2016 – </a:t>
            </a:r>
            <a:r>
              <a:rPr lang="en-US" sz="1600" b="1" dirty="0">
                <a:solidFill>
                  <a:srgbClr val="FF0000"/>
                </a:solidFill>
              </a:rPr>
              <a:t>DARPA (Defense Advanced Research Projects Agency)</a:t>
            </a:r>
            <a:r>
              <a:rPr lang="en-US" sz="1600" dirty="0"/>
              <a:t> competition for developing automatic defense systems that can discover, exploit, and correct software flaws in real-time – used fuzzing as offense strategy to discover flaws in the software of the opponents.</a:t>
            </a:r>
          </a:p>
          <a:p>
            <a:pPr marL="285750" indent="-285750">
              <a:buFont typeface="Arial" panose="020B0604020202020204" pitchFamily="34" charset="0"/>
              <a:buChar char="•"/>
            </a:pPr>
            <a:r>
              <a:rPr lang="en-US" sz="1600" dirty="0"/>
              <a:t>2016 - Project Springfield - </a:t>
            </a:r>
            <a:r>
              <a:rPr lang="en-US" sz="1600" b="1" dirty="0">
                <a:solidFill>
                  <a:srgbClr val="00B050"/>
                </a:solidFill>
              </a:rPr>
              <a:t>Microsoft cloud-based fuzz testing service</a:t>
            </a:r>
            <a:r>
              <a:rPr lang="en-US" sz="1600" dirty="0"/>
              <a:t> for finding security critical bugs in software.</a:t>
            </a:r>
          </a:p>
          <a:p>
            <a:pPr marL="285750" indent="-285750">
              <a:buFont typeface="Arial" panose="020B0604020202020204" pitchFamily="34" charset="0"/>
              <a:buChar char="•"/>
            </a:pPr>
            <a:r>
              <a:rPr lang="en-US" sz="1600" dirty="0"/>
              <a:t>2016 - </a:t>
            </a:r>
            <a:r>
              <a:rPr lang="en-US" sz="1600" b="1" dirty="0">
                <a:solidFill>
                  <a:srgbClr val="FF0000"/>
                </a:solidFill>
              </a:rPr>
              <a:t>OSS-Fuzz (Google)</a:t>
            </a:r>
            <a:r>
              <a:rPr lang="en-US" sz="1600" dirty="0"/>
              <a:t> - continuous fuzzing of security-critical open-source projects.</a:t>
            </a:r>
          </a:p>
          <a:p>
            <a:pPr marL="285750" indent="-285750">
              <a:buFont typeface="Arial" panose="020B0604020202020204" pitchFamily="34" charset="0"/>
              <a:buChar char="•"/>
            </a:pPr>
            <a:r>
              <a:rPr lang="en-US" sz="1600" dirty="0"/>
              <a:t>2018 - </a:t>
            </a:r>
            <a:r>
              <a:rPr lang="en-US" sz="1600" b="1" dirty="0">
                <a:solidFill>
                  <a:srgbClr val="FF0000"/>
                </a:solidFill>
              </a:rPr>
              <a:t>At Black Hat 2018</a:t>
            </a:r>
            <a:r>
              <a:rPr lang="en-US" sz="1600" dirty="0"/>
              <a:t>, Christopher </a:t>
            </a:r>
            <a:r>
              <a:rPr lang="en-US" sz="1600" dirty="0" err="1"/>
              <a:t>Domas</a:t>
            </a:r>
            <a:r>
              <a:rPr lang="en-US" sz="1600" dirty="0"/>
              <a:t> demonstrated the use of fuzzing to expose the existence of a </a:t>
            </a:r>
            <a:r>
              <a:rPr lang="en-US" sz="1600" b="1" dirty="0">
                <a:solidFill>
                  <a:srgbClr val="00B050"/>
                </a:solidFill>
              </a:rPr>
              <a:t>hidden RISC core in a processo</a:t>
            </a:r>
            <a:r>
              <a:rPr lang="en-US" sz="1600" dirty="0"/>
              <a:t>r. This core was able to bypass existing security checks to execute Ring 0 commands from Ring 3.</a:t>
            </a:r>
          </a:p>
        </p:txBody>
      </p:sp>
      <p:sp>
        <p:nvSpPr>
          <p:cNvPr id="10" name="TextBox 9">
            <a:extLst>
              <a:ext uri="{FF2B5EF4-FFF2-40B4-BE49-F238E27FC236}">
                <a16:creationId xmlns:a16="http://schemas.microsoft.com/office/drawing/2014/main" id="{DF3FB33D-71FB-1749-8809-EC398CDEF345}"/>
              </a:ext>
            </a:extLst>
          </p:cNvPr>
          <p:cNvSpPr txBox="1"/>
          <p:nvPr/>
        </p:nvSpPr>
        <p:spPr>
          <a:xfrm>
            <a:off x="235974" y="766918"/>
            <a:ext cx="1120878" cy="923330"/>
          </a:xfrm>
          <a:prstGeom prst="rect">
            <a:avLst/>
          </a:prstGeom>
          <a:noFill/>
          <a:ln w="50800">
            <a:solidFill>
              <a:schemeClr val="accent1"/>
            </a:solidFill>
          </a:ln>
        </p:spPr>
        <p:txBody>
          <a:bodyPr wrap="square" rtlCol="0">
            <a:spAutoFit/>
          </a:bodyPr>
          <a:lstStyle/>
          <a:p>
            <a:r>
              <a:rPr lang="en-US" b="1" dirty="0" err="1">
                <a:solidFill>
                  <a:srgbClr val="FF0000"/>
                </a:solidFill>
              </a:rPr>
              <a:t>Fuzzer</a:t>
            </a:r>
            <a:br>
              <a:rPr lang="en-US" dirty="0"/>
            </a:br>
            <a:r>
              <a:rPr lang="en-US" dirty="0"/>
              <a:t>generate</a:t>
            </a:r>
          </a:p>
          <a:p>
            <a:r>
              <a:rPr lang="en-US" dirty="0"/>
              <a:t>data</a:t>
            </a:r>
          </a:p>
        </p:txBody>
      </p:sp>
      <p:sp>
        <p:nvSpPr>
          <p:cNvPr id="11" name="TextBox 10">
            <a:extLst>
              <a:ext uri="{FF2B5EF4-FFF2-40B4-BE49-F238E27FC236}">
                <a16:creationId xmlns:a16="http://schemas.microsoft.com/office/drawing/2014/main" id="{FC5094BC-D7B7-2B49-86B4-4E283F7E2A6E}"/>
              </a:ext>
            </a:extLst>
          </p:cNvPr>
          <p:cNvSpPr txBox="1"/>
          <p:nvPr/>
        </p:nvSpPr>
        <p:spPr>
          <a:xfrm>
            <a:off x="1971910" y="766291"/>
            <a:ext cx="1364517" cy="923330"/>
          </a:xfrm>
          <a:prstGeom prst="rect">
            <a:avLst/>
          </a:prstGeom>
          <a:noFill/>
          <a:ln w="50800">
            <a:solidFill>
              <a:schemeClr val="accent1"/>
            </a:solidFill>
          </a:ln>
        </p:spPr>
        <p:txBody>
          <a:bodyPr wrap="square" rtlCol="0">
            <a:spAutoFit/>
          </a:bodyPr>
          <a:lstStyle/>
          <a:p>
            <a:r>
              <a:rPr lang="en-US" b="1" dirty="0">
                <a:solidFill>
                  <a:srgbClr val="FF0000"/>
                </a:solidFill>
              </a:rPr>
              <a:t>SUT</a:t>
            </a:r>
          </a:p>
          <a:p>
            <a:r>
              <a:rPr lang="en-US" dirty="0"/>
              <a:t>System</a:t>
            </a:r>
          </a:p>
          <a:p>
            <a:r>
              <a:rPr lang="en-US" dirty="0"/>
              <a:t>Under Test</a:t>
            </a:r>
          </a:p>
        </p:txBody>
      </p:sp>
      <p:sp>
        <p:nvSpPr>
          <p:cNvPr id="12" name="U-Turn Arrow 11">
            <a:extLst>
              <a:ext uri="{FF2B5EF4-FFF2-40B4-BE49-F238E27FC236}">
                <a16:creationId xmlns:a16="http://schemas.microsoft.com/office/drawing/2014/main" id="{4B12FA65-FA84-6E4A-B199-048B3853DB9D}"/>
              </a:ext>
            </a:extLst>
          </p:cNvPr>
          <p:cNvSpPr/>
          <p:nvPr/>
        </p:nvSpPr>
        <p:spPr>
          <a:xfrm rot="10800000">
            <a:off x="564828" y="1724247"/>
            <a:ext cx="2140085" cy="760071"/>
          </a:xfrm>
          <a:prstGeom prst="uturnArrow">
            <a:avLst>
              <a:gd name="adj1" fmla="val 36097"/>
              <a:gd name="adj2" fmla="val 25000"/>
              <a:gd name="adj3" fmla="val 23060"/>
              <a:gd name="adj4" fmla="val 43750"/>
              <a:gd name="adj5" fmla="val 10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a:extLst>
              <a:ext uri="{FF2B5EF4-FFF2-40B4-BE49-F238E27FC236}">
                <a16:creationId xmlns:a16="http://schemas.microsoft.com/office/drawing/2014/main" id="{939536C4-C3D1-2446-BF4C-9248CBF297EF}"/>
              </a:ext>
            </a:extLst>
          </p:cNvPr>
          <p:cNvSpPr/>
          <p:nvPr/>
        </p:nvSpPr>
        <p:spPr>
          <a:xfrm>
            <a:off x="3382419" y="992222"/>
            <a:ext cx="547825"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6A4F8-338C-E242-8FD7-17B80B10EC1A}"/>
              </a:ext>
            </a:extLst>
          </p:cNvPr>
          <p:cNvSpPr txBox="1"/>
          <p:nvPr/>
        </p:nvSpPr>
        <p:spPr>
          <a:xfrm>
            <a:off x="3976235" y="1003319"/>
            <a:ext cx="967966" cy="369332"/>
          </a:xfrm>
          <a:prstGeom prst="rect">
            <a:avLst/>
          </a:prstGeom>
          <a:noFill/>
          <a:ln w="50800">
            <a:solidFill>
              <a:schemeClr val="accent1"/>
            </a:solidFill>
          </a:ln>
        </p:spPr>
        <p:txBody>
          <a:bodyPr wrap="square" rtlCol="0">
            <a:spAutoFit/>
          </a:bodyPr>
          <a:lstStyle/>
          <a:p>
            <a:r>
              <a:rPr lang="en-US" b="1" dirty="0">
                <a:solidFill>
                  <a:srgbClr val="FF0000"/>
                </a:solidFill>
              </a:rPr>
              <a:t>Report</a:t>
            </a:r>
          </a:p>
        </p:txBody>
      </p:sp>
      <p:sp>
        <p:nvSpPr>
          <p:cNvPr id="15" name="Right Arrow 14">
            <a:extLst>
              <a:ext uri="{FF2B5EF4-FFF2-40B4-BE49-F238E27FC236}">
                <a16:creationId xmlns:a16="http://schemas.microsoft.com/office/drawing/2014/main" id="{B2AD90B3-89F2-7F4A-ADF5-96861DBBB423}"/>
              </a:ext>
            </a:extLst>
          </p:cNvPr>
          <p:cNvSpPr/>
          <p:nvPr/>
        </p:nvSpPr>
        <p:spPr>
          <a:xfrm>
            <a:off x="1382856" y="988170"/>
            <a:ext cx="562032"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7A6118-6903-CD41-8E71-6BE904A24A5F}"/>
              </a:ext>
            </a:extLst>
          </p:cNvPr>
          <p:cNvSpPr txBox="1"/>
          <p:nvPr/>
        </p:nvSpPr>
        <p:spPr>
          <a:xfrm>
            <a:off x="1169210" y="2158311"/>
            <a:ext cx="1090105" cy="369332"/>
          </a:xfrm>
          <a:prstGeom prst="rect">
            <a:avLst/>
          </a:prstGeom>
          <a:noFill/>
        </p:spPr>
        <p:txBody>
          <a:bodyPr wrap="square" rtlCol="0">
            <a:spAutoFit/>
          </a:bodyPr>
          <a:lstStyle/>
          <a:p>
            <a:r>
              <a:rPr lang="en-US" dirty="0"/>
              <a:t>Feedback</a:t>
            </a:r>
          </a:p>
        </p:txBody>
      </p:sp>
      <p:sp>
        <p:nvSpPr>
          <p:cNvPr id="2" name="TextBox 1">
            <a:extLst>
              <a:ext uri="{FF2B5EF4-FFF2-40B4-BE49-F238E27FC236}">
                <a16:creationId xmlns:a16="http://schemas.microsoft.com/office/drawing/2014/main" id="{71DE4A89-2F12-A140-ABC9-8EA7590E027A}"/>
              </a:ext>
            </a:extLst>
          </p:cNvPr>
          <p:cNvSpPr txBox="1"/>
          <p:nvPr/>
        </p:nvSpPr>
        <p:spPr>
          <a:xfrm>
            <a:off x="8553387" y="3558009"/>
            <a:ext cx="36386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Fuzzy testing known to find the most serious security faults or defects. </a:t>
            </a:r>
          </a:p>
          <a:p>
            <a:endParaRPr lang="en-US" sz="1600" dirty="0"/>
          </a:p>
          <a:p>
            <a:pPr marL="285750" indent="-285750">
              <a:buFont typeface="Arial" panose="020B0604020202020204" pitchFamily="34" charset="0"/>
              <a:buChar char="•"/>
            </a:pPr>
            <a:r>
              <a:rPr lang="en-US" sz="1600" dirty="0"/>
              <a:t>Fuzzing is one of the most common method hackers used to find vulnerability of the system.</a:t>
            </a:r>
          </a:p>
        </p:txBody>
      </p:sp>
    </p:spTree>
    <p:extLst>
      <p:ext uri="{BB962C8B-B14F-4D97-AF65-F5344CB8AC3E}">
        <p14:creationId xmlns:p14="http://schemas.microsoft.com/office/powerpoint/2010/main" val="76818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0"/>
            <a:ext cx="2472896" cy="51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Protocol Buffers</a:t>
            </a:r>
            <a:endParaRPr dirty="0"/>
          </a:p>
        </p:txBody>
      </p:sp>
      <p:sp>
        <p:nvSpPr>
          <p:cNvPr id="2" name="TextBox 1">
            <a:extLst>
              <a:ext uri="{FF2B5EF4-FFF2-40B4-BE49-F238E27FC236}">
                <a16:creationId xmlns:a16="http://schemas.microsoft.com/office/drawing/2014/main" id="{5314DFB6-DBC5-7B47-9A10-403EEECF2D53}"/>
              </a:ext>
            </a:extLst>
          </p:cNvPr>
          <p:cNvSpPr txBox="1"/>
          <p:nvPr/>
        </p:nvSpPr>
        <p:spPr>
          <a:xfrm>
            <a:off x="-1" y="511000"/>
            <a:ext cx="6533536" cy="2862322"/>
          </a:xfrm>
          <a:prstGeom prst="rect">
            <a:avLst/>
          </a:prstGeom>
          <a:noFill/>
        </p:spPr>
        <p:txBody>
          <a:bodyPr wrap="square" rtlCol="0">
            <a:spAutoFit/>
          </a:bodyPr>
          <a:lstStyle/>
          <a:p>
            <a:r>
              <a:rPr lang="en-US" sz="1400" dirty="0"/>
              <a:t>A </a:t>
            </a:r>
            <a:r>
              <a:rPr lang="en-US" sz="1400" b="1" dirty="0">
                <a:solidFill>
                  <a:srgbClr val="FF0000"/>
                </a:solidFill>
              </a:rPr>
              <a:t>protocol buffer</a:t>
            </a:r>
            <a:r>
              <a:rPr lang="en-US" sz="1400" dirty="0"/>
              <a:t> is simply a </a:t>
            </a:r>
            <a:r>
              <a:rPr lang="en-US" sz="1400" b="1" dirty="0">
                <a:solidFill>
                  <a:srgbClr val="FF0000"/>
                </a:solidFill>
              </a:rPr>
              <a:t>binary message</a:t>
            </a:r>
            <a:r>
              <a:rPr lang="en-US" sz="1400" dirty="0"/>
              <a:t>.</a:t>
            </a:r>
          </a:p>
          <a:p>
            <a:r>
              <a:rPr lang="en-US" sz="1400" dirty="0"/>
              <a:t>The structure of the messages is defined in a .proto file.</a:t>
            </a:r>
          </a:p>
          <a:p>
            <a:r>
              <a:rPr lang="en-US" sz="1400" dirty="0"/>
              <a:t>Google provides open-source libraries for different languages for encoding/decoding these messages.</a:t>
            </a:r>
          </a:p>
          <a:p>
            <a:r>
              <a:rPr lang="en-US" sz="1200" dirty="0"/>
              <a:t> - </a:t>
            </a:r>
            <a:r>
              <a:rPr lang="en-US" sz="1200" dirty="0">
                <a:hlinkClick r:id="rId3"/>
              </a:rPr>
              <a:t>https://en.wikipedia.org/wiki/Protocol_Buffers</a:t>
            </a:r>
            <a:r>
              <a:rPr lang="en-US" sz="1200" dirty="0"/>
              <a:t> </a:t>
            </a:r>
          </a:p>
          <a:p>
            <a:r>
              <a:rPr lang="en-US" sz="1200" dirty="0"/>
              <a:t> - </a:t>
            </a:r>
            <a:r>
              <a:rPr lang="en-US" sz="1200" dirty="0">
                <a:hlinkClick r:id="rId4"/>
              </a:rPr>
              <a:t>https://developers.google.com/protocol-buffers/docs/pythontutorial</a:t>
            </a:r>
            <a:r>
              <a:rPr lang="en-US" sz="1200" dirty="0"/>
              <a:t> </a:t>
            </a:r>
          </a:p>
          <a:p>
            <a:endParaRPr lang="en-US" sz="1400" dirty="0"/>
          </a:p>
          <a:p>
            <a:r>
              <a:rPr lang="en-US" sz="1400" dirty="0" err="1"/>
              <a:t>Protobuf</a:t>
            </a:r>
            <a:r>
              <a:rPr lang="en-US" sz="1400" dirty="0"/>
              <a:t>-s are much smaller than XML, CSV, etc.</a:t>
            </a:r>
          </a:p>
          <a:p>
            <a:r>
              <a:rPr lang="en-US" sz="1400" dirty="0" err="1"/>
              <a:t>Protobuf</a:t>
            </a:r>
            <a:r>
              <a:rPr lang="en-US" sz="1400" dirty="0"/>
              <a:t>-s specs don't specify compression, but they have binary optimizations, which make them even smaller.</a:t>
            </a:r>
          </a:p>
          <a:p>
            <a:r>
              <a:rPr lang="en-US" sz="1400" dirty="0"/>
              <a:t>You can further decrease messages using compression:</a:t>
            </a:r>
          </a:p>
          <a:p>
            <a:r>
              <a:rPr lang="en-US" sz="1200" dirty="0"/>
              <a:t> - </a:t>
            </a:r>
            <a:r>
              <a:rPr lang="en-US" sz="1200" dirty="0">
                <a:hlinkClick r:id="rId5"/>
              </a:rPr>
              <a:t>https://github.com/protocolbuffers/protobuf/blob/master/src/google/protobuf/io/gzip_stream.h</a:t>
            </a:r>
            <a:endParaRPr lang="en-US" sz="1200" dirty="0"/>
          </a:p>
          <a:p>
            <a:endParaRPr lang="en-US" sz="1400" dirty="0"/>
          </a:p>
        </p:txBody>
      </p:sp>
      <p:pic>
        <p:nvPicPr>
          <p:cNvPr id="3" name="Picture 2">
            <a:extLst>
              <a:ext uri="{FF2B5EF4-FFF2-40B4-BE49-F238E27FC236}">
                <a16:creationId xmlns:a16="http://schemas.microsoft.com/office/drawing/2014/main" id="{5E856404-2CB9-EE4D-BE4F-9E96937469C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88141" y="4232635"/>
            <a:ext cx="3721357" cy="2480905"/>
          </a:xfrm>
          <a:prstGeom prst="rect">
            <a:avLst/>
          </a:prstGeom>
        </p:spPr>
      </p:pic>
      <p:sp>
        <p:nvSpPr>
          <p:cNvPr id="8" name="TextBox 7">
            <a:extLst>
              <a:ext uri="{FF2B5EF4-FFF2-40B4-BE49-F238E27FC236}">
                <a16:creationId xmlns:a16="http://schemas.microsoft.com/office/drawing/2014/main" id="{9F69998A-4614-4B43-8EB9-EBF458945289}"/>
              </a:ext>
            </a:extLst>
          </p:cNvPr>
          <p:cNvSpPr txBox="1"/>
          <p:nvPr/>
        </p:nvSpPr>
        <p:spPr>
          <a:xfrm>
            <a:off x="7172787" y="1606653"/>
            <a:ext cx="4743450" cy="4893647"/>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syntax = "proto2";</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package tutorial;</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Person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name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int32 id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email = 3;</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enum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MOBILE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HOME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WORK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number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type = 2 [default = HOME];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phones = 4;</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AddressBook</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Person people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6D402465-D06E-9943-AB10-798BDE10EA33}"/>
              </a:ext>
            </a:extLst>
          </p:cNvPr>
          <p:cNvSpPr txBox="1"/>
          <p:nvPr/>
        </p:nvSpPr>
        <p:spPr>
          <a:xfrm>
            <a:off x="7172788" y="772155"/>
            <a:ext cx="3018348" cy="646331"/>
          </a:xfrm>
          <a:prstGeom prst="rect">
            <a:avLst/>
          </a:prstGeom>
          <a:noFill/>
        </p:spPr>
        <p:txBody>
          <a:bodyPr wrap="square" rtlCol="0">
            <a:spAutoFit/>
          </a:bodyPr>
          <a:lstStyle/>
          <a:p>
            <a:r>
              <a:rPr lang="en-US" b="1" dirty="0"/>
              <a:t>Example of a proto file: </a:t>
            </a:r>
            <a:r>
              <a:rPr lang="en-US" b="1" dirty="0" err="1">
                <a:solidFill>
                  <a:srgbClr val="0070C0"/>
                </a:solidFill>
              </a:rPr>
              <a:t>addressbook.proto</a:t>
            </a:r>
            <a:endParaRPr lang="en-US" b="1"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0" y="523220"/>
            <a:ext cx="8053754" cy="634019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Question:  </a:t>
            </a:r>
          </a:p>
          <a:p>
            <a:r>
              <a:rPr lang="en-US" sz="1400" dirty="0">
                <a:latin typeface="Arial" panose="020B0604020202020204" pitchFamily="34" charset="0"/>
                <a:cs typeface="Arial" panose="020B0604020202020204" pitchFamily="34" charset="0"/>
              </a:rPr>
              <a:t>If a load balancer is used - isn't that the single point of failure?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Answer:</a:t>
            </a:r>
          </a:p>
          <a:p>
            <a:r>
              <a:rPr lang="en-US" sz="1400" dirty="0">
                <a:latin typeface="Arial" panose="020B0604020202020204" pitchFamily="34" charset="0"/>
                <a:cs typeface="Arial" panose="020B0604020202020204" pitchFamily="34" charset="0"/>
              </a:rPr>
              <a:t>Yes, it will become a single point of failure if it is a single device.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 to avoid this, we need to use</a:t>
            </a:r>
            <a:r>
              <a:rPr lang="en-US" sz="1400" b="1" dirty="0">
                <a:solidFill>
                  <a:srgbClr val="00B050"/>
                </a:solidFill>
                <a:latin typeface="Arial" panose="020B0604020202020204" pitchFamily="34" charset="0"/>
                <a:cs typeface="Arial" panose="020B0604020202020204" pitchFamily="34" charset="0"/>
              </a:rPr>
              <a:t> more than one balancer</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and we need to run them as a </a:t>
            </a:r>
            <a:r>
              <a:rPr lang="en-US" sz="1400" b="1" dirty="0">
                <a:solidFill>
                  <a:srgbClr val="FF0000"/>
                </a:solidFill>
                <a:latin typeface="Arial" panose="020B0604020202020204" pitchFamily="34" charset="0"/>
                <a:cs typeface="Arial" panose="020B0604020202020204" pitchFamily="34" charset="0"/>
              </a:rPr>
              <a:t>HA (High Availability) cluster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2"/>
              </a:rPr>
              <a:t>https://en.wikipedia.org/wiki/High-availability_cluster</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There are multiple ways to achieve High Availability.</a:t>
            </a:r>
          </a:p>
          <a:p>
            <a:r>
              <a:rPr lang="en-US" sz="1400" dirty="0">
                <a:latin typeface="Arial" panose="020B0604020202020204" pitchFamily="34" charset="0"/>
                <a:cs typeface="Arial" panose="020B0604020202020204" pitchFamily="34" charset="0"/>
              </a:rPr>
              <a:t>For example, consider simple </a:t>
            </a:r>
            <a:r>
              <a:rPr lang="en-US" sz="1400" b="1" dirty="0">
                <a:solidFill>
                  <a:srgbClr val="FF0000"/>
                </a:solidFill>
                <a:latin typeface="Arial" panose="020B0604020202020204" pitchFamily="34" charset="0"/>
                <a:cs typeface="Arial" panose="020B0604020202020204" pitchFamily="34" charset="0"/>
              </a:rPr>
              <a:t>fail-over</a:t>
            </a:r>
            <a:r>
              <a:rPr lang="en-US" sz="1400" dirty="0">
                <a:latin typeface="Arial" panose="020B0604020202020204" pitchFamily="34" charset="0"/>
                <a:cs typeface="Arial" panose="020B0604020202020204" pitchFamily="34" charset="0"/>
              </a:rPr>
              <a:t> mechanism with just two servers (</a:t>
            </a:r>
            <a:r>
              <a:rPr lang="en-US" sz="1400" b="1" dirty="0">
                <a:solidFill>
                  <a:srgbClr val="FF0000"/>
                </a:solidFill>
                <a:latin typeface="Arial" panose="020B0604020202020204" pitchFamily="34" charset="0"/>
                <a:cs typeface="Arial" panose="020B0604020202020204" pitchFamily="34" charset="0"/>
              </a:rPr>
              <a:t>master/slave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They receive the same input, do the same calculations, constantly in sync, but only the master provides the output. </a:t>
            </a:r>
          </a:p>
          <a:p>
            <a:r>
              <a:rPr lang="en-US" sz="1400" dirty="0">
                <a:latin typeface="Arial" panose="020B0604020202020204" pitchFamily="34" charset="0"/>
                <a:cs typeface="Arial" panose="020B0604020202020204" pitchFamily="34" charset="0"/>
              </a:rPr>
              <a:t>The slave server monitors the </a:t>
            </a:r>
            <a:r>
              <a:rPr lang="en-US" sz="1400" b="1" dirty="0">
                <a:solidFill>
                  <a:srgbClr val="FF0000"/>
                </a:solidFill>
                <a:latin typeface="Arial" panose="020B0604020202020204" pitchFamily="34" charset="0"/>
                <a:cs typeface="Arial" panose="020B0604020202020204" pitchFamily="34" charset="0"/>
              </a:rPr>
              <a:t>heartbeat</a:t>
            </a:r>
            <a:r>
              <a:rPr lang="en-US" sz="1400" dirty="0">
                <a:latin typeface="Arial" panose="020B0604020202020204" pitchFamily="34" charset="0"/>
                <a:cs typeface="Arial" panose="020B0604020202020204" pitchFamily="34" charset="0"/>
              </a:rPr>
              <a:t> of the master. If the master server dies (heartbeat stops), the slave  server becomes the new master.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the above simple master/slave architecture, the slave is mostly doing nothing.</a:t>
            </a:r>
          </a:p>
          <a:p>
            <a:r>
              <a:rPr lang="en-US" sz="1400" dirty="0">
                <a:latin typeface="Arial" panose="020B0604020202020204" pitchFamily="34" charset="0"/>
                <a:cs typeface="Arial" panose="020B0604020202020204" pitchFamily="34" charset="0"/>
              </a:rPr>
              <a:t>In real life you may have many servers receiving same inputs and separating their responsibilities to achieve higher performance. Then if one of the servers dies, others can take over its responsibilities.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Common method of separating responsibilities (and doing fail-over) is called "</a:t>
            </a:r>
            <a:r>
              <a:rPr lang="en-US" sz="1400" b="1" dirty="0">
                <a:solidFill>
                  <a:srgbClr val="FF0000"/>
                </a:solidFill>
                <a:latin typeface="Arial" panose="020B0604020202020204" pitchFamily="34" charset="0"/>
                <a:cs typeface="Arial" panose="020B0604020202020204" pitchFamily="34" charset="0"/>
              </a:rPr>
              <a:t>consistent 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https://en.wikipedia.org/wiki/Consistent_hashing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 explanation: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https://dzone.com/articles/simple-magic-consistent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https://www.toptal.com/big-data/consistent-hashing</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Original paper (Karger et al, 1997):</a:t>
            </a:r>
          </a:p>
          <a:p>
            <a:r>
              <a:rPr lang="en-US" sz="1400" dirty="0">
                <a:latin typeface="Arial" panose="020B0604020202020204" pitchFamily="34" charset="0"/>
                <a:cs typeface="Arial" panose="020B0604020202020204" pitchFamily="34" charset="0"/>
              </a:rPr>
              <a:t>  - Consistent Hashing and Random Trees: Distributed Caching Protocols for Relieving Hot Spots on the World Wide Web – by David Karger, Eric Lehman, Tom Leighton, Matthew Levine, Daniel Lewin, Rina </a:t>
            </a:r>
            <a:r>
              <a:rPr lang="en-US" sz="1400" dirty="0" err="1">
                <a:latin typeface="Arial" panose="020B0604020202020204" pitchFamily="34" charset="0"/>
                <a:cs typeface="Arial" panose="020B0604020202020204" pitchFamily="34" charset="0"/>
              </a:rPr>
              <a:t>Panigrahy</a:t>
            </a:r>
            <a:r>
              <a:rPr lang="en-US" sz="14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50961" y="261610"/>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D3ED-3365-9440-9C6F-F415FD46198B}"/>
              </a:ext>
            </a:extLst>
          </p:cNvPr>
          <p:cNvSpPr txBox="1"/>
          <p:nvPr/>
        </p:nvSpPr>
        <p:spPr>
          <a:xfrm>
            <a:off x="0" y="0"/>
            <a:ext cx="7174523" cy="523220"/>
          </a:xfrm>
          <a:prstGeom prst="rect">
            <a:avLst/>
          </a:prstGeom>
          <a:noFill/>
        </p:spPr>
        <p:txBody>
          <a:bodyPr wrap="square" rtlCol="0">
            <a:spAutoFit/>
          </a:bodyPr>
          <a:lstStyle/>
          <a:p>
            <a:r>
              <a:rPr lang="en-US" sz="2800" b="1" dirty="0"/>
              <a:t>Consistent Hashing Explained </a:t>
            </a:r>
          </a:p>
        </p:txBody>
      </p:sp>
      <p:sp>
        <p:nvSpPr>
          <p:cNvPr id="5" name="TextBox 4">
            <a:extLst>
              <a:ext uri="{FF2B5EF4-FFF2-40B4-BE49-F238E27FC236}">
                <a16:creationId xmlns:a16="http://schemas.microsoft.com/office/drawing/2014/main" id="{F9C469A2-1EEB-2648-9B32-7EAE3E6D62D6}"/>
              </a:ext>
            </a:extLst>
          </p:cNvPr>
          <p:cNvSpPr txBox="1"/>
          <p:nvPr/>
        </p:nvSpPr>
        <p:spPr>
          <a:xfrm>
            <a:off x="1" y="523220"/>
            <a:ext cx="7057291" cy="6340197"/>
          </a:xfrm>
          <a:prstGeom prst="rect">
            <a:avLst/>
          </a:prstGeom>
          <a:noFill/>
        </p:spPr>
        <p:txBody>
          <a:bodyPr wrap="square" rtlCol="0">
            <a:spAutoFit/>
          </a:bodyPr>
          <a:lstStyle/>
          <a:p>
            <a:r>
              <a:rPr lang="en-US" sz="1400" dirty="0"/>
              <a:t>How do we distribute requests from clients between several servers.</a:t>
            </a:r>
          </a:p>
          <a:p>
            <a:r>
              <a:rPr lang="en-US" sz="1400" dirty="0"/>
              <a:t>Suppose each client has a key. Or we generate a key based on its IP address and port.</a:t>
            </a:r>
          </a:p>
          <a:p>
            <a:r>
              <a:rPr lang="en-US" sz="1400" dirty="0"/>
              <a:t>Now we can hash the key to an integer and do a modulo based on the size of the server set. </a:t>
            </a:r>
          </a:p>
          <a:p>
            <a:endParaRPr lang="en-US" sz="1400" dirty="0"/>
          </a:p>
          <a:p>
            <a:r>
              <a:rPr lang="en-US" sz="1400" dirty="0"/>
              <a:t>     </a:t>
            </a:r>
            <a:r>
              <a:rPr lang="en-US" sz="1400" dirty="0" err="1"/>
              <a:t>server_id</a:t>
            </a:r>
            <a:r>
              <a:rPr lang="en-US" sz="1400" dirty="0"/>
              <a:t> = </a:t>
            </a:r>
            <a:r>
              <a:rPr lang="en-US" sz="1400" dirty="0" err="1"/>
              <a:t>int_hash</a:t>
            </a:r>
            <a:r>
              <a:rPr lang="en-US" sz="1400" dirty="0"/>
              <a:t>(key)    %    </a:t>
            </a:r>
            <a:r>
              <a:rPr lang="en-US" sz="1400" dirty="0" err="1"/>
              <a:t>N_servers</a:t>
            </a:r>
            <a:endParaRPr lang="en-US" sz="1400" dirty="0"/>
          </a:p>
          <a:p>
            <a:endParaRPr lang="en-US" sz="1400" dirty="0"/>
          </a:p>
          <a:p>
            <a:r>
              <a:rPr lang="en-US" sz="1400" dirty="0"/>
              <a:t>So for a given key we get the same server every time. Great!?</a:t>
            </a:r>
          </a:p>
          <a:p>
            <a:r>
              <a:rPr lang="en-US" sz="1400" dirty="0"/>
              <a:t>But what if one of the servers dies ?</a:t>
            </a:r>
          </a:p>
          <a:p>
            <a:r>
              <a:rPr lang="en-US" sz="1400" dirty="0"/>
              <a:t>Here is a better algorithm.</a:t>
            </a:r>
          </a:p>
          <a:p>
            <a:r>
              <a:rPr lang="en-US" sz="1400" dirty="0"/>
              <a:t>Instead of using modulo, we can use random numbers.</a:t>
            </a:r>
          </a:p>
          <a:p>
            <a:r>
              <a:rPr lang="en-US" sz="1400" dirty="0"/>
              <a:t>Suppose </a:t>
            </a:r>
            <a:r>
              <a:rPr lang="en-US" sz="1400" dirty="0" err="1"/>
              <a:t>N_servers</a:t>
            </a:r>
            <a:r>
              <a:rPr lang="en-US" sz="1400" dirty="0"/>
              <a:t>=20, and for each server we want 200 random numbers.</a:t>
            </a:r>
          </a:p>
          <a:p>
            <a:r>
              <a:rPr lang="en-US" sz="1400" dirty="0"/>
              <a:t>Total: 200*20=4,000 values – we will call them "virtual servers".</a:t>
            </a:r>
          </a:p>
          <a:p>
            <a:r>
              <a:rPr lang="en-US" sz="1400" dirty="0"/>
              <a:t>Let's take a big range of numbers [0 .. 2^160] and put them on a circle.</a:t>
            </a:r>
          </a:p>
          <a:p>
            <a:r>
              <a:rPr lang="en-US" sz="1400" dirty="0"/>
              <a:t>Let's randomly choose 200 numbers for each server (no sharing).</a:t>
            </a:r>
          </a:p>
          <a:p>
            <a:r>
              <a:rPr lang="en-US" sz="1400" dirty="0"/>
              <a:t>So now on the circle we have 4,000 positions of "virtual servers".</a:t>
            </a:r>
          </a:p>
          <a:p>
            <a:endParaRPr lang="en-US" sz="1400" dirty="0"/>
          </a:p>
          <a:p>
            <a:r>
              <a:rPr lang="en-US" sz="1400" dirty="0"/>
              <a:t>So now how we map a key to a real server?</a:t>
            </a:r>
          </a:p>
          <a:p>
            <a:r>
              <a:rPr lang="en-US" sz="1400" dirty="0"/>
              <a:t>We use hash function to map a key to some value in range up to 2^160.</a:t>
            </a:r>
          </a:p>
          <a:p>
            <a:r>
              <a:rPr lang="en-US" sz="1400" dirty="0"/>
              <a:t>We find corresponding position on the circle.</a:t>
            </a:r>
          </a:p>
          <a:p>
            <a:r>
              <a:rPr lang="en-US" sz="1400" dirty="0"/>
              <a:t>We move (clockwise?) until we hit the first position corresponding </a:t>
            </a:r>
          </a:p>
          <a:p>
            <a:r>
              <a:rPr lang="en-US" sz="1400" dirty="0"/>
              <a:t>to some "virtual server". We map from this "virtual server" to actual server.</a:t>
            </a:r>
          </a:p>
          <a:p>
            <a:r>
              <a:rPr lang="en-US" sz="1400" dirty="0"/>
              <a:t>DONE.</a:t>
            </a:r>
          </a:p>
          <a:p>
            <a:endParaRPr lang="en-US" sz="1400" dirty="0"/>
          </a:p>
          <a:p>
            <a:endParaRPr lang="en-US" sz="1400" dirty="0"/>
          </a:p>
          <a:p>
            <a:r>
              <a:rPr lang="en-US" sz="1400" dirty="0"/>
              <a:t>Building a Consistent Hashing Ring (2011) – very good, with code in Python:</a:t>
            </a:r>
          </a:p>
          <a:p>
            <a:r>
              <a:rPr lang="en-US" sz="1400" dirty="0"/>
              <a:t>  - </a:t>
            </a:r>
            <a:r>
              <a:rPr lang="en-US" sz="1400" dirty="0">
                <a:hlinkClick r:id="rId2"/>
              </a:rPr>
              <a:t>https://docs.openstack.org/swift/latest/ring_background.html</a:t>
            </a:r>
            <a:r>
              <a:rPr lang="en-US" sz="1400" dirty="0"/>
              <a:t> </a:t>
            </a:r>
          </a:p>
          <a:p>
            <a:r>
              <a:rPr lang="en-US" sz="1400" dirty="0"/>
              <a:t>A Fast, Minimal Memory, Consistent Hash Algorithm (2014, Google)</a:t>
            </a:r>
          </a:p>
          <a:p>
            <a:r>
              <a:rPr lang="en-US" sz="1400" dirty="0"/>
              <a:t>  - by John Lamping, Eric </a:t>
            </a:r>
            <a:r>
              <a:rPr lang="en-US" sz="1400" dirty="0" err="1"/>
              <a:t>Veach</a:t>
            </a:r>
            <a:r>
              <a:rPr lang="en-US" sz="1400" dirty="0"/>
              <a:t> - </a:t>
            </a:r>
            <a:r>
              <a:rPr lang="en-US" sz="1400" dirty="0">
                <a:hlinkClick r:id="rId3"/>
              </a:rPr>
              <a:t>https://arxiv.org/abs/1406.2294</a:t>
            </a:r>
            <a:endParaRPr lang="en-US" sz="1400" dirty="0"/>
          </a:p>
        </p:txBody>
      </p:sp>
      <p:sp>
        <p:nvSpPr>
          <p:cNvPr id="6" name="TextBox 5">
            <a:extLst>
              <a:ext uri="{FF2B5EF4-FFF2-40B4-BE49-F238E27FC236}">
                <a16:creationId xmlns:a16="http://schemas.microsoft.com/office/drawing/2014/main" id="{F411B6DE-2A80-2B4F-A421-C77C517C6CE3}"/>
              </a:ext>
            </a:extLst>
          </p:cNvPr>
          <p:cNvSpPr txBox="1"/>
          <p:nvPr/>
        </p:nvSpPr>
        <p:spPr>
          <a:xfrm>
            <a:off x="6635262" y="4477386"/>
            <a:ext cx="5556738" cy="2031325"/>
          </a:xfrm>
          <a:prstGeom prst="rect">
            <a:avLst/>
          </a:prstGeom>
          <a:no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Randomness helps to avoid hotspots</a:t>
            </a:r>
          </a:p>
          <a:p>
            <a:pPr marL="285750" indent="-285750">
              <a:buFont typeface="Arial" panose="020B0604020202020204" pitchFamily="34" charset="0"/>
              <a:buChar char="•"/>
            </a:pPr>
            <a:r>
              <a:rPr lang="en-US" sz="1400" dirty="0"/>
              <a:t>Consistent Hashing Enables Partitioning</a:t>
            </a:r>
          </a:p>
          <a:p>
            <a:pPr marL="285750" indent="-285750">
              <a:buFont typeface="Arial" panose="020B0604020202020204" pitchFamily="34" charset="0"/>
              <a:buChar char="•"/>
            </a:pPr>
            <a:r>
              <a:rPr lang="en-US" sz="1400" dirty="0"/>
              <a:t>Partitioning Makes Scaling Up and Down More Predictable</a:t>
            </a:r>
          </a:p>
          <a:p>
            <a:pPr marL="285750" indent="-285750">
              <a:buFont typeface="Arial" panose="020B0604020202020204" pitchFamily="34" charset="0"/>
              <a:buChar char="•"/>
            </a:pPr>
            <a:r>
              <a:rPr lang="en-US" sz="1400" dirty="0"/>
              <a:t>Consistent Hashing and Partitioning Enable Replication</a:t>
            </a:r>
          </a:p>
          <a:p>
            <a:pPr marL="285750" indent="-285750">
              <a:buFont typeface="Arial" panose="020B0604020202020204" pitchFamily="34" charset="0"/>
              <a:buChar char="•"/>
            </a:pPr>
            <a:r>
              <a:rPr lang="en-US" sz="1400" dirty="0"/>
              <a:t>There doesn't need to be a master for any piece of data</a:t>
            </a:r>
          </a:p>
          <a:p>
            <a:pPr marL="285750" indent="-285750">
              <a:buFont typeface="Arial" panose="020B0604020202020204" pitchFamily="34" charset="0"/>
              <a:buChar char="•"/>
            </a:pPr>
            <a:r>
              <a:rPr lang="en-US" sz="1400" dirty="0"/>
              <a:t>Every node is simply a replica of a number of partitions</a:t>
            </a:r>
          </a:p>
          <a:p>
            <a:pPr marL="285750" indent="-285750">
              <a:buFont typeface="Arial" panose="020B0604020202020204" pitchFamily="34" charset="0"/>
              <a:buChar char="•"/>
            </a:pPr>
            <a:r>
              <a:rPr lang="en-US" sz="1400" dirty="0"/>
              <a:t>Replication Reduces Hotspots (Even More by using load-balancing)</a:t>
            </a:r>
          </a:p>
          <a:p>
            <a:pPr marL="285750" indent="-285750">
              <a:buFont typeface="Arial" panose="020B0604020202020204" pitchFamily="34" charset="0"/>
              <a:buChar char="•"/>
            </a:pPr>
            <a:r>
              <a:rPr lang="en-US" sz="1400" dirty="0"/>
              <a:t>Consistent Hashing Enables Scalability and Availability</a:t>
            </a:r>
          </a:p>
        </p:txBody>
      </p:sp>
      <p:pic>
        <p:nvPicPr>
          <p:cNvPr id="8" name="Picture 7">
            <a:extLst>
              <a:ext uri="{FF2B5EF4-FFF2-40B4-BE49-F238E27FC236}">
                <a16:creationId xmlns:a16="http://schemas.microsoft.com/office/drawing/2014/main" id="{3997E21B-480C-BD4A-AB9C-FE3E1D3AD6C6}"/>
              </a:ext>
            </a:extLst>
          </p:cNvPr>
          <p:cNvPicPr>
            <a:picLocks noChangeAspect="1"/>
          </p:cNvPicPr>
          <p:nvPr/>
        </p:nvPicPr>
        <p:blipFill>
          <a:blip r:embed="rId4"/>
          <a:stretch>
            <a:fillRect/>
          </a:stretch>
        </p:blipFill>
        <p:spPr>
          <a:xfrm>
            <a:off x="6635261" y="532518"/>
            <a:ext cx="5392615" cy="3683258"/>
          </a:xfrm>
          <a:prstGeom prst="rect">
            <a:avLst/>
          </a:prstGeom>
        </p:spPr>
      </p:pic>
      <p:sp>
        <p:nvSpPr>
          <p:cNvPr id="2" name="TextBox 1">
            <a:extLst>
              <a:ext uri="{FF2B5EF4-FFF2-40B4-BE49-F238E27FC236}">
                <a16:creationId xmlns:a16="http://schemas.microsoft.com/office/drawing/2014/main" id="{CAC5475D-F256-BF43-9DF4-397649695C67}"/>
              </a:ext>
            </a:extLst>
          </p:cNvPr>
          <p:cNvSpPr txBox="1"/>
          <p:nvPr/>
        </p:nvSpPr>
        <p:spPr>
          <a:xfrm>
            <a:off x="6752494" y="32382"/>
            <a:ext cx="5580184" cy="246221"/>
          </a:xfrm>
          <a:prstGeom prst="rect">
            <a:avLst/>
          </a:prstGeom>
          <a:noFill/>
        </p:spPr>
        <p:txBody>
          <a:bodyPr wrap="square" rtlCol="0">
            <a:spAutoFit/>
          </a:bodyPr>
          <a:lstStyle/>
          <a:p>
            <a:r>
              <a:rPr lang="en-US" sz="1000" dirty="0"/>
              <a:t>Adapted from: - </a:t>
            </a:r>
            <a:r>
              <a:rPr lang="en-US" sz="1000" dirty="0">
                <a:hlinkClick r:id="rId5"/>
              </a:rPr>
              <a:t>https://www.mikeperham.com/2009/01/14/consistent-hashing-in-memcache-client/</a:t>
            </a:r>
            <a:endParaRPr lang="en-US" sz="1000" dirty="0"/>
          </a:p>
        </p:txBody>
      </p:sp>
    </p:spTree>
    <p:extLst>
      <p:ext uri="{BB962C8B-B14F-4D97-AF65-F5344CB8AC3E}">
        <p14:creationId xmlns:p14="http://schemas.microsoft.com/office/powerpoint/2010/main" val="347080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Oval 4">
            <a:extLst>
              <a:ext uri="{FF2B5EF4-FFF2-40B4-BE49-F238E27FC236}">
                <a16:creationId xmlns:a16="http://schemas.microsoft.com/office/drawing/2014/main" id="{B34925E2-1C27-5B48-96E4-1AF296423960}"/>
              </a:ext>
            </a:extLst>
          </p:cNvPr>
          <p:cNvSpPr/>
          <p:nvPr/>
        </p:nvSpPr>
        <p:spPr>
          <a:xfrm>
            <a:off x="8310283" y="934183"/>
            <a:ext cx="2115536" cy="103509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3"/>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Extract Transform Load</a:t>
            </a:r>
            <a:endParaRPr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C8F5251-3B1C-7844-B398-F9D4DCE34C35}"/>
              </a:ext>
            </a:extLst>
          </p:cNvPr>
          <p:cNvSpPr txBox="1"/>
          <p:nvPr/>
        </p:nvSpPr>
        <p:spPr>
          <a:xfrm>
            <a:off x="151730" y="639354"/>
            <a:ext cx="4298731"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Extract data from one system (database?)</a:t>
            </a:r>
          </a:p>
          <a:p>
            <a:r>
              <a:rPr lang="en-US" sz="1400" dirty="0">
                <a:latin typeface="Arial" panose="020B0604020202020204" pitchFamily="34" charset="0"/>
                <a:cs typeface="Arial" panose="020B0604020202020204" pitchFamily="34" charset="0"/>
              </a:rPr>
              <a:t>Transform to different formats (filter, clean, join, etc.)</a:t>
            </a:r>
          </a:p>
          <a:p>
            <a:r>
              <a:rPr lang="en-US" sz="1400" dirty="0">
                <a:latin typeface="Arial" panose="020B0604020202020204" pitchFamily="34" charset="0"/>
                <a:cs typeface="Arial" panose="020B0604020202020204" pitchFamily="34" charset="0"/>
              </a:rPr>
              <a:t>Load into another system (database)</a:t>
            </a:r>
          </a:p>
        </p:txBody>
      </p:sp>
      <p:sp>
        <p:nvSpPr>
          <p:cNvPr id="15" name="Google Shape;90;p13">
            <a:extLst>
              <a:ext uri="{FF2B5EF4-FFF2-40B4-BE49-F238E27FC236}">
                <a16:creationId xmlns:a16="http://schemas.microsoft.com/office/drawing/2014/main" id="{1454B007-A5AD-3E41-81C8-A8927FDAAC6E}"/>
              </a:ext>
            </a:extLst>
          </p:cNvPr>
          <p:cNvSpPr txBox="1"/>
          <p:nvPr/>
        </p:nvSpPr>
        <p:spPr>
          <a:xfrm>
            <a:off x="93258" y="1696613"/>
            <a:ext cx="4356740"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Good Practices</a:t>
            </a:r>
            <a:endParaRPr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41E856E-575A-3244-AF2E-E802701936C9}"/>
              </a:ext>
            </a:extLst>
          </p:cNvPr>
          <p:cNvSpPr txBox="1"/>
          <p:nvPr/>
        </p:nvSpPr>
        <p:spPr>
          <a:xfrm>
            <a:off x="151730" y="2304830"/>
            <a:ext cx="6564380"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Try to separate process into 3 distinct steps: Extract, Transform, Load.</a:t>
            </a:r>
          </a:p>
          <a:p>
            <a:r>
              <a:rPr lang="en-US" sz="1400" dirty="0">
                <a:latin typeface="Arial" panose="020B0604020202020204" pitchFamily="34" charset="0"/>
                <a:cs typeface="Arial" panose="020B0604020202020204" pitchFamily="34" charset="0"/>
              </a:rPr>
              <a:t>- Avoid chaining. Embrace parallel processing. Use </a:t>
            </a:r>
            <a:r>
              <a:rPr lang="en-US" sz="1400" b="1" dirty="0">
                <a:solidFill>
                  <a:srgbClr val="FF0000"/>
                </a:solidFill>
                <a:latin typeface="Arial" panose="020B0604020202020204" pitchFamily="34" charset="0"/>
                <a:cs typeface="Arial" panose="020B0604020202020204" pitchFamily="34" charset="0"/>
              </a:rPr>
              <a:t>FedEx architecture</a:t>
            </a:r>
            <a:r>
              <a:rPr lang="en-US" sz="1400" dirty="0">
                <a:latin typeface="Arial" panose="020B0604020202020204" pitchFamily="34" charset="0"/>
                <a:cs typeface="Arial" panose="020B0604020202020204" pitchFamily="34" charset="0"/>
              </a:rPr>
              <a:t> – use central "Airport" to get all data into one processing center at the same time, process fully in one place, and only then deliver to targets at the same time.</a:t>
            </a:r>
          </a:p>
          <a:p>
            <a:r>
              <a:rPr lang="en-US" sz="1400" dirty="0">
                <a:latin typeface="Arial" panose="020B0604020202020204" pitchFamily="34" charset="0"/>
                <a:cs typeface="Arial" panose="020B0604020202020204" pitchFamily="34" charset="0"/>
              </a:rPr>
              <a:t>- All individual steps should be </a:t>
            </a:r>
            <a:r>
              <a:rPr lang="en-US" sz="1400" b="1" dirty="0">
                <a:solidFill>
                  <a:srgbClr val="FF0000"/>
                </a:solidFill>
                <a:latin typeface="Arial" panose="020B0604020202020204" pitchFamily="34" charset="0"/>
                <a:cs typeface="Arial" panose="020B0604020202020204" pitchFamily="34" charset="0"/>
              </a:rPr>
              <a:t>re-runnable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Think about moving data as a big set of </a:t>
            </a:r>
            <a:r>
              <a:rPr lang="en-US" sz="1400" b="1" dirty="0">
                <a:solidFill>
                  <a:srgbClr val="FF0000"/>
                </a:solidFill>
                <a:latin typeface="Arial" panose="020B0604020202020204" pitchFamily="34" charset="0"/>
                <a:cs typeface="Arial" panose="020B0604020202020204" pitchFamily="34" charset="0"/>
              </a:rPr>
              <a:t>distributed transactions</a:t>
            </a:r>
            <a:r>
              <a:rPr lang="en-US" sz="1400" dirty="0">
                <a:latin typeface="Arial" panose="020B0604020202020204" pitchFamily="34" charset="0"/>
                <a:cs typeface="Arial" panose="020B0604020202020204" pitchFamily="34" charset="0"/>
              </a:rPr>
              <a:t>. Expect that individual steps will often fail. All steps should be </a:t>
            </a:r>
            <a:r>
              <a:rPr lang="en-US" sz="1400" b="1" dirty="0">
                <a:solidFill>
                  <a:srgbClr val="FF0000"/>
                </a:solidFill>
                <a:latin typeface="Arial" panose="020B0604020202020204" pitchFamily="34" charset="0"/>
                <a:cs typeface="Arial" panose="020B0604020202020204" pitchFamily="34" charset="0"/>
              </a:rPr>
              <a:t>logged</a:t>
            </a:r>
            <a:r>
              <a:rPr lang="en-US" sz="1400" dirty="0">
                <a:latin typeface="Arial" panose="020B0604020202020204" pitchFamily="34" charset="0"/>
                <a:cs typeface="Arial" panose="020B0604020202020204" pitchFamily="34" charset="0"/>
              </a:rPr>
              <a:t>. Logs allow to design system to do self-recovery.</a:t>
            </a:r>
          </a:p>
          <a:p>
            <a:r>
              <a:rPr lang="en-US" sz="1400" dirty="0">
                <a:latin typeface="Arial" panose="020B0604020202020204" pitchFamily="34" charset="0"/>
                <a:cs typeface="Arial" panose="020B0604020202020204" pitchFamily="34" charset="0"/>
              </a:rPr>
              <a:t>- All rows of data should be tagged with individual unique </a:t>
            </a:r>
            <a:r>
              <a:rPr lang="en-US" sz="1400" b="1" dirty="0" err="1">
                <a:solidFill>
                  <a:srgbClr val="FF0000"/>
                </a:solidFill>
                <a:latin typeface="Arial" panose="020B0604020202020204" pitchFamily="34" charset="0"/>
                <a:cs typeface="Arial" panose="020B0604020202020204" pitchFamily="34" charset="0"/>
              </a:rPr>
              <a:t>row_id</a:t>
            </a:r>
            <a:r>
              <a:rPr lang="en-US" sz="1400" dirty="0">
                <a:latin typeface="Arial" panose="020B0604020202020204" pitchFamily="34" charset="0"/>
                <a:cs typeface="Arial" panose="020B0604020202020204" pitchFamily="34" charset="0"/>
              </a:rPr>
              <a:t>, individual unique </a:t>
            </a:r>
            <a:r>
              <a:rPr lang="en-US" sz="1400" b="1" dirty="0" err="1">
                <a:solidFill>
                  <a:srgbClr val="FF0000"/>
                </a:solidFill>
                <a:latin typeface="Arial" panose="020B0604020202020204" pitchFamily="34" charset="0"/>
                <a:cs typeface="Arial" panose="020B0604020202020204" pitchFamily="34" charset="0"/>
              </a:rPr>
              <a:t>load_id</a:t>
            </a:r>
            <a:r>
              <a:rPr lang="en-US" sz="1400" dirty="0">
                <a:latin typeface="Arial" panose="020B0604020202020204" pitchFamily="34" charset="0"/>
                <a:cs typeface="Arial" panose="020B0604020202020204" pitchFamily="34" charset="0"/>
              </a:rPr>
              <a:t>, timestamp, user, and other metadata to allow cleaning and rerunning.</a:t>
            </a:r>
          </a:p>
          <a:p>
            <a:r>
              <a:rPr lang="en-US" sz="1400" dirty="0">
                <a:latin typeface="Arial" panose="020B0604020202020204" pitchFamily="34" charset="0"/>
                <a:cs typeface="Arial" panose="020B0604020202020204" pitchFamily="34" charset="0"/>
              </a:rPr>
              <a:t>- Use </a:t>
            </a:r>
            <a:r>
              <a:rPr lang="en-US" sz="1400" b="1" dirty="0">
                <a:solidFill>
                  <a:srgbClr val="FF0000"/>
                </a:solidFill>
                <a:latin typeface="Arial" panose="020B0604020202020204" pitchFamily="34" charset="0"/>
                <a:cs typeface="Arial" panose="020B0604020202020204" pitchFamily="34" charset="0"/>
              </a:rPr>
              <a:t>bulk</a:t>
            </a:r>
            <a:r>
              <a:rPr lang="en-US" sz="1400" dirty="0">
                <a:latin typeface="Arial" panose="020B0604020202020204" pitchFamily="34" charset="0"/>
                <a:cs typeface="Arial" panose="020B0604020202020204" pitchFamily="34" charset="0"/>
              </a:rPr>
              <a:t> loaders/unloaders whenever possible. Bulk operations are much faster than querying or inserting one row at a time.</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Split</a:t>
            </a:r>
            <a:r>
              <a:rPr lang="en-US" sz="1400" dirty="0">
                <a:latin typeface="Arial" panose="020B0604020202020204" pitchFamily="34" charset="0"/>
                <a:cs typeface="Arial" panose="020B0604020202020204" pitchFamily="34" charset="0"/>
              </a:rPr>
              <a:t> huge chunks of data into reasonably sized pieces. In case of failure, smaller pieces allow to rerun only failed pieces – not the whole thing.</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Do all processing externally in ETL layer</a:t>
            </a:r>
            <a:r>
              <a:rPr lang="en-US" sz="1400" dirty="0">
                <a:latin typeface="Arial" panose="020B0604020202020204" pitchFamily="34" charset="0"/>
                <a:cs typeface="Arial" panose="020B0604020202020204" pitchFamily="34" charset="0"/>
              </a:rPr>
              <a:t>. This includes validation, joining, key-generation, etc. Try to avoid post-processing in the target.</a:t>
            </a:r>
          </a:p>
          <a:p>
            <a:r>
              <a:rPr lang="en-US" sz="1400" dirty="0">
                <a:latin typeface="Arial" panose="020B0604020202020204" pitchFamily="34" charset="0"/>
                <a:cs typeface="Arial" panose="020B0604020202020204" pitchFamily="34" charset="0"/>
              </a:rPr>
              <a:t>- When loading into databases – disable triggers, drop indices, etc.</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Monitor memory</a:t>
            </a:r>
            <a:r>
              <a:rPr lang="en-US" sz="1400" dirty="0">
                <a:latin typeface="Arial" panose="020B0604020202020204" pitchFamily="34" charset="0"/>
                <a:cs typeface="Arial" panose="020B0604020202020204" pitchFamily="34" charset="0"/>
              </a:rPr>
              <a:t> usage to avoid crashes.</a:t>
            </a:r>
          </a:p>
        </p:txBody>
      </p:sp>
      <p:pic>
        <p:nvPicPr>
          <p:cNvPr id="4" name="Picture 3">
            <a:extLst>
              <a:ext uri="{FF2B5EF4-FFF2-40B4-BE49-F238E27FC236}">
                <a16:creationId xmlns:a16="http://schemas.microsoft.com/office/drawing/2014/main" id="{018E94F4-F474-9F43-AB11-9D906CA391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778" y="5230707"/>
            <a:ext cx="1766725" cy="1502542"/>
          </a:xfrm>
          <a:prstGeom prst="rect">
            <a:avLst/>
          </a:prstGeom>
        </p:spPr>
      </p:pic>
      <p:sp>
        <p:nvSpPr>
          <p:cNvPr id="6" name="TextBox 5">
            <a:extLst>
              <a:ext uri="{FF2B5EF4-FFF2-40B4-BE49-F238E27FC236}">
                <a16:creationId xmlns:a16="http://schemas.microsoft.com/office/drawing/2014/main" id="{E04DC13E-1911-244C-8EC6-AB8AB4D4E232}"/>
              </a:ext>
            </a:extLst>
          </p:cNvPr>
          <p:cNvSpPr txBox="1"/>
          <p:nvPr/>
        </p:nvSpPr>
        <p:spPr>
          <a:xfrm>
            <a:off x="845710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20" name="TextBox 19">
            <a:extLst>
              <a:ext uri="{FF2B5EF4-FFF2-40B4-BE49-F238E27FC236}">
                <a16:creationId xmlns:a16="http://schemas.microsoft.com/office/drawing/2014/main" id="{95B6DCA5-7BAC-2245-A5D3-A76ECCA1C815}"/>
              </a:ext>
            </a:extLst>
          </p:cNvPr>
          <p:cNvSpPr txBox="1"/>
          <p:nvPr/>
        </p:nvSpPr>
        <p:spPr>
          <a:xfrm>
            <a:off x="899558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21" name="TextBox 20">
            <a:extLst>
              <a:ext uri="{FF2B5EF4-FFF2-40B4-BE49-F238E27FC236}">
                <a16:creationId xmlns:a16="http://schemas.microsoft.com/office/drawing/2014/main" id="{23E833FE-19F2-DB42-967F-65264F13306A}"/>
              </a:ext>
            </a:extLst>
          </p:cNvPr>
          <p:cNvSpPr txBox="1"/>
          <p:nvPr/>
        </p:nvSpPr>
        <p:spPr>
          <a:xfrm>
            <a:off x="954721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22" name="TextBox 21">
            <a:extLst>
              <a:ext uri="{FF2B5EF4-FFF2-40B4-BE49-F238E27FC236}">
                <a16:creationId xmlns:a16="http://schemas.microsoft.com/office/drawing/2014/main" id="{63203C85-F694-9F48-B5D2-7B36B27128D3}"/>
              </a:ext>
            </a:extLst>
          </p:cNvPr>
          <p:cNvSpPr txBox="1"/>
          <p:nvPr/>
        </p:nvSpPr>
        <p:spPr>
          <a:xfrm>
            <a:off x="1015036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cxnSp>
        <p:nvCxnSpPr>
          <p:cNvPr id="8" name="Straight Arrow Connector 7">
            <a:extLst>
              <a:ext uri="{FF2B5EF4-FFF2-40B4-BE49-F238E27FC236}">
                <a16:creationId xmlns:a16="http://schemas.microsoft.com/office/drawing/2014/main" id="{7C9CB4BB-20E9-CF47-8661-C05A43545C28}"/>
              </a:ext>
            </a:extLst>
          </p:cNvPr>
          <p:cNvCxnSpPr>
            <a:cxnSpLocks/>
          </p:cNvCxnSpPr>
          <p:nvPr/>
        </p:nvCxnSpPr>
        <p:spPr>
          <a:xfrm>
            <a:off x="8732559" y="4729534"/>
            <a:ext cx="263028"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1BCD42-171D-454E-B27C-8C04F5BB16B8}"/>
              </a:ext>
            </a:extLst>
          </p:cNvPr>
          <p:cNvCxnSpPr>
            <a:cxnSpLocks/>
            <a:stCxn id="20" idx="3"/>
            <a:endCxn id="21" idx="1"/>
          </p:cNvCxnSpPr>
          <p:nvPr/>
        </p:nvCxnSpPr>
        <p:spPr>
          <a:xfrm>
            <a:off x="9271046" y="4729535"/>
            <a:ext cx="276171"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A0CA125-B331-E943-AB35-CE552E324798}"/>
              </a:ext>
            </a:extLst>
          </p:cNvPr>
          <p:cNvCxnSpPr>
            <a:cxnSpLocks/>
            <a:stCxn id="21" idx="3"/>
            <a:endCxn id="22" idx="1"/>
          </p:cNvCxnSpPr>
          <p:nvPr/>
        </p:nvCxnSpPr>
        <p:spPr>
          <a:xfrm>
            <a:off x="9822676" y="4729535"/>
            <a:ext cx="327684"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D140F1-CEDB-7445-B4DD-30DA33920E61}"/>
              </a:ext>
            </a:extLst>
          </p:cNvPr>
          <p:cNvSpPr txBox="1"/>
          <p:nvPr/>
        </p:nvSpPr>
        <p:spPr>
          <a:xfrm>
            <a:off x="7748219" y="934183"/>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33" name="TextBox 32">
            <a:extLst>
              <a:ext uri="{FF2B5EF4-FFF2-40B4-BE49-F238E27FC236}">
                <a16:creationId xmlns:a16="http://schemas.microsoft.com/office/drawing/2014/main" id="{50307B22-17DA-9642-88A7-5080205DD836}"/>
              </a:ext>
            </a:extLst>
          </p:cNvPr>
          <p:cNvSpPr txBox="1"/>
          <p:nvPr/>
        </p:nvSpPr>
        <p:spPr>
          <a:xfrm>
            <a:off x="7742003" y="134968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4" name="TextBox 33">
            <a:extLst>
              <a:ext uri="{FF2B5EF4-FFF2-40B4-BE49-F238E27FC236}">
                <a16:creationId xmlns:a16="http://schemas.microsoft.com/office/drawing/2014/main" id="{B729E4F8-B003-3343-A0A7-2709E3903F46}"/>
              </a:ext>
            </a:extLst>
          </p:cNvPr>
          <p:cNvSpPr txBox="1"/>
          <p:nvPr/>
        </p:nvSpPr>
        <p:spPr>
          <a:xfrm>
            <a:off x="7742002" y="175044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5" name="TextBox 34">
            <a:extLst>
              <a:ext uri="{FF2B5EF4-FFF2-40B4-BE49-F238E27FC236}">
                <a16:creationId xmlns:a16="http://schemas.microsoft.com/office/drawing/2014/main" id="{CB1F045F-8E27-8A40-947D-BAA262FEBCF2}"/>
              </a:ext>
            </a:extLst>
          </p:cNvPr>
          <p:cNvSpPr txBox="1"/>
          <p:nvPr/>
        </p:nvSpPr>
        <p:spPr>
          <a:xfrm>
            <a:off x="10780513" y="87602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6" name="TextBox 35">
            <a:extLst>
              <a:ext uri="{FF2B5EF4-FFF2-40B4-BE49-F238E27FC236}">
                <a16:creationId xmlns:a16="http://schemas.microsoft.com/office/drawing/2014/main" id="{28EA7401-B210-D340-8759-B0DF7E897582}"/>
              </a:ext>
            </a:extLst>
          </p:cNvPr>
          <p:cNvSpPr txBox="1"/>
          <p:nvPr/>
        </p:nvSpPr>
        <p:spPr>
          <a:xfrm>
            <a:off x="10774297" y="129152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7" name="TextBox 36">
            <a:extLst>
              <a:ext uri="{FF2B5EF4-FFF2-40B4-BE49-F238E27FC236}">
                <a16:creationId xmlns:a16="http://schemas.microsoft.com/office/drawing/2014/main" id="{04428D97-ADFE-FC4C-9A6E-8F2985DD47E8}"/>
              </a:ext>
            </a:extLst>
          </p:cNvPr>
          <p:cNvSpPr txBox="1"/>
          <p:nvPr/>
        </p:nvSpPr>
        <p:spPr>
          <a:xfrm>
            <a:off x="10774296" y="169228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sp>
        <p:nvSpPr>
          <p:cNvPr id="38" name="TextBox 37">
            <a:extLst>
              <a:ext uri="{FF2B5EF4-FFF2-40B4-BE49-F238E27FC236}">
                <a16:creationId xmlns:a16="http://schemas.microsoft.com/office/drawing/2014/main" id="{67A7F6C0-4BDB-9E41-BEDE-1774E48DC5C2}"/>
              </a:ext>
            </a:extLst>
          </p:cNvPr>
          <p:cNvSpPr txBox="1"/>
          <p:nvPr/>
        </p:nvSpPr>
        <p:spPr>
          <a:xfrm>
            <a:off x="8553619"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sp>
        <p:nvSpPr>
          <p:cNvPr id="56" name="TextBox 55">
            <a:extLst>
              <a:ext uri="{FF2B5EF4-FFF2-40B4-BE49-F238E27FC236}">
                <a16:creationId xmlns:a16="http://schemas.microsoft.com/office/drawing/2014/main" id="{B2306B3C-31A2-3240-8DF7-526678506FEF}"/>
              </a:ext>
            </a:extLst>
          </p:cNvPr>
          <p:cNvSpPr txBox="1"/>
          <p:nvPr/>
        </p:nvSpPr>
        <p:spPr>
          <a:xfrm>
            <a:off x="10753503" y="459249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a:t>
            </a:r>
          </a:p>
        </p:txBody>
      </p:sp>
      <p:cxnSp>
        <p:nvCxnSpPr>
          <p:cNvPr id="57" name="Straight Arrow Connector 56">
            <a:extLst>
              <a:ext uri="{FF2B5EF4-FFF2-40B4-BE49-F238E27FC236}">
                <a16:creationId xmlns:a16="http://schemas.microsoft.com/office/drawing/2014/main" id="{1C30AE9E-909D-AC40-8279-8FDEC5FB43A4}"/>
              </a:ext>
            </a:extLst>
          </p:cNvPr>
          <p:cNvCxnSpPr>
            <a:cxnSpLocks/>
            <a:stCxn id="22" idx="3"/>
            <a:endCxn id="56" idx="1"/>
          </p:cNvCxnSpPr>
          <p:nvPr/>
        </p:nvCxnSpPr>
        <p:spPr>
          <a:xfrm>
            <a:off x="10425819" y="4729535"/>
            <a:ext cx="327684" cy="1457"/>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2CD2F0-2F4D-D84B-A9C0-209E0FF0DBA1}"/>
              </a:ext>
            </a:extLst>
          </p:cNvPr>
          <p:cNvSpPr txBox="1"/>
          <p:nvPr/>
        </p:nvSpPr>
        <p:spPr>
          <a:xfrm>
            <a:off x="7572263" y="408730"/>
            <a:ext cx="394990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Good ETL Architecture with one central Layer</a:t>
            </a:r>
          </a:p>
        </p:txBody>
      </p:sp>
      <p:sp>
        <p:nvSpPr>
          <p:cNvPr id="61" name="TextBox 60">
            <a:extLst>
              <a:ext uri="{FF2B5EF4-FFF2-40B4-BE49-F238E27FC236}">
                <a16:creationId xmlns:a16="http://schemas.microsoft.com/office/drawing/2014/main" id="{B72E6602-3E81-2846-8AA5-5727893D8DD1}"/>
              </a:ext>
            </a:extLst>
          </p:cNvPr>
          <p:cNvSpPr txBox="1"/>
          <p:nvPr/>
        </p:nvSpPr>
        <p:spPr>
          <a:xfrm>
            <a:off x="7749033" y="3670316"/>
            <a:ext cx="394990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Bad Architectures – chaining or multiple mutual inter-connections</a:t>
            </a:r>
          </a:p>
        </p:txBody>
      </p:sp>
      <p:cxnSp>
        <p:nvCxnSpPr>
          <p:cNvPr id="62" name="Straight Arrow Connector 61">
            <a:extLst>
              <a:ext uri="{FF2B5EF4-FFF2-40B4-BE49-F238E27FC236}">
                <a16:creationId xmlns:a16="http://schemas.microsoft.com/office/drawing/2014/main" id="{4D29D9C6-1C75-F540-95A5-A73D45C24DA1}"/>
              </a:ext>
            </a:extLst>
          </p:cNvPr>
          <p:cNvCxnSpPr>
            <a:cxnSpLocks/>
            <a:stCxn id="32" idx="3"/>
            <a:endCxn id="38" idx="1"/>
          </p:cNvCxnSpPr>
          <p:nvPr/>
        </p:nvCxnSpPr>
        <p:spPr>
          <a:xfrm>
            <a:off x="8023678" y="1072683"/>
            <a:ext cx="529941" cy="38865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AF244DA-41A0-3542-8FA1-B41533D9CDC7}"/>
              </a:ext>
            </a:extLst>
          </p:cNvPr>
          <p:cNvCxnSpPr>
            <a:cxnSpLocks/>
            <a:stCxn id="33" idx="3"/>
            <a:endCxn id="38" idx="1"/>
          </p:cNvCxnSpPr>
          <p:nvPr/>
        </p:nvCxnSpPr>
        <p:spPr>
          <a:xfrm flipV="1">
            <a:off x="8017462" y="1461342"/>
            <a:ext cx="536157" cy="2683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33D859-79A5-B64B-8BB8-578954D080F3}"/>
              </a:ext>
            </a:extLst>
          </p:cNvPr>
          <p:cNvCxnSpPr>
            <a:cxnSpLocks/>
            <a:stCxn id="34" idx="3"/>
            <a:endCxn id="38" idx="1"/>
          </p:cNvCxnSpPr>
          <p:nvPr/>
        </p:nvCxnSpPr>
        <p:spPr>
          <a:xfrm flipV="1">
            <a:off x="8017461" y="1461342"/>
            <a:ext cx="536158" cy="42759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DA79D8F-1CFB-F644-A104-D23098F7096E}"/>
              </a:ext>
            </a:extLst>
          </p:cNvPr>
          <p:cNvSpPr txBox="1"/>
          <p:nvPr/>
        </p:nvSpPr>
        <p:spPr>
          <a:xfrm>
            <a:off x="9056572" y="1210611"/>
            <a:ext cx="655385" cy="461665"/>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ETL</a:t>
            </a:r>
          </a:p>
          <a:p>
            <a:r>
              <a:rPr lang="en-US" sz="1200" dirty="0"/>
              <a:t>Layer</a:t>
            </a:r>
          </a:p>
        </p:txBody>
      </p:sp>
      <p:sp>
        <p:nvSpPr>
          <p:cNvPr id="76" name="TextBox 75">
            <a:extLst>
              <a:ext uri="{FF2B5EF4-FFF2-40B4-BE49-F238E27FC236}">
                <a16:creationId xmlns:a16="http://schemas.microsoft.com/office/drawing/2014/main" id="{6BEAD7BF-D4DF-2C4A-816C-FF489D72783E}"/>
              </a:ext>
            </a:extLst>
          </p:cNvPr>
          <p:cNvSpPr txBox="1"/>
          <p:nvPr/>
        </p:nvSpPr>
        <p:spPr>
          <a:xfrm>
            <a:off x="9711957"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cxnSp>
        <p:nvCxnSpPr>
          <p:cNvPr id="77" name="Straight Arrow Connector 76">
            <a:extLst>
              <a:ext uri="{FF2B5EF4-FFF2-40B4-BE49-F238E27FC236}">
                <a16:creationId xmlns:a16="http://schemas.microsoft.com/office/drawing/2014/main" id="{06E0B405-E378-E543-A7CF-5235B0FA607A}"/>
              </a:ext>
            </a:extLst>
          </p:cNvPr>
          <p:cNvCxnSpPr>
            <a:cxnSpLocks/>
            <a:stCxn id="76" idx="3"/>
            <a:endCxn id="35" idx="1"/>
          </p:cNvCxnSpPr>
          <p:nvPr/>
        </p:nvCxnSpPr>
        <p:spPr>
          <a:xfrm flipV="1">
            <a:off x="10195697" y="1014522"/>
            <a:ext cx="584816" cy="44682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1ECBBB-93DA-704E-95C2-49E33DFC79EC}"/>
              </a:ext>
            </a:extLst>
          </p:cNvPr>
          <p:cNvCxnSpPr>
            <a:cxnSpLocks/>
            <a:stCxn id="76" idx="3"/>
            <a:endCxn id="36" idx="1"/>
          </p:cNvCxnSpPr>
          <p:nvPr/>
        </p:nvCxnSpPr>
        <p:spPr>
          <a:xfrm flipV="1">
            <a:off x="10195697" y="1430020"/>
            <a:ext cx="578600" cy="31322"/>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3881FFF-6676-7246-A82F-A64E0FB73A59}"/>
              </a:ext>
            </a:extLst>
          </p:cNvPr>
          <p:cNvCxnSpPr>
            <a:cxnSpLocks/>
            <a:stCxn id="76" idx="3"/>
            <a:endCxn id="37" idx="1"/>
          </p:cNvCxnSpPr>
          <p:nvPr/>
        </p:nvCxnSpPr>
        <p:spPr>
          <a:xfrm>
            <a:off x="10195697" y="1461342"/>
            <a:ext cx="578599" cy="369438"/>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ight Arrow 70">
            <a:extLst>
              <a:ext uri="{FF2B5EF4-FFF2-40B4-BE49-F238E27FC236}">
                <a16:creationId xmlns:a16="http://schemas.microsoft.com/office/drawing/2014/main" id="{520C1CD1-FEA6-E343-B9FE-6C076890E87F}"/>
              </a:ext>
            </a:extLst>
          </p:cNvPr>
          <p:cNvSpPr/>
          <p:nvPr/>
        </p:nvSpPr>
        <p:spPr>
          <a:xfrm>
            <a:off x="7845169" y="2162264"/>
            <a:ext cx="776671"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3" name="Right Arrow 92">
            <a:extLst>
              <a:ext uri="{FF2B5EF4-FFF2-40B4-BE49-F238E27FC236}">
                <a16:creationId xmlns:a16="http://schemas.microsoft.com/office/drawing/2014/main" id="{168D47EB-B02F-3D48-92C0-EED1BD7E5D80}"/>
              </a:ext>
            </a:extLst>
          </p:cNvPr>
          <p:cNvSpPr/>
          <p:nvPr/>
        </p:nvSpPr>
        <p:spPr>
          <a:xfrm>
            <a:off x="8798490" y="2141484"/>
            <a:ext cx="1071651" cy="397403"/>
          </a:xfrm>
          <a:prstGeom prst="rightArrow">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4" name="Right Arrow 93">
            <a:extLst>
              <a:ext uri="{FF2B5EF4-FFF2-40B4-BE49-F238E27FC236}">
                <a16:creationId xmlns:a16="http://schemas.microsoft.com/office/drawing/2014/main" id="{AE0BEEB0-62C0-B349-9A7B-DD6D09813EA1}"/>
              </a:ext>
            </a:extLst>
          </p:cNvPr>
          <p:cNvSpPr/>
          <p:nvPr/>
        </p:nvSpPr>
        <p:spPr>
          <a:xfrm>
            <a:off x="9987417" y="2131793"/>
            <a:ext cx="930826"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C5AD137F-59E6-DE42-8007-2A4A271BD6BF}"/>
              </a:ext>
            </a:extLst>
          </p:cNvPr>
          <p:cNvSpPr txBox="1"/>
          <p:nvPr/>
        </p:nvSpPr>
        <p:spPr>
          <a:xfrm>
            <a:off x="8012463" y="2559667"/>
            <a:ext cx="297820" cy="400110"/>
          </a:xfrm>
          <a:prstGeom prst="rect">
            <a:avLst/>
          </a:prstGeom>
          <a:noFill/>
        </p:spPr>
        <p:txBody>
          <a:bodyPr wrap="square" rtlCol="0">
            <a:spAutoFit/>
          </a:bodyPr>
          <a:lstStyle/>
          <a:p>
            <a:r>
              <a:rPr lang="en-US" sz="2000" b="1" dirty="0"/>
              <a:t>E</a:t>
            </a:r>
          </a:p>
        </p:txBody>
      </p:sp>
      <p:sp>
        <p:nvSpPr>
          <p:cNvPr id="95" name="TextBox 94">
            <a:extLst>
              <a:ext uri="{FF2B5EF4-FFF2-40B4-BE49-F238E27FC236}">
                <a16:creationId xmlns:a16="http://schemas.microsoft.com/office/drawing/2014/main" id="{61892870-A993-B746-8F9F-5180FFAB2D72}"/>
              </a:ext>
            </a:extLst>
          </p:cNvPr>
          <p:cNvSpPr txBox="1"/>
          <p:nvPr/>
        </p:nvSpPr>
        <p:spPr>
          <a:xfrm>
            <a:off x="9137966" y="2564255"/>
            <a:ext cx="297820" cy="400110"/>
          </a:xfrm>
          <a:prstGeom prst="rect">
            <a:avLst/>
          </a:prstGeom>
          <a:noFill/>
        </p:spPr>
        <p:txBody>
          <a:bodyPr wrap="square" rtlCol="0">
            <a:spAutoFit/>
          </a:bodyPr>
          <a:lstStyle/>
          <a:p>
            <a:r>
              <a:rPr lang="en-US" sz="2000" b="1" dirty="0"/>
              <a:t>T</a:t>
            </a:r>
          </a:p>
        </p:txBody>
      </p:sp>
      <p:sp>
        <p:nvSpPr>
          <p:cNvPr id="102" name="TextBox 101">
            <a:extLst>
              <a:ext uri="{FF2B5EF4-FFF2-40B4-BE49-F238E27FC236}">
                <a16:creationId xmlns:a16="http://schemas.microsoft.com/office/drawing/2014/main" id="{B96E4BC5-E51E-8947-B29E-C456F2851576}"/>
              </a:ext>
            </a:extLst>
          </p:cNvPr>
          <p:cNvSpPr txBox="1"/>
          <p:nvPr/>
        </p:nvSpPr>
        <p:spPr>
          <a:xfrm>
            <a:off x="10232526" y="2552450"/>
            <a:ext cx="297820" cy="400110"/>
          </a:xfrm>
          <a:prstGeom prst="rect">
            <a:avLst/>
          </a:prstGeom>
          <a:noFill/>
        </p:spPr>
        <p:txBody>
          <a:bodyPr wrap="square" rtlCol="0">
            <a:spAutoFit/>
          </a:bodyPr>
          <a:lstStyle/>
          <a:p>
            <a:r>
              <a:rPr lang="en-US" sz="2000" b="1" dirty="0"/>
              <a:t>L</a:t>
            </a:r>
          </a:p>
        </p:txBody>
      </p:sp>
      <p:cxnSp>
        <p:nvCxnSpPr>
          <p:cNvPr id="75" name="Straight Connector 74">
            <a:extLst>
              <a:ext uri="{FF2B5EF4-FFF2-40B4-BE49-F238E27FC236}">
                <a16:creationId xmlns:a16="http://schemas.microsoft.com/office/drawing/2014/main" id="{7D627881-BA30-C441-8D68-DBCB136EF132}"/>
              </a:ext>
            </a:extLst>
          </p:cNvPr>
          <p:cNvCxnSpPr>
            <a:cxnSpLocks/>
          </p:cNvCxnSpPr>
          <p:nvPr/>
        </p:nvCxnSpPr>
        <p:spPr>
          <a:xfrm>
            <a:off x="7463118" y="4463987"/>
            <a:ext cx="4450976" cy="2111318"/>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E87BDF6-0083-0848-BA4E-974EBBBA3DC2}"/>
              </a:ext>
            </a:extLst>
          </p:cNvPr>
          <p:cNvCxnSpPr>
            <a:cxnSpLocks/>
          </p:cNvCxnSpPr>
          <p:nvPr/>
        </p:nvCxnSpPr>
        <p:spPr>
          <a:xfrm flipV="1">
            <a:off x="7463118" y="4332035"/>
            <a:ext cx="4235823" cy="2117236"/>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6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152634" y="715497"/>
            <a:ext cx="2887449" cy="5816977"/>
          </a:xfrm>
          <a:prstGeom prst="rect">
            <a:avLst/>
          </a:prstGeom>
          <a:noFill/>
        </p:spPr>
        <p:txBody>
          <a:bodyPr wrap="square" rtlCol="0">
            <a:spAutoFit/>
          </a:bodyPr>
          <a:lstStyle/>
          <a:p>
            <a:r>
              <a:rPr lang="en-US" sz="1200" dirty="0"/>
              <a:t>AWS Glue</a:t>
            </a:r>
          </a:p>
          <a:p>
            <a:r>
              <a:rPr lang="en-US" sz="1200" dirty="0"/>
              <a:t>Ab Initio</a:t>
            </a:r>
          </a:p>
          <a:p>
            <a:r>
              <a:rPr lang="en-US" sz="1200" dirty="0"/>
              <a:t>Actian DataConnect</a:t>
            </a:r>
          </a:p>
          <a:p>
            <a:r>
              <a:rPr lang="en-US" sz="1200" dirty="0"/>
              <a:t>Adeptia Integration Server</a:t>
            </a:r>
          </a:p>
          <a:p>
            <a:r>
              <a:rPr lang="en-US" sz="1200" dirty="0"/>
              <a:t>Airbyte (open source)</a:t>
            </a:r>
          </a:p>
          <a:p>
            <a:r>
              <a:rPr lang="en-US" sz="1200" dirty="0"/>
              <a:t>Alooma</a:t>
            </a:r>
          </a:p>
          <a:p>
            <a:r>
              <a:rPr lang="en-US" sz="1200" b="1" dirty="0">
                <a:solidFill>
                  <a:srgbClr val="FF0000"/>
                </a:solidFill>
              </a:rPr>
              <a:t>Apache Airflow (open Source, python)</a:t>
            </a:r>
          </a:p>
          <a:p>
            <a:r>
              <a:rPr lang="en-US" sz="1200" b="1" dirty="0">
                <a:solidFill>
                  <a:srgbClr val="FF0000"/>
                </a:solidFill>
              </a:rPr>
              <a:t>Astronomer (based on Apache Airflow)</a:t>
            </a:r>
          </a:p>
          <a:p>
            <a:r>
              <a:rPr lang="en-US" sz="1200" dirty="0"/>
              <a:t>Apache Camel (open source)</a:t>
            </a:r>
          </a:p>
          <a:p>
            <a:r>
              <a:rPr lang="en-US" sz="1200" dirty="0"/>
              <a:t>Apache Kafka (open source)</a:t>
            </a:r>
          </a:p>
          <a:p>
            <a:r>
              <a:rPr lang="en-US" sz="1200" dirty="0"/>
              <a:t>Apache NiFi</a:t>
            </a:r>
          </a:p>
          <a:p>
            <a:r>
              <a:rPr lang="en-US" sz="1200" dirty="0"/>
              <a:t>Apatar (Deprecated)</a:t>
            </a:r>
          </a:p>
          <a:p>
            <a:r>
              <a:rPr lang="en-US" sz="1200" dirty="0"/>
              <a:t>ApatarForge (open source)</a:t>
            </a:r>
          </a:p>
          <a:p>
            <a:r>
              <a:rPr lang="en-US" sz="1200" dirty="0"/>
              <a:t>Atom (from ironSource)</a:t>
            </a:r>
          </a:p>
          <a:p>
            <a:r>
              <a:rPr lang="en-US" sz="1200" dirty="0"/>
              <a:t>BODS (Business Objects Data Services) from SAP</a:t>
            </a:r>
          </a:p>
          <a:p>
            <a:r>
              <a:rPr lang="en-US" sz="1200" dirty="0"/>
              <a:t>BiG EVAL</a:t>
            </a:r>
          </a:p>
          <a:p>
            <a:r>
              <a:rPr lang="en-US" sz="1200" dirty="0"/>
              <a:t>Blendo</a:t>
            </a:r>
          </a:p>
          <a:p>
            <a:r>
              <a:rPr lang="en-US" sz="1200" dirty="0"/>
              <a:t>Bubbles (open source)</a:t>
            </a:r>
          </a:p>
          <a:p>
            <a:r>
              <a:rPr lang="en-US" sz="1200" dirty="0"/>
              <a:t>CDAP</a:t>
            </a:r>
          </a:p>
          <a:p>
            <a:r>
              <a:rPr lang="en-US" sz="1200" dirty="0"/>
              <a:t>CData Sync</a:t>
            </a:r>
          </a:p>
          <a:p>
            <a:r>
              <a:rPr lang="en-US" sz="1200" dirty="0"/>
              <a:t>Centerprise Data Integrator</a:t>
            </a:r>
          </a:p>
          <a:p>
            <a:r>
              <a:rPr lang="en-US" sz="1200" dirty="0"/>
              <a:t>CloverDX Data Integration Software</a:t>
            </a:r>
          </a:p>
          <a:p>
            <a:r>
              <a:rPr lang="en-US" sz="1200" dirty="0"/>
              <a:t>CloverETL (open source)</a:t>
            </a:r>
          </a:p>
          <a:p>
            <a:r>
              <a:rPr lang="en-US" sz="1200" dirty="0"/>
              <a:t>Cognos Data Manager</a:t>
            </a:r>
          </a:p>
          <a:p>
            <a:r>
              <a:rPr lang="en-US" sz="1200" dirty="0"/>
              <a:t>DBConvert Studio By SLOTIX s.r.o. </a:t>
            </a:r>
          </a:p>
          <a:p>
            <a:r>
              <a:rPr lang="en-US" sz="1200" dirty="0"/>
              <a:t>DBSoftlab</a:t>
            </a:r>
          </a:p>
          <a:p>
            <a:r>
              <a:rPr lang="en-US" sz="1200" dirty="0"/>
              <a:t>Dataddo</a:t>
            </a:r>
          </a:p>
          <a:p>
            <a:r>
              <a:rPr lang="en-US" sz="1200" dirty="0"/>
              <a:t>Dell Boomi</a:t>
            </a:r>
          </a:p>
          <a:p>
            <a:r>
              <a:rPr lang="en-US" sz="1200" dirty="0"/>
              <a:t>Elixir Repertoire for Data ETL</a:t>
            </a:r>
          </a:p>
          <a:p>
            <a:r>
              <a:rPr lang="en-US" sz="1200" dirty="0"/>
              <a:t>Etleap</a:t>
            </a:r>
          </a:p>
        </p:txBody>
      </p:sp>
      <p:sp>
        <p:nvSpPr>
          <p:cNvPr id="3" name="TextBox 2">
            <a:extLst>
              <a:ext uri="{FF2B5EF4-FFF2-40B4-BE49-F238E27FC236}">
                <a16:creationId xmlns:a16="http://schemas.microsoft.com/office/drawing/2014/main" id="{8BA641C3-33F4-B84E-8685-99B556844483}"/>
              </a:ext>
            </a:extLst>
          </p:cNvPr>
          <p:cNvSpPr txBox="1"/>
          <p:nvPr/>
        </p:nvSpPr>
        <p:spPr>
          <a:xfrm>
            <a:off x="152634" y="0"/>
            <a:ext cx="6248165" cy="523220"/>
          </a:xfrm>
          <a:prstGeom prst="rect">
            <a:avLst/>
          </a:prstGeom>
          <a:noFill/>
        </p:spPr>
        <p:txBody>
          <a:bodyPr wrap="square" rtlCol="0">
            <a:spAutoFit/>
          </a:bodyPr>
          <a:lstStyle/>
          <a:p>
            <a:r>
              <a:rPr lang="en-US" sz="2800" b="1"/>
              <a:t>Some ETL Tools &amp; Vendors</a:t>
            </a:r>
          </a:p>
        </p:txBody>
      </p:sp>
      <p:sp>
        <p:nvSpPr>
          <p:cNvPr id="4" name="TextBox 3">
            <a:extLst>
              <a:ext uri="{FF2B5EF4-FFF2-40B4-BE49-F238E27FC236}">
                <a16:creationId xmlns:a16="http://schemas.microsoft.com/office/drawing/2014/main" id="{160E0719-7D15-AD49-88C3-EA8BE9CFFB7E}"/>
              </a:ext>
            </a:extLst>
          </p:cNvPr>
          <p:cNvSpPr txBox="1"/>
          <p:nvPr/>
        </p:nvSpPr>
        <p:spPr>
          <a:xfrm>
            <a:off x="3329398" y="715497"/>
            <a:ext cx="3926541" cy="5816977"/>
          </a:xfrm>
          <a:prstGeom prst="rect">
            <a:avLst/>
          </a:prstGeom>
          <a:noFill/>
        </p:spPr>
        <p:txBody>
          <a:bodyPr wrap="square" rtlCol="0">
            <a:spAutoFit/>
          </a:bodyPr>
          <a:lstStyle/>
          <a:p>
            <a:r>
              <a:rPr lang="en-US" sz="1200" dirty="0"/>
              <a:t>Fivetran</a:t>
            </a:r>
          </a:p>
          <a:p>
            <a:r>
              <a:rPr lang="en-US" sz="1200" dirty="0"/>
              <a:t>FlyData</a:t>
            </a:r>
          </a:p>
          <a:p>
            <a:r>
              <a:rPr lang="en-US" sz="1200" dirty="0"/>
              <a:t>Heka (Deprecated)</a:t>
            </a:r>
          </a:p>
          <a:p>
            <a:r>
              <a:rPr lang="en-US" sz="1200" dirty="0"/>
              <a:t>Hevo Data</a:t>
            </a:r>
          </a:p>
          <a:p>
            <a:r>
              <a:rPr lang="en-US" sz="1200" dirty="0"/>
              <a:t>IBI Data Migrator</a:t>
            </a:r>
          </a:p>
          <a:p>
            <a:r>
              <a:rPr lang="en-US" sz="1200" dirty="0"/>
              <a:t>IBM Cognos Data Manager (Formerly known as Cognos Decision Stream)</a:t>
            </a:r>
          </a:p>
          <a:p>
            <a:r>
              <a:rPr lang="en-US" sz="1200" dirty="0"/>
              <a:t>IBM Infosphere Information Server</a:t>
            </a:r>
          </a:p>
          <a:p>
            <a:r>
              <a:rPr lang="en-US" sz="1200" dirty="0"/>
              <a:t>IBM Websphere DataStage (Formerly known as Ascential DataStage)</a:t>
            </a:r>
          </a:p>
          <a:p>
            <a:r>
              <a:rPr lang="en-US" sz="1200" dirty="0"/>
              <a:t>IBM Datastage = IBM Information Server</a:t>
            </a:r>
          </a:p>
          <a:p>
            <a:r>
              <a:rPr lang="en-US" sz="1200" dirty="0"/>
              <a:t>IBM Infosphere Information Server</a:t>
            </a:r>
          </a:p>
          <a:p>
            <a:r>
              <a:rPr lang="en-US" sz="1200" dirty="0"/>
              <a:t>IBM Infosphere Warehouse Edition</a:t>
            </a:r>
          </a:p>
          <a:p>
            <a:r>
              <a:rPr lang="en-US" sz="1200" dirty="0"/>
              <a:t>IRI Voracity</a:t>
            </a:r>
          </a:p>
          <a:p>
            <a:r>
              <a:rPr lang="en-US" sz="1200" dirty="0"/>
              <a:t>Informatica Power Center</a:t>
            </a:r>
          </a:p>
          <a:p>
            <a:r>
              <a:rPr lang="en-US" sz="1200" dirty="0"/>
              <a:t>Jaspersoft ETL</a:t>
            </a:r>
          </a:p>
          <a:p>
            <a:r>
              <a:rPr lang="en-US" sz="1200" dirty="0"/>
              <a:t>Logstash (open source)</a:t>
            </a:r>
          </a:p>
          <a:p>
            <a:r>
              <a:rPr lang="en-US" sz="1200" dirty="0"/>
              <a:t>Matillion</a:t>
            </a:r>
          </a:p>
          <a:p>
            <a:r>
              <a:rPr lang="en-US" sz="1200" dirty="0"/>
              <a:t>Microsoft Azure Data Factory (same as Azure Synapse Integration)</a:t>
            </a:r>
          </a:p>
          <a:p>
            <a:r>
              <a:rPr lang="en-US" sz="1200" dirty="0"/>
              <a:t>Microsoft SQL Server Integration Services (SSIS)</a:t>
            </a:r>
          </a:p>
          <a:p>
            <a:r>
              <a:rPr lang="en-US" sz="1200" dirty="0"/>
              <a:t>N8n</a:t>
            </a:r>
          </a:p>
          <a:p>
            <a:r>
              <a:rPr lang="en-US" sz="1200" dirty="0"/>
              <a:t>Nexla</a:t>
            </a:r>
          </a:p>
          <a:p>
            <a:r>
              <a:rPr lang="en-US" sz="1200" dirty="0"/>
              <a:t>OWB and ODI from Oracle</a:t>
            </a:r>
          </a:p>
          <a:p>
            <a:r>
              <a:rPr lang="en-US" sz="1200" dirty="0"/>
              <a:t>Open Text Integration Center</a:t>
            </a:r>
          </a:p>
          <a:p>
            <a:r>
              <a:rPr lang="en-US" sz="1200" dirty="0"/>
              <a:t>Open source Clover ETL</a:t>
            </a:r>
          </a:p>
          <a:p>
            <a:r>
              <a:rPr lang="en-US" sz="1200" dirty="0"/>
              <a:t>Oracle − Data Integrator ODI (Formerly known as Sunopsis Data Conductor)</a:t>
            </a:r>
          </a:p>
          <a:p>
            <a:r>
              <a:rPr lang="en-US" sz="1200" dirty="0"/>
              <a:t>Oracle − Warehouse Builder</a:t>
            </a:r>
          </a:p>
          <a:p>
            <a:r>
              <a:rPr lang="en-US" sz="1200" dirty="0"/>
              <a:t>Oracle Data Integrator (ODI)</a:t>
            </a:r>
          </a:p>
          <a:p>
            <a:r>
              <a:rPr lang="en-US" sz="1200" dirty="0"/>
              <a:t>Oracle Warehouse Builder (OWB)</a:t>
            </a:r>
          </a:p>
        </p:txBody>
      </p:sp>
      <p:sp>
        <p:nvSpPr>
          <p:cNvPr id="5" name="TextBox 4">
            <a:extLst>
              <a:ext uri="{FF2B5EF4-FFF2-40B4-BE49-F238E27FC236}">
                <a16:creationId xmlns:a16="http://schemas.microsoft.com/office/drawing/2014/main" id="{7D889C0E-E637-2D47-B1D1-B33DF383C475}"/>
              </a:ext>
            </a:extLst>
          </p:cNvPr>
          <p:cNvSpPr txBox="1"/>
          <p:nvPr/>
        </p:nvSpPr>
        <p:spPr>
          <a:xfrm>
            <a:off x="7748883" y="715497"/>
            <a:ext cx="3926541" cy="6001643"/>
          </a:xfrm>
          <a:prstGeom prst="rect">
            <a:avLst/>
          </a:prstGeom>
          <a:noFill/>
        </p:spPr>
        <p:txBody>
          <a:bodyPr wrap="square" rtlCol="0">
            <a:spAutoFit/>
          </a:bodyPr>
          <a:lstStyle/>
          <a:p>
            <a:r>
              <a:rPr lang="en-US" sz="1200" dirty="0"/>
              <a:t>PDI (Pentaho Data Integration) from Pentaho (now Hitachi Data Systems)</a:t>
            </a:r>
          </a:p>
          <a:p>
            <a:r>
              <a:rPr lang="en-US" sz="1200" dirty="0"/>
              <a:t>Panoply</a:t>
            </a:r>
          </a:p>
          <a:p>
            <a:r>
              <a:rPr lang="en-US" sz="1200" dirty="0"/>
              <a:t>Pentaho Data Integration (Kettle) (open source)</a:t>
            </a:r>
          </a:p>
          <a:p>
            <a:r>
              <a:rPr lang="en-US" sz="1200" dirty="0"/>
              <a:t>Pentaho Data Integration (PDI)</a:t>
            </a:r>
          </a:p>
          <a:p>
            <a:r>
              <a:rPr lang="en-US" sz="1200" dirty="0"/>
              <a:t>Petl (open source)</a:t>
            </a:r>
          </a:p>
          <a:p>
            <a:r>
              <a:rPr lang="en-US" sz="1200" dirty="0"/>
              <a:t>Pygrametl (open source)</a:t>
            </a:r>
          </a:p>
          <a:p>
            <a:r>
              <a:rPr lang="en-US" sz="1200" dirty="0"/>
              <a:t>QlikView Expressor</a:t>
            </a:r>
          </a:p>
          <a:p>
            <a:r>
              <a:rPr lang="en-US" sz="1200" dirty="0"/>
              <a:t>QuerySurge</a:t>
            </a:r>
          </a:p>
          <a:p>
            <a:r>
              <a:rPr lang="en-US" sz="1200" dirty="0"/>
              <a:t>Relational Junction</a:t>
            </a:r>
          </a:p>
          <a:p>
            <a:r>
              <a:rPr lang="en-US" sz="1200" dirty="0"/>
              <a:t>SAP − Business Objects Data Services BODS</a:t>
            </a:r>
          </a:p>
          <a:p>
            <a:r>
              <a:rPr lang="en-US" sz="1200" dirty="0"/>
              <a:t>SAP – BusinessObjects Data Integrator</a:t>
            </a:r>
          </a:p>
          <a:p>
            <a:r>
              <a:rPr lang="en-US" sz="1200" dirty="0"/>
              <a:t>SAP Data Services</a:t>
            </a:r>
          </a:p>
          <a:p>
            <a:r>
              <a:rPr lang="en-US" sz="1200" dirty="0"/>
              <a:t>SAS − Data Integration Studio</a:t>
            </a:r>
          </a:p>
          <a:p>
            <a:r>
              <a:rPr lang="en-US" sz="1200" dirty="0"/>
              <a:t>SAS Data Integration Studio from SaS</a:t>
            </a:r>
          </a:p>
          <a:p>
            <a:r>
              <a:rPr lang="en-US" sz="1200" dirty="0"/>
              <a:t>SAS Data Management</a:t>
            </a:r>
          </a:p>
          <a:p>
            <a:r>
              <a:rPr lang="en-US" sz="1200" dirty="0"/>
              <a:t>Sagent Data Flow</a:t>
            </a:r>
          </a:p>
          <a:p>
            <a:r>
              <a:rPr lang="en-US" sz="1200" dirty="0"/>
              <a:t>Scriptella (open source, Deprecated)</a:t>
            </a:r>
          </a:p>
          <a:p>
            <a:r>
              <a:rPr lang="en-US" sz="1200" dirty="0"/>
              <a:t>Segment</a:t>
            </a:r>
          </a:p>
          <a:p>
            <a:r>
              <a:rPr lang="en-US" sz="1200" dirty="0"/>
              <a:t>Singer (open source)</a:t>
            </a:r>
          </a:p>
          <a:p>
            <a:r>
              <a:rPr lang="en-US" sz="1200" dirty="0"/>
              <a:t>Skyvia</a:t>
            </a:r>
          </a:p>
          <a:p>
            <a:r>
              <a:rPr lang="en-US" sz="1200" dirty="0"/>
              <a:t>Stitch</a:t>
            </a:r>
          </a:p>
          <a:p>
            <a:r>
              <a:rPr lang="en-US" sz="1200" dirty="0"/>
              <a:t>StreamSets</a:t>
            </a:r>
          </a:p>
          <a:p>
            <a:r>
              <a:rPr lang="en-US" sz="1200" dirty="0"/>
              <a:t>Striim</a:t>
            </a:r>
          </a:p>
          <a:p>
            <a:r>
              <a:rPr lang="en-US" sz="1200" dirty="0"/>
              <a:t>Sybase ETL</a:t>
            </a:r>
          </a:p>
          <a:p>
            <a:r>
              <a:rPr lang="en-US" sz="1200" dirty="0"/>
              <a:t>Syncsort DMX</a:t>
            </a:r>
          </a:p>
          <a:p>
            <a:r>
              <a:rPr lang="en-US" sz="1200" dirty="0"/>
              <a:t>Talend Open Studio &amp; Integration Suite</a:t>
            </a:r>
          </a:p>
          <a:p>
            <a:r>
              <a:rPr lang="en-US" sz="1200" dirty="0"/>
              <a:t>Talend Open Studio (open source)</a:t>
            </a:r>
          </a:p>
          <a:p>
            <a:r>
              <a:rPr lang="en-US" sz="1200" dirty="0"/>
              <a:t>Vendia</a:t>
            </a:r>
          </a:p>
          <a:p>
            <a:r>
              <a:rPr lang="en-US" sz="1200" dirty="0"/>
              <a:t>Web Data Extraction &amp; Aggregation Services</a:t>
            </a:r>
          </a:p>
          <a:p>
            <a:r>
              <a:rPr lang="en-US" sz="1200" dirty="0"/>
              <a:t>Xplenty</a:t>
            </a:r>
          </a:p>
          <a:p>
            <a:r>
              <a:rPr lang="en-US" sz="1200" dirty="0"/>
              <a:t>Xtract.io</a:t>
            </a:r>
          </a:p>
        </p:txBody>
      </p:sp>
    </p:spTree>
    <p:extLst>
      <p:ext uri="{BB962C8B-B14F-4D97-AF65-F5344CB8AC3E}">
        <p14:creationId xmlns:p14="http://schemas.microsoft.com/office/powerpoint/2010/main" val="280305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358730" y="1012954"/>
            <a:ext cx="7192444" cy="526297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Microsoft SQL Server on Azure cloud - very standard SQL database </a:t>
            </a:r>
          </a:p>
          <a:p>
            <a:r>
              <a:rPr lang="en-US" sz="1400" dirty="0">
                <a:latin typeface="Arial" panose="020B0604020202020204" pitchFamily="34" charset="0"/>
                <a:cs typeface="Arial" panose="020B0604020202020204" pitchFamily="34" charset="0"/>
              </a:rPr>
              <a:t>(1</a:t>
            </a:r>
            <a:r>
              <a:rPr lang="en-US" sz="1400" baseline="30000" dirty="0">
                <a:latin typeface="Arial" panose="020B0604020202020204" pitchFamily="34" charset="0"/>
                <a:cs typeface="Arial" panose="020B0604020202020204" pitchFamily="34" charset="0"/>
              </a:rPr>
              <a:t>st</a:t>
            </a:r>
            <a:r>
              <a:rPr lang="en-US" sz="1400" dirty="0">
                <a:latin typeface="Arial" panose="020B0604020202020204" pitchFamily="34" charset="0"/>
                <a:cs typeface="Arial" panose="020B0604020202020204" pitchFamily="34" charset="0"/>
              </a:rPr>
              <a:t> release 30+ years ago, in 1989)</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https://azure.microsoft.com/en-us/services/sql-data-warehouse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Power BI - Standard Microsoft Business Intelligence tool</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a:t>
            </a:r>
            <a:r>
              <a:rPr lang="en-US" sz="1400" dirty="0" err="1">
                <a:latin typeface="Arial" panose="020B0604020202020204" pitchFamily="34" charset="0"/>
                <a:cs typeface="Arial" panose="020B0604020202020204" pitchFamily="34" charset="0"/>
                <a:hlinkClick r:id="rId4"/>
              </a:rPr>
              <a:t>powerbi.microsoft.com</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how fast Power BI works with MS SQL Server - 500+ </a:t>
            </a:r>
            <a:r>
              <a:rPr lang="en-US" sz="1400" dirty="0" err="1">
                <a:latin typeface="Arial" panose="020B0604020202020204" pitchFamily="34" charset="0"/>
                <a:cs typeface="Arial" panose="020B0604020202020204" pitchFamily="34" charset="0"/>
              </a:rPr>
              <a:t>Mln</a:t>
            </a:r>
            <a:r>
              <a:rPr lang="en-US" sz="1400" dirty="0">
                <a:latin typeface="Arial" panose="020B0604020202020204" pitchFamily="34" charset="0"/>
                <a:cs typeface="Arial" panose="020B0604020202020204" pitchFamily="34" charset="0"/>
              </a:rPr>
              <a:t> rows of data</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https://</a:t>
            </a:r>
            <a:r>
              <a:rPr lang="en-US" sz="1400" dirty="0" err="1">
                <a:latin typeface="Arial" panose="020B0604020202020204" pitchFamily="34" charset="0"/>
                <a:cs typeface="Arial" panose="020B0604020202020204" pitchFamily="34" charset="0"/>
                <a:hlinkClick r:id="rId5"/>
              </a:rPr>
              <a:t>www.youtube.com</a:t>
            </a:r>
            <a:r>
              <a:rPr lang="en-US" sz="1400" dirty="0">
                <a:latin typeface="Arial" panose="020B0604020202020204" pitchFamily="34" charset="0"/>
                <a:cs typeface="Arial" panose="020B0604020202020204" pitchFamily="34" charset="0"/>
                <a:hlinkClick r:id="rId5"/>
              </a:rPr>
              <a:t>/</a:t>
            </a:r>
            <a:r>
              <a:rPr lang="en-US" sz="1400" dirty="0" err="1">
                <a:latin typeface="Arial" panose="020B0604020202020204" pitchFamily="34" charset="0"/>
                <a:cs typeface="Arial" panose="020B0604020202020204" pitchFamily="34" charset="0"/>
                <a:hlinkClick r:id="rId5"/>
              </a:rPr>
              <a:t>watch?v</a:t>
            </a:r>
            <a:r>
              <a:rPr lang="en-US" sz="1400" dirty="0">
                <a:latin typeface="Arial" panose="020B0604020202020204" pitchFamily="34" charset="0"/>
                <a:cs typeface="Arial" panose="020B0604020202020204" pitchFamily="34" charset="0"/>
                <a:hlinkClick r:id="rId5"/>
              </a:rPr>
              <a:t>=mQyFp2MSl-s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a:t>
            </a:r>
            <a:r>
              <a:rPr lang="en-US" sz="1400" dirty="0" err="1">
                <a:latin typeface="Arial" panose="020B0604020202020204" pitchFamily="34" charset="0"/>
                <a:cs typeface="Arial" panose="020B0604020202020204" pitchFamily="34" charset="0"/>
              </a:rPr>
              <a:t>Kinetica</a:t>
            </a:r>
            <a:r>
              <a:rPr lang="en-US" sz="1400" dirty="0">
                <a:latin typeface="Arial" panose="020B0604020202020204" pitchFamily="34" charset="0"/>
                <a:cs typeface="Arial" panose="020B0604020202020204" pitchFamily="34" charset="0"/>
              </a:rPr>
              <a:t> DB using Tableau &amp; Power BI:</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https://</a:t>
            </a:r>
            <a:r>
              <a:rPr lang="en-US" sz="1400" dirty="0" err="1">
                <a:latin typeface="Arial" panose="020B0604020202020204" pitchFamily="34" charset="0"/>
                <a:cs typeface="Arial" panose="020B0604020202020204" pitchFamily="34" charset="0"/>
                <a:hlinkClick r:id="rId6"/>
              </a:rPr>
              <a:t>www.youtube.com</a:t>
            </a:r>
            <a:r>
              <a:rPr lang="en-US" sz="1400" dirty="0">
                <a:latin typeface="Arial" panose="020B0604020202020204" pitchFamily="34" charset="0"/>
                <a:cs typeface="Arial" panose="020B0604020202020204" pitchFamily="34" charset="0"/>
                <a:hlinkClick r:id="rId6"/>
              </a:rPr>
              <a:t>/</a:t>
            </a:r>
            <a:r>
              <a:rPr lang="en-US" sz="1400" dirty="0" err="1">
                <a:latin typeface="Arial" panose="020B0604020202020204" pitchFamily="34" charset="0"/>
                <a:cs typeface="Arial" panose="020B0604020202020204" pitchFamily="34" charset="0"/>
                <a:hlinkClick r:id="rId6"/>
              </a:rPr>
              <a:t>watch?v</a:t>
            </a:r>
            <a:r>
              <a:rPr lang="en-US" sz="1400" dirty="0">
                <a:latin typeface="Arial" panose="020B0604020202020204" pitchFamily="34" charset="0"/>
                <a:cs typeface="Arial" panose="020B0604020202020204" pitchFamily="34" charset="0"/>
                <a:hlinkClick r:id="rId6"/>
              </a:rPr>
              <a:t>=7XliLU7ZC_s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Notice:</a:t>
            </a:r>
          </a:p>
          <a:p>
            <a:r>
              <a:rPr lang="en-US" sz="1400" dirty="0">
                <a:latin typeface="Arial" panose="020B0604020202020204" pitchFamily="34" charset="0"/>
                <a:cs typeface="Arial" panose="020B0604020202020204" pitchFamily="34" charset="0"/>
              </a:rPr>
              <a:t>- sub-second response on billions of rows of data</a:t>
            </a:r>
          </a:p>
          <a:p>
            <a:r>
              <a:rPr lang="en-US" sz="1400" dirty="0">
                <a:latin typeface="Arial" panose="020B0604020202020204" pitchFamily="34" charset="0"/>
                <a:cs typeface="Arial" panose="020B0604020202020204" pitchFamily="34" charset="0"/>
              </a:rPr>
              <a:t>- no need to create indexes, no wait time, fast load (even live streaming) of data</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Benefits:</a:t>
            </a:r>
          </a:p>
          <a:p>
            <a:r>
              <a:rPr lang="en-US" sz="1400" dirty="0">
                <a:latin typeface="Arial" panose="020B0604020202020204" pitchFamily="34" charset="0"/>
                <a:cs typeface="Arial" panose="020B0604020202020204" pitchFamily="34" charset="0"/>
              </a:rPr>
              <a:t> - you can select from many different BI tools - they all support SQL</a:t>
            </a:r>
          </a:p>
          <a:p>
            <a:r>
              <a:rPr lang="en-US" sz="1400" dirty="0">
                <a:latin typeface="Arial" panose="020B0604020202020204" pitchFamily="34" charset="0"/>
                <a:cs typeface="Arial" panose="020B0604020202020204" pitchFamily="34" charset="0"/>
              </a:rPr>
              <a:t> - you can select from many SQL databases - they are fast</a:t>
            </a:r>
          </a:p>
          <a:p>
            <a:r>
              <a:rPr lang="en-US" sz="1400" dirty="0">
                <a:latin typeface="Arial" panose="020B0604020202020204" pitchFamily="34" charset="0"/>
                <a:cs typeface="Arial" panose="020B0604020202020204" pitchFamily="34" charset="0"/>
              </a:rPr>
              <a:t> - you can simplify your development time using standard SQL features</a:t>
            </a:r>
          </a:p>
          <a:p>
            <a:r>
              <a:rPr lang="en-US" sz="1400" dirty="0">
                <a:latin typeface="Arial" panose="020B0604020202020204" pitchFamily="34" charset="0"/>
                <a:cs typeface="Arial" panose="020B0604020202020204" pitchFamily="34" charset="0"/>
              </a:rPr>
              <a:t> - you can select dedicated hardware to tune your speed</a:t>
            </a:r>
          </a:p>
          <a:p>
            <a:r>
              <a:rPr lang="en-US" sz="1400" dirty="0">
                <a:latin typeface="Arial" panose="020B0604020202020204" pitchFamily="34" charset="0"/>
                <a:cs typeface="Arial" panose="020B0604020202020204" pitchFamily="34" charset="0"/>
              </a:rPr>
              <a:t> - you can achieve very fast response time</a:t>
            </a:r>
          </a:p>
          <a:p>
            <a:r>
              <a:rPr lang="en-US" sz="1400" dirty="0">
                <a:latin typeface="Arial" panose="020B0604020202020204" pitchFamily="34" charset="0"/>
                <a:cs typeface="Arial" panose="020B0604020202020204" pitchFamily="34" charset="0"/>
              </a:rPr>
              <a:t> - you can enjoy lower prices</a:t>
            </a:r>
          </a:p>
        </p:txBody>
      </p:sp>
      <p:sp>
        <p:nvSpPr>
          <p:cNvPr id="3" name="Google Shape;90;p13">
            <a:extLst>
              <a:ext uri="{FF2B5EF4-FFF2-40B4-BE49-F238E27FC236}">
                <a16:creationId xmlns:a16="http://schemas.microsoft.com/office/drawing/2014/main" id="{2CD1E976-C22A-AB46-B3A2-07419803FF71}"/>
              </a:ext>
            </a:extLst>
          </p:cNvPr>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continued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44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1365762"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a:t>
            </a:r>
          </a:p>
        </p:txBody>
      </p:sp>
      <p:pic>
        <p:nvPicPr>
          <p:cNvPr id="3" name="Picture 2">
            <a:extLst>
              <a:ext uri="{FF2B5EF4-FFF2-40B4-BE49-F238E27FC236}">
                <a16:creationId xmlns:a16="http://schemas.microsoft.com/office/drawing/2014/main" id="{4BA46A85-A9FF-1541-9744-9A9922B8B2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57899" y="108226"/>
            <a:ext cx="2932557" cy="2649722"/>
          </a:xfrm>
          <a:prstGeom prst="rect">
            <a:avLst/>
          </a:prstGeom>
        </p:spPr>
      </p:pic>
      <p:sp>
        <p:nvSpPr>
          <p:cNvPr id="5" name="TextBox 4">
            <a:extLst>
              <a:ext uri="{FF2B5EF4-FFF2-40B4-BE49-F238E27FC236}">
                <a16:creationId xmlns:a16="http://schemas.microsoft.com/office/drawing/2014/main" id="{59CF5E80-5F25-FC46-BD41-AB90AFB41BAD}"/>
              </a:ext>
            </a:extLst>
          </p:cNvPr>
          <p:cNvSpPr txBox="1"/>
          <p:nvPr/>
        </p:nvSpPr>
        <p:spPr>
          <a:xfrm>
            <a:off x="8686800" y="2954476"/>
            <a:ext cx="3505199"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Linux - </a:t>
            </a:r>
            <a:r>
              <a:rPr lang="en-US" sz="1400" dirty="0">
                <a:latin typeface="Arial" panose="020B0604020202020204" pitchFamily="34" charset="0"/>
                <a:cs typeface="Arial" panose="020B0604020202020204" pitchFamily="34" charset="0"/>
                <a:hlinkClick r:id="rId3"/>
              </a:rPr>
              <a:t>https://www.linux.org</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Git - </a:t>
            </a:r>
            <a:r>
              <a:rPr lang="en-US" sz="1400" dirty="0">
                <a:latin typeface="Arial" panose="020B0604020202020204" pitchFamily="34" charset="0"/>
                <a:cs typeface="Arial" panose="020B0604020202020204" pitchFamily="34" charset="0"/>
                <a:hlinkClick r:id="rId4"/>
              </a:rPr>
              <a:t>https://git-scm.com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https://github.com</a:t>
            </a:r>
            <a:r>
              <a:rPr lang="en-US" sz="14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F70224F3-9854-9843-95EB-40904183A55C}"/>
              </a:ext>
            </a:extLst>
          </p:cNvPr>
          <p:cNvSpPr txBox="1"/>
          <p:nvPr/>
        </p:nvSpPr>
        <p:spPr>
          <a:xfrm>
            <a:off x="0" y="798730"/>
            <a:ext cx="4532243" cy="267765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has developed Git in 2005</a:t>
            </a:r>
          </a:p>
          <a:p>
            <a:r>
              <a:rPr lang="en-US" sz="1400" dirty="0">
                <a:latin typeface="Arial" panose="020B0604020202020204" pitchFamily="34" charset="0"/>
                <a:cs typeface="Arial" panose="020B0604020202020204" pitchFamily="34" charset="0"/>
              </a:rPr>
              <a:t>to use in Linux development community.</a:t>
            </a:r>
          </a:p>
          <a:p>
            <a:r>
              <a:rPr lang="en-US" sz="1400" dirty="0">
                <a:latin typeface="Arial" panose="020B0604020202020204" pitchFamily="34" charset="0"/>
                <a:cs typeface="Arial" panose="020B0604020202020204" pitchFamily="34" charset="0"/>
              </a:rPr>
              <a:t>(before Git they used </a:t>
            </a:r>
            <a:r>
              <a:rPr lang="en-US" sz="1400" dirty="0" err="1">
                <a:latin typeface="Arial" panose="020B0604020202020204" pitchFamily="34" charset="0"/>
                <a:cs typeface="Arial" panose="020B0604020202020204" pitchFamily="34" charset="0"/>
              </a:rPr>
              <a:t>BitKeeper</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Some of the goals of the new system were: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Speed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design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Strong support for non-linear development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(thousands of parallel branches)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Fully distributed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Able to handle large projects like the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Linux kernel efficiently (speed and data size)</a:t>
            </a:r>
          </a:p>
        </p:txBody>
      </p:sp>
      <p:pic>
        <p:nvPicPr>
          <p:cNvPr id="7" name="Picture 6">
            <a:extLst>
              <a:ext uri="{FF2B5EF4-FFF2-40B4-BE49-F238E27FC236}">
                <a16:creationId xmlns:a16="http://schemas.microsoft.com/office/drawing/2014/main" id="{B7AF4DD5-A1D2-C04C-BFC0-945C8A93435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90256" y="5054467"/>
            <a:ext cx="1600200" cy="800100"/>
          </a:xfrm>
          <a:prstGeom prst="rect">
            <a:avLst/>
          </a:prstGeom>
        </p:spPr>
      </p:pic>
      <p:pic>
        <p:nvPicPr>
          <p:cNvPr id="8" name="Picture 7">
            <a:extLst>
              <a:ext uri="{FF2B5EF4-FFF2-40B4-BE49-F238E27FC236}">
                <a16:creationId xmlns:a16="http://schemas.microsoft.com/office/drawing/2014/main" id="{720C3B2C-D8E0-BB4F-A204-E9DF95FDFA5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324" y="4592212"/>
            <a:ext cx="1600201" cy="1403132"/>
          </a:xfrm>
          <a:prstGeom prst="rect">
            <a:avLst/>
          </a:prstGeom>
        </p:spPr>
      </p:pic>
      <p:sp>
        <p:nvSpPr>
          <p:cNvPr id="9" name="TextBox 8">
            <a:extLst>
              <a:ext uri="{FF2B5EF4-FFF2-40B4-BE49-F238E27FC236}">
                <a16:creationId xmlns:a16="http://schemas.microsoft.com/office/drawing/2014/main" id="{C1FD296F-4B78-AF4F-9915-84ABFC1420DC}"/>
              </a:ext>
            </a:extLst>
          </p:cNvPr>
          <p:cNvSpPr txBox="1"/>
          <p:nvPr/>
        </p:nvSpPr>
        <p:spPr>
          <a:xfrm>
            <a:off x="349085" y="6195927"/>
            <a:ext cx="1016677"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D5E434B-A2B6-7644-B537-28A5B14161C4}"/>
              </a:ext>
            </a:extLst>
          </p:cNvPr>
          <p:cNvSpPr txBox="1"/>
          <p:nvPr/>
        </p:nvSpPr>
        <p:spPr>
          <a:xfrm>
            <a:off x="10933809"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a:t>
            </a:r>
          </a:p>
        </p:txBody>
      </p:sp>
      <p:pic>
        <p:nvPicPr>
          <p:cNvPr id="11" name="Picture 10">
            <a:extLst>
              <a:ext uri="{FF2B5EF4-FFF2-40B4-BE49-F238E27FC236}">
                <a16:creationId xmlns:a16="http://schemas.microsoft.com/office/drawing/2014/main" id="{51BA5FE3-DF48-BE4B-AE85-43DDA00D736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513429" y="4752951"/>
            <a:ext cx="1205935" cy="1403132"/>
          </a:xfrm>
          <a:prstGeom prst="rect">
            <a:avLst/>
          </a:prstGeom>
        </p:spPr>
      </p:pic>
      <p:sp>
        <p:nvSpPr>
          <p:cNvPr id="12" name="TextBox 11">
            <a:extLst>
              <a:ext uri="{FF2B5EF4-FFF2-40B4-BE49-F238E27FC236}">
                <a16:creationId xmlns:a16="http://schemas.microsoft.com/office/drawing/2014/main" id="{6BE4D705-BDF3-C249-A89A-6301013CE20A}"/>
              </a:ext>
            </a:extLst>
          </p:cNvPr>
          <p:cNvSpPr txBox="1"/>
          <p:nvPr/>
        </p:nvSpPr>
        <p:spPr>
          <a:xfrm>
            <a:off x="8665711"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Linux</a:t>
            </a:r>
          </a:p>
        </p:txBody>
      </p:sp>
      <p:pic>
        <p:nvPicPr>
          <p:cNvPr id="13" name="Picture 12">
            <a:extLst>
              <a:ext uri="{FF2B5EF4-FFF2-40B4-BE49-F238E27FC236}">
                <a16:creationId xmlns:a16="http://schemas.microsoft.com/office/drawing/2014/main" id="{71E8B64A-29AC-5349-AEA9-97B8DA8CF20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42564" y="411772"/>
            <a:ext cx="3570865" cy="2566780"/>
          </a:xfrm>
          <a:prstGeom prst="rect">
            <a:avLst/>
          </a:prstGeom>
        </p:spPr>
      </p:pic>
      <p:sp>
        <p:nvSpPr>
          <p:cNvPr id="14" name="TextBox 13">
            <a:extLst>
              <a:ext uri="{FF2B5EF4-FFF2-40B4-BE49-F238E27FC236}">
                <a16:creationId xmlns:a16="http://schemas.microsoft.com/office/drawing/2014/main" id="{6D2D814A-2043-644B-9405-A4BBAB2324B2}"/>
              </a:ext>
            </a:extLst>
          </p:cNvPr>
          <p:cNvSpPr txBox="1"/>
          <p:nvPr/>
        </p:nvSpPr>
        <p:spPr>
          <a:xfrm>
            <a:off x="1968432" y="4000834"/>
            <a:ext cx="5127621"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 founded in 2008</a:t>
            </a:r>
          </a:p>
          <a:p>
            <a:r>
              <a:rPr lang="en-US" sz="1400" dirty="0">
                <a:latin typeface="Arial" panose="020B0604020202020204" pitchFamily="34" charset="0"/>
                <a:cs typeface="Arial" panose="020B0604020202020204" pitchFamily="34" charset="0"/>
              </a:rPr>
              <a:t>Microsoft acquired GitHub for $7.5B in 2018</a:t>
            </a:r>
          </a:p>
          <a:p>
            <a:r>
              <a:rPr lang="en-US" sz="1400" dirty="0">
                <a:latin typeface="Arial" panose="020B0604020202020204" pitchFamily="34" charset="0"/>
                <a:cs typeface="Arial" panose="020B0604020202020204" pitchFamily="34" charset="0"/>
              </a:rPr>
              <a:t>In 2020:</a:t>
            </a:r>
          </a:p>
          <a:p>
            <a:r>
              <a:rPr lang="en-US" sz="1400" dirty="0">
                <a:latin typeface="Arial" panose="020B0604020202020204" pitchFamily="34" charset="0"/>
                <a:cs typeface="Arial" panose="020B0604020202020204" pitchFamily="34" charset="0"/>
              </a:rPr>
              <a:t> - 40 Million users</a:t>
            </a:r>
          </a:p>
          <a:p>
            <a:r>
              <a:rPr lang="en-US" sz="1400" dirty="0">
                <a:latin typeface="Arial" panose="020B0604020202020204" pitchFamily="34" charset="0"/>
                <a:cs typeface="Arial" panose="020B0604020202020204" pitchFamily="34" charset="0"/>
              </a:rPr>
              <a:t> - 190 Million repositories</a:t>
            </a:r>
          </a:p>
          <a:p>
            <a:r>
              <a:rPr lang="en-US" sz="1400" dirty="0">
                <a:latin typeface="Arial" panose="020B0604020202020204" pitchFamily="34" charset="0"/>
                <a:cs typeface="Arial" panose="020B0604020202020204" pitchFamily="34" charset="0"/>
              </a:rPr>
              <a:t> - 2.5 Thousand employees</a:t>
            </a:r>
          </a:p>
        </p:txBody>
      </p:sp>
      <p:pic>
        <p:nvPicPr>
          <p:cNvPr id="2" name="Picture 1">
            <a:extLst>
              <a:ext uri="{FF2B5EF4-FFF2-40B4-BE49-F238E27FC236}">
                <a16:creationId xmlns:a16="http://schemas.microsoft.com/office/drawing/2014/main" id="{2EDCD9A5-B0CE-2943-85A2-0CDBDC7994E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68432" y="5447612"/>
            <a:ext cx="2381250" cy="1410255"/>
          </a:xfrm>
          <a:prstGeom prst="rect">
            <a:avLst/>
          </a:prstGeom>
        </p:spPr>
      </p:pic>
      <p:pic>
        <p:nvPicPr>
          <p:cNvPr id="15" name="Picture 14">
            <a:extLst>
              <a:ext uri="{FF2B5EF4-FFF2-40B4-BE49-F238E27FC236}">
                <a16:creationId xmlns:a16="http://schemas.microsoft.com/office/drawing/2014/main" id="{017C3103-FF6A-644F-99A2-F4B36B21115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660589" y="4941244"/>
            <a:ext cx="1054100" cy="1054100"/>
          </a:xfrm>
          <a:prstGeom prst="rect">
            <a:avLst/>
          </a:prstGeom>
        </p:spPr>
      </p:pic>
      <p:sp>
        <p:nvSpPr>
          <p:cNvPr id="16" name="TextBox 15">
            <a:extLst>
              <a:ext uri="{FF2B5EF4-FFF2-40B4-BE49-F238E27FC236}">
                <a16:creationId xmlns:a16="http://schemas.microsoft.com/office/drawing/2014/main" id="{F0FFA033-65EE-8B46-8B40-3A54D1883429}"/>
              </a:ext>
            </a:extLst>
          </p:cNvPr>
          <p:cNvSpPr txBox="1"/>
          <p:nvPr/>
        </p:nvSpPr>
        <p:spPr>
          <a:xfrm>
            <a:off x="4660589" y="6033444"/>
            <a:ext cx="1016677" cy="523220"/>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Desktop</a:t>
            </a:r>
          </a:p>
        </p:txBody>
      </p:sp>
    </p:spTree>
    <p:extLst>
      <p:ext uri="{BB962C8B-B14F-4D97-AF65-F5344CB8AC3E}">
        <p14:creationId xmlns:p14="http://schemas.microsoft.com/office/powerpoint/2010/main" val="107052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D066-F645-1249-9B1A-154CFD7CADBF}"/>
              </a:ext>
            </a:extLst>
          </p:cNvPr>
          <p:cNvSpPr txBox="1"/>
          <p:nvPr/>
        </p:nvSpPr>
        <p:spPr>
          <a:xfrm>
            <a:off x="0" y="0"/>
            <a:ext cx="3987800"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 – continued …</a:t>
            </a:r>
          </a:p>
        </p:txBody>
      </p:sp>
      <p:sp>
        <p:nvSpPr>
          <p:cNvPr id="3" name="TextBox 2">
            <a:extLst>
              <a:ext uri="{FF2B5EF4-FFF2-40B4-BE49-F238E27FC236}">
                <a16:creationId xmlns:a16="http://schemas.microsoft.com/office/drawing/2014/main" id="{5F737AC2-3C2F-4E4F-9508-FFC2B44B17EA}"/>
              </a:ext>
            </a:extLst>
          </p:cNvPr>
          <p:cNvSpPr txBox="1"/>
          <p:nvPr/>
        </p:nvSpPr>
        <p:spPr>
          <a:xfrm>
            <a:off x="152400" y="538440"/>
            <a:ext cx="5473700" cy="6555641"/>
          </a:xfrm>
          <a:prstGeom prst="rect">
            <a:avLst/>
          </a:prstGeom>
          <a:noFill/>
        </p:spPr>
        <p:txBody>
          <a:bodyPr wrap="squar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Git is a source control system</a:t>
            </a: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2"/>
              </a:rPr>
              <a:t>http://git-scm.com</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3"/>
              </a:rPr>
              <a:t>https://git-scm.com/doc</a:t>
            </a:r>
            <a:r>
              <a:rPr lang="en-US" sz="1200" dirty="0">
                <a:latin typeface="Menlo" panose="020B0609030804020204" pitchFamily="49" charset="0"/>
                <a:ea typeface="Menlo" panose="020B0609030804020204" pitchFamily="49" charset="0"/>
                <a:cs typeface="Menlo" panose="020B0609030804020204" pitchFamily="49" charset="0"/>
              </a:rPr>
              <a:t> </a:t>
            </a:r>
          </a:p>
          <a:p>
            <a:endParaRPr lang="en-US" sz="1200" dirty="0">
              <a:latin typeface="Menlo" panose="020B0609030804020204" pitchFamily="49" charset="0"/>
              <a:ea typeface="Menlo" panose="020B0609030804020204" pitchFamily="49" charset="0"/>
              <a:cs typeface="Menlo" panose="020B0609030804020204" pitchFamily="49" charset="0"/>
            </a:endParaRPr>
          </a:p>
          <a:p>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user.name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"Last, First"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user.email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FLast@example.com</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Some files to know:</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completion.bash</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gitconfig</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gitexcludes</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mkdir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git@github.com:myuser/repo2.git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repo1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edit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gitignore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add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commit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m'soem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comment'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add 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push -u origin master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pull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Check your remote: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-v                                                                                                    (base)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(push)</a:t>
            </a:r>
          </a:p>
        </p:txBody>
      </p:sp>
      <p:sp>
        <p:nvSpPr>
          <p:cNvPr id="4" name="TextBox 3">
            <a:extLst>
              <a:ext uri="{FF2B5EF4-FFF2-40B4-BE49-F238E27FC236}">
                <a16:creationId xmlns:a16="http://schemas.microsoft.com/office/drawing/2014/main" id="{51D27F4E-F61B-0141-82E1-4A3744E3074D}"/>
              </a:ext>
            </a:extLst>
          </p:cNvPr>
          <p:cNvSpPr txBox="1"/>
          <p:nvPr/>
        </p:nvSpPr>
        <p:spPr>
          <a:xfrm>
            <a:off x="5956300" y="653901"/>
            <a:ext cx="6235700" cy="6186309"/>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[filter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process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filter-process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required =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[user]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name = Lev Selector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email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lev.selector@gmail.com</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[credential]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username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lselector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[color]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ui</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auto</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[alias]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st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status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ci = commit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 = checkout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staged = diff --cached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reset HEAD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amend = commit --amend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unci = reset --soft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log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both = diff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lg = log --graph --pretty=</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--abbrev-commit --decorate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wdiff</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 --word-diff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decorate = short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[push]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default = tracking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[branch]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autosetuprebase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always</a:t>
            </a:r>
          </a:p>
        </p:txBody>
      </p:sp>
      <p:sp>
        <p:nvSpPr>
          <p:cNvPr id="5" name="TextBox 4">
            <a:extLst>
              <a:ext uri="{FF2B5EF4-FFF2-40B4-BE49-F238E27FC236}">
                <a16:creationId xmlns:a16="http://schemas.microsoft.com/office/drawing/2014/main" id="{21121909-A274-574A-B985-9A13EBB1C334}"/>
              </a:ext>
            </a:extLst>
          </p:cNvPr>
          <p:cNvSpPr txBox="1"/>
          <p:nvPr/>
        </p:nvSpPr>
        <p:spPr>
          <a:xfrm>
            <a:off x="5918202" y="15220"/>
            <a:ext cx="3289298" cy="523220"/>
          </a:xfrm>
          <a:prstGeom prst="rect">
            <a:avLst/>
          </a:prstGeom>
          <a:noFill/>
        </p:spPr>
        <p:txBody>
          <a:bodyPr wrap="square" rtlCol="0">
            <a:spAutoFit/>
          </a:bodyPr>
          <a:lstStyle/>
          <a:p>
            <a:r>
              <a:rPr lang="en-US" sz="2800" b="1" dirty="0"/>
              <a:t>.</a:t>
            </a:r>
            <a:r>
              <a:rPr lang="en-US" sz="2800" b="1" dirty="0" err="1"/>
              <a:t>gitconfig</a:t>
            </a:r>
            <a:r>
              <a:rPr lang="en-US" sz="2800" b="1" dirty="0"/>
              <a:t>. (example)</a:t>
            </a:r>
          </a:p>
        </p:txBody>
      </p:sp>
      <p:cxnSp>
        <p:nvCxnSpPr>
          <p:cNvPr id="7" name="Straight Connector 6">
            <a:extLst>
              <a:ext uri="{FF2B5EF4-FFF2-40B4-BE49-F238E27FC236}">
                <a16:creationId xmlns:a16="http://schemas.microsoft.com/office/drawing/2014/main" id="{399EC782-3A27-6945-8372-BA26809E39D2}"/>
              </a:ext>
            </a:extLst>
          </p:cNvPr>
          <p:cNvCxnSpPr/>
          <p:nvPr/>
        </p:nvCxnSpPr>
        <p:spPr>
          <a:xfrm>
            <a:off x="5626100" y="74212"/>
            <a:ext cx="0" cy="669529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86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 Development (Dev)  +  Operations (Ops)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is the union of people, process, and technology.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 Server</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58152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70324" y="630336"/>
            <a:ext cx="3901646" cy="3497128"/>
          </a:xfrm>
          <a:prstGeom prst="rect">
            <a:avLst/>
          </a:prstGeom>
          <a:noFill/>
          <a:ln>
            <a:noFill/>
          </a:ln>
        </p:spPr>
      </p:pic>
      <p:sp>
        <p:nvSpPr>
          <p:cNvPr id="85" name="Google Shape;85;p13"/>
          <p:cNvSpPr txBox="1"/>
          <p:nvPr/>
        </p:nvSpPr>
        <p:spPr>
          <a:xfrm>
            <a:off x="5056738" y="767222"/>
            <a:ext cx="360056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rgbClr val="00B050"/>
                </a:solidFill>
                <a:latin typeface="Calibri"/>
                <a:ea typeface="Calibri"/>
                <a:cs typeface="Calibri"/>
                <a:sym typeface="Calibri"/>
              </a:rPr>
              <a:t>CI Software for DevOps</a:t>
            </a:r>
            <a:endParaRPr dirty="0">
              <a:solidFill>
                <a:srgbClr val="00B050"/>
              </a:solidFill>
            </a:endParaRPr>
          </a:p>
        </p:txBody>
      </p:sp>
      <p:sp>
        <p:nvSpPr>
          <p:cNvPr id="86" name="Google Shape;86;p13"/>
          <p:cNvSpPr txBox="1"/>
          <p:nvPr/>
        </p:nvSpPr>
        <p:spPr>
          <a:xfrm>
            <a:off x="5056738" y="1554193"/>
            <a:ext cx="6764938" cy="5146542"/>
          </a:xfrm>
          <a:prstGeom prst="rect">
            <a:avLst/>
          </a:prstGeom>
          <a:noFill/>
          <a:ln>
            <a:noFill/>
          </a:ln>
        </p:spPr>
        <p:txBody>
          <a:bodyPr spcFirstLastPara="1" wrap="square" lIns="91425" tIns="45700" rIns="91425" bIns="45700" anchor="t" anchorCtr="0">
            <a:noAutofit/>
          </a:bodyPr>
          <a:lstStyle/>
          <a:p>
            <a:pPr lvl="0"/>
            <a:r>
              <a:rPr lang="en-US" sz="1400" b="1" dirty="0">
                <a:solidFill>
                  <a:schemeClr val="dk1"/>
                </a:solidFill>
                <a:cs typeface="Calibri"/>
                <a:sym typeface="Calibri"/>
              </a:rPr>
              <a:t>Review</a:t>
            </a:r>
            <a:r>
              <a:rPr lang="en-US" sz="1400" dirty="0">
                <a:solidFill>
                  <a:schemeClr val="dk1"/>
                </a:solidFill>
                <a:cs typeface="Calibri"/>
                <a:sym typeface="Calibri"/>
              </a:rPr>
              <a:t> - </a:t>
            </a:r>
            <a:r>
              <a:rPr lang="en-US" sz="1400" dirty="0">
                <a:solidFill>
                  <a:schemeClr val="dk1"/>
                </a:solidFill>
                <a:cs typeface="Calibri"/>
                <a:sym typeface="Calibri"/>
                <a:hlinkClick r:id="rId4"/>
              </a:rPr>
              <a:t>https://www.guru99.com/top-20-continuous-integration-tools.html</a:t>
            </a:r>
            <a:r>
              <a:rPr lang="en-US" sz="1400" dirty="0">
                <a:solidFill>
                  <a:schemeClr val="dk1"/>
                </a:solidFill>
                <a:cs typeface="Calibri"/>
                <a:sym typeface="Calibri"/>
              </a:rPr>
              <a:t> </a:t>
            </a:r>
          </a:p>
          <a:p>
            <a:pPr marL="0" marR="0" lvl="0" indent="0" algn="l" rtl="0">
              <a:spcBef>
                <a:spcPts val="0"/>
              </a:spcBef>
              <a:spcAft>
                <a:spcPts val="0"/>
              </a:spcAft>
              <a:buNone/>
            </a:pPr>
            <a:endParaRPr lang="en-US"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Leaders: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CircleCI</a:t>
            </a:r>
            <a:r>
              <a:rPr lang="en-US" sz="1400" dirty="0">
                <a:solidFill>
                  <a:schemeClr val="dk1"/>
                </a:solidFill>
                <a:ea typeface="Calibri"/>
                <a:cs typeface="Calibri"/>
                <a:sym typeface="Calibri"/>
              </a:rPr>
              <a:t> - free and commercial, good for small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5"/>
              </a:rPr>
              <a:t>https://circleci.com/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a:t>
            </a:r>
            <a:r>
              <a:rPr lang="en-US" sz="1400" dirty="0">
                <a:solidFill>
                  <a:schemeClr val="dk1"/>
                </a:solidFill>
                <a:ea typeface="Calibri"/>
                <a:cs typeface="Calibri"/>
                <a:sym typeface="Calibri"/>
              </a:rPr>
              <a:t> - open source, java, need dedicated server, good for big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6"/>
              </a:rPr>
              <a:t>https://www.jenkins.io/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Travis CI </a:t>
            </a:r>
            <a:r>
              <a:rPr lang="en-US" sz="1400" dirty="0">
                <a:solidFill>
                  <a:schemeClr val="dk1"/>
                </a:solidFill>
                <a:ea typeface="Calibri"/>
                <a:cs typeface="Calibri"/>
                <a:sym typeface="Calibri"/>
              </a:rPr>
              <a:t>- similar to </a:t>
            </a:r>
            <a:r>
              <a:rPr lang="en-US" sz="1400" dirty="0" err="1">
                <a:solidFill>
                  <a:schemeClr val="dk1"/>
                </a:solidFill>
                <a:ea typeface="Calibri"/>
                <a:cs typeface="Calibri"/>
                <a:sym typeface="Calibri"/>
              </a:rPr>
              <a:t>CircleCI</a:t>
            </a:r>
            <a:r>
              <a:rPr lang="en-US" sz="1400" dirty="0">
                <a:solidFill>
                  <a:schemeClr val="dk1"/>
                </a:solidFill>
                <a:ea typeface="Calibri"/>
                <a:cs typeface="Calibri"/>
                <a:sym typeface="Calibri"/>
              </a:rPr>
              <a:t> (more options, but also more expensive, no free options)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7"/>
              </a:rPr>
              <a:t>https://travis-ci.org/</a:t>
            </a:r>
            <a:r>
              <a:rPr lang="en-US" sz="1400" dirty="0">
                <a:solidFill>
                  <a:schemeClr val="dk1"/>
                </a:solidFill>
                <a:ea typeface="Calibri"/>
                <a:cs typeface="Calibri"/>
                <a:sym typeface="Calibri"/>
              </a:rPr>
              <a:t> </a:t>
            </a:r>
            <a:endParaRPr sz="1400" dirty="0"/>
          </a:p>
          <a:p>
            <a:pPr marL="285750" marR="0" lvl="0" indent="-184150" algn="l" rtl="0">
              <a:spcBef>
                <a:spcPts val="0"/>
              </a:spcBef>
              <a:spcAft>
                <a:spcPts val="0"/>
              </a:spcAft>
              <a:buClr>
                <a:schemeClr val="dk1"/>
              </a:buClr>
              <a:buSzPts val="1600"/>
              <a:buFont typeface="Arial"/>
              <a:buNone/>
            </a:pPr>
            <a:endParaRPr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Others: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CodeShip</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8"/>
              </a:rPr>
              <a:t>https://codeship.com/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a:solidFill>
                  <a:srgbClr val="FF0000"/>
                </a:solidFill>
                <a:ea typeface="Calibri"/>
                <a:cs typeface="Calibri"/>
                <a:sym typeface="Calibri"/>
              </a:rPr>
              <a:t>TeamCity</a:t>
            </a:r>
            <a:r>
              <a:rPr lang="en-US" sz="1400" dirty="0">
                <a:solidFill>
                  <a:schemeClr val="dk1"/>
                </a:solidFill>
                <a:ea typeface="Calibri"/>
                <a:cs typeface="Calibri"/>
                <a:sym typeface="Calibri"/>
              </a:rPr>
              <a:t> – from JetBrains, $300+, has many features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9"/>
              </a:rPr>
              <a:t>https://www.jetbrains.com/teamcity/</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Bamboo CI</a:t>
            </a:r>
            <a:r>
              <a:rPr lang="en-US" sz="1400" dirty="0">
                <a:solidFill>
                  <a:schemeClr val="dk1"/>
                </a:solidFill>
                <a:ea typeface="Calibri"/>
                <a:cs typeface="Calibri"/>
                <a:sym typeface="Calibri"/>
              </a:rPr>
              <a:t> – commercial - </a:t>
            </a:r>
            <a:r>
              <a:rPr lang="en-US" sz="1400" dirty="0">
                <a:solidFill>
                  <a:schemeClr val="dk1"/>
                </a:solidFill>
                <a:ea typeface="Calibri"/>
                <a:cs typeface="Calibri"/>
                <a:sym typeface="Calibri"/>
                <a:hlinkClick r:id="rId10"/>
              </a:rPr>
              <a:t>https://www.atlassian.com/software/bamboo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Chef</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1"/>
              </a:rPr>
              <a:t>https://www.chef.io/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Ansible</a:t>
            </a:r>
            <a:r>
              <a:rPr lang="en-US" sz="1400" dirty="0">
                <a:solidFill>
                  <a:schemeClr val="dk1"/>
                </a:solidFill>
                <a:ea typeface="Calibri"/>
                <a:cs typeface="Calibri"/>
                <a:sym typeface="Calibri"/>
              </a:rPr>
              <a:t> - RedHat - </a:t>
            </a:r>
            <a:r>
              <a:rPr lang="en-US" sz="1400" dirty="0">
                <a:solidFill>
                  <a:schemeClr val="dk1"/>
                </a:solidFill>
                <a:ea typeface="Calibri"/>
                <a:cs typeface="Calibri"/>
                <a:sym typeface="Calibri"/>
                <a:hlinkClick r:id="rId12"/>
              </a:rPr>
              <a:t>https://www.ansible.com/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GitLab CI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3"/>
              </a:rPr>
              <a:t>https://about.gitlab.com/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err="1">
                <a:solidFill>
                  <a:srgbClr val="FF0000"/>
                </a:solidFill>
                <a:ea typeface="Calibri"/>
                <a:cs typeface="Calibri"/>
                <a:sym typeface="Calibri"/>
              </a:rPr>
              <a:t>AirFlow</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4"/>
              </a:rPr>
              <a:t>https://airflow.apache.org/</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Azure </a:t>
            </a:r>
            <a:r>
              <a:rPr lang="en-US" sz="1400" b="1" dirty="0" err="1">
                <a:solidFill>
                  <a:srgbClr val="FF0000"/>
                </a:solidFill>
                <a:ea typeface="Calibri"/>
                <a:cs typeface="Calibri"/>
                <a:sym typeface="Calibri"/>
              </a:rPr>
              <a:t>devops</a:t>
            </a:r>
            <a:r>
              <a:rPr lang="en-US" sz="1400" b="1" dirty="0">
                <a:solidFill>
                  <a:srgbClr val="FF0000"/>
                </a:solidFill>
                <a:ea typeface="Calibri"/>
                <a:cs typeface="Calibri"/>
                <a:sym typeface="Calibri"/>
              </a:rPr>
              <a:t>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5"/>
              </a:rPr>
              <a:t>https://azure.microsoft.com/en-us/services/devops/</a:t>
            </a:r>
            <a:r>
              <a:rPr lang="en-US" sz="1400" dirty="0">
                <a:solidFill>
                  <a:schemeClr val="dk1"/>
                </a:solidFill>
                <a:ea typeface="Calibri"/>
                <a:cs typeface="Calibri"/>
                <a:sym typeface="Calibri"/>
              </a:rPr>
              <a:t>  </a:t>
            </a:r>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 X </a:t>
            </a:r>
            <a:r>
              <a:rPr lang="en-US" sz="1400" dirty="0">
                <a:solidFill>
                  <a:schemeClr val="dk1"/>
                </a:solidFill>
                <a:ea typeface="Calibri"/>
                <a:cs typeface="Calibri"/>
                <a:sym typeface="Calibri"/>
              </a:rPr>
              <a:t>- </a:t>
            </a:r>
            <a:r>
              <a:rPr lang="en-US" sz="1400" dirty="0">
                <a:hlinkClick r:id="rId16"/>
              </a:rPr>
              <a:t>https://jenkins-x.io/</a:t>
            </a:r>
            <a:r>
              <a:rPr lang="en-US" sz="1400" dirty="0"/>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OpenShift</a:t>
            </a:r>
            <a:r>
              <a:rPr lang="en-US" sz="1400" dirty="0">
                <a:solidFill>
                  <a:schemeClr val="dk1"/>
                </a:solidFill>
                <a:ea typeface="Calibri"/>
                <a:cs typeface="Calibri"/>
                <a:sym typeface="Calibri"/>
              </a:rPr>
              <a:t> - Red Hat - Enterprise Kubernetes container platform to automate hybrid cloud and multi-cloud deployments - </a:t>
            </a:r>
            <a:r>
              <a:rPr lang="en-US" sz="1400" dirty="0">
                <a:solidFill>
                  <a:schemeClr val="dk1"/>
                </a:solidFill>
                <a:ea typeface="Calibri"/>
                <a:cs typeface="Calibri"/>
                <a:sym typeface="Calibri"/>
                <a:hlinkClick r:id="rId17"/>
              </a:rPr>
              <a:t>https://www.openshift.com/</a:t>
            </a:r>
            <a:r>
              <a:rPr lang="en-US" sz="1400" dirty="0">
                <a:solidFill>
                  <a:schemeClr val="dk1"/>
                </a:solidFill>
                <a:ea typeface="Calibri"/>
                <a:cs typeface="Calibri"/>
                <a:sym typeface="Calibri"/>
              </a:rPr>
              <a:t> </a:t>
            </a:r>
            <a:endParaRPr sz="1400" dirty="0"/>
          </a:p>
        </p:txBody>
      </p:sp>
      <p:pic>
        <p:nvPicPr>
          <p:cNvPr id="87" name="Google Shape;87;p13"/>
          <p:cNvPicPr preferRelativeResize="0"/>
          <p:nvPr/>
        </p:nvPicPr>
        <p:blipFill rotWithShape="1">
          <a:blip r:embed="rId18" cstate="email">
            <a:alphaModFix/>
            <a:extLst>
              <a:ext uri="{28A0092B-C50C-407E-A947-70E740481C1C}">
                <a14:useLocalDpi xmlns:a14="http://schemas.microsoft.com/office/drawing/2010/main"/>
              </a:ext>
            </a:extLst>
          </a:blip>
          <a:srcRect/>
          <a:stretch/>
        </p:blipFill>
        <p:spPr>
          <a:xfrm>
            <a:off x="628135" y="4269707"/>
            <a:ext cx="2973859" cy="2454875"/>
          </a:xfrm>
          <a:prstGeom prst="rect">
            <a:avLst/>
          </a:prstGeom>
          <a:noFill/>
          <a:ln>
            <a:noFill/>
          </a:ln>
        </p:spPr>
      </p:pic>
      <p:sp>
        <p:nvSpPr>
          <p:cNvPr id="2" name="TextBox 1">
            <a:extLst>
              <a:ext uri="{FF2B5EF4-FFF2-40B4-BE49-F238E27FC236}">
                <a16:creationId xmlns:a16="http://schemas.microsoft.com/office/drawing/2014/main" id="{EAECC461-2878-AA42-BA3A-96A6BAACB553}"/>
              </a:ext>
            </a:extLst>
          </p:cNvPr>
          <p:cNvSpPr txBox="1"/>
          <p:nvPr/>
        </p:nvSpPr>
        <p:spPr>
          <a:xfrm>
            <a:off x="0" y="5217"/>
            <a:ext cx="6209072" cy="369332"/>
          </a:xfrm>
          <a:prstGeom prst="rect">
            <a:avLst/>
          </a:prstGeom>
          <a:noFill/>
        </p:spPr>
        <p:txBody>
          <a:bodyPr wrap="square" rtlCol="0">
            <a:spAutoFit/>
          </a:bodyPr>
          <a:lstStyle/>
          <a:p>
            <a:r>
              <a:rPr lang="en-US" b="1" dirty="0">
                <a:solidFill>
                  <a:srgbClr val="FF0000"/>
                </a:solidFill>
              </a:rPr>
              <a:t>Continuous Integration / </a:t>
            </a:r>
            <a:r>
              <a:rPr lang="en-US" b="1">
                <a:solidFill>
                  <a:srgbClr val="FF0000"/>
                </a:solidFill>
              </a:rPr>
              <a:t>Continuous Delivery         CI/CD</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84DD9-8ED8-204B-8D27-CFD7EB6218FD}"/>
              </a:ext>
            </a:extLst>
          </p:cNvPr>
          <p:cNvSpPr txBox="1"/>
          <p:nvPr/>
        </p:nvSpPr>
        <p:spPr>
          <a:xfrm>
            <a:off x="0" y="0"/>
            <a:ext cx="236319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YAML</a:t>
            </a:r>
          </a:p>
        </p:txBody>
      </p:sp>
      <p:sp>
        <p:nvSpPr>
          <p:cNvPr id="3" name="TextBox 2">
            <a:extLst>
              <a:ext uri="{FF2B5EF4-FFF2-40B4-BE49-F238E27FC236}">
                <a16:creationId xmlns:a16="http://schemas.microsoft.com/office/drawing/2014/main" id="{912D4D3B-7CFC-1341-A8F9-C897B2B183EB}"/>
              </a:ext>
            </a:extLst>
          </p:cNvPr>
          <p:cNvSpPr txBox="1"/>
          <p:nvPr/>
        </p:nvSpPr>
        <p:spPr>
          <a:xfrm>
            <a:off x="56034" y="584775"/>
            <a:ext cx="4841175" cy="4185761"/>
          </a:xfrm>
          <a:prstGeom prst="rect">
            <a:avLst/>
          </a:prstGeom>
          <a:noFill/>
        </p:spPr>
        <p:txBody>
          <a:bodyPr wrap="square" rtlCol="0">
            <a:spAutoFit/>
          </a:bodyPr>
          <a:lstStyle/>
          <a:p>
            <a:r>
              <a:rPr lang="en-US" sz="1400" b="1">
                <a:solidFill>
                  <a:srgbClr val="FF0000"/>
                </a:solidFill>
              </a:rPr>
              <a:t>YAML = YAML Ain't Markup Language</a:t>
            </a:r>
            <a:br>
              <a:rPr lang="en-US" sz="1400"/>
            </a:br>
            <a:r>
              <a:rPr lang="en-US" sz="1400"/>
              <a:t>   (original name was </a:t>
            </a:r>
            <a:r>
              <a:rPr lang="en-US" sz="1400" b="1">
                <a:solidFill>
                  <a:srgbClr val="FF0000"/>
                </a:solidFill>
              </a:rPr>
              <a:t>Yet Another Markup Language</a:t>
            </a:r>
            <a:r>
              <a:rPr lang="en-US" sz="1400"/>
              <a:t>)</a:t>
            </a:r>
          </a:p>
          <a:p>
            <a:pPr marL="285750" indent="-285750">
              <a:buFont typeface="Arial" panose="020B0604020202020204" pitchFamily="34" charset="0"/>
              <a:buChar char="•"/>
            </a:pPr>
            <a:r>
              <a:rPr lang="en-US" sz="1400"/>
              <a:t>serialization language, mostly used for config files, DevOps</a:t>
            </a:r>
          </a:p>
          <a:p>
            <a:pPr marL="285750" indent="-285750">
              <a:buFont typeface="Arial" panose="020B0604020202020204" pitchFamily="34" charset="0"/>
              <a:buChar char="•"/>
            </a:pPr>
            <a:r>
              <a:rPr lang="en-US" sz="1400"/>
              <a:t>human-friendly</a:t>
            </a:r>
          </a:p>
          <a:p>
            <a:pPr marL="285750" indent="-285750">
              <a:buFont typeface="Arial" panose="020B0604020202020204" pitchFamily="34" charset="0"/>
              <a:buChar char="•"/>
            </a:pPr>
            <a:r>
              <a:rPr lang="en-US" sz="1400"/>
              <a:t>since 2001 (20+ years)</a:t>
            </a:r>
          </a:p>
          <a:p>
            <a:pPr marL="285750" indent="-285750">
              <a:buFont typeface="Arial" panose="020B0604020202020204" pitchFamily="34" charset="0"/>
              <a:buChar char="•"/>
            </a:pPr>
            <a:r>
              <a:rPr lang="en-US" sz="1400"/>
              <a:t>by </a:t>
            </a:r>
            <a:r>
              <a:rPr lang="en-US" sz="1400" b="1">
                <a:solidFill>
                  <a:srgbClr val="00B050"/>
                </a:solidFill>
              </a:rPr>
              <a:t>Clark Evans, Ingy döt Net, Oren Ben-Kiki</a:t>
            </a:r>
          </a:p>
          <a:p>
            <a:pPr marL="285750" indent="-285750">
              <a:buFont typeface="Arial" panose="020B0604020202020204" pitchFamily="34" charset="0"/>
              <a:buChar char="•"/>
            </a:pPr>
            <a:r>
              <a:rPr lang="en-US" sz="1400"/>
              <a:t>rhymes with “camel”</a:t>
            </a:r>
          </a:p>
          <a:p>
            <a:pPr marL="285750" indent="-285750">
              <a:buFont typeface="Arial" panose="020B0604020202020204" pitchFamily="34" charset="0"/>
              <a:buChar char="•"/>
            </a:pPr>
            <a:r>
              <a:rPr lang="en-US" sz="1400"/>
              <a:t>unicode based </a:t>
            </a:r>
          </a:p>
          <a:p>
            <a:pPr marL="285750" indent="-285750">
              <a:buFont typeface="Arial" panose="020B0604020202020204" pitchFamily="34" charset="0"/>
              <a:buChar char="•"/>
            </a:pPr>
            <a:r>
              <a:rPr lang="en-US" sz="1400"/>
              <a:t>uses indentation (like python) to indicate nesting</a:t>
            </a:r>
          </a:p>
          <a:p>
            <a:pPr marL="285750" indent="-285750">
              <a:buFont typeface="Arial" panose="020B0604020202020204" pitchFamily="34" charset="0"/>
              <a:buChar char="•"/>
            </a:pPr>
            <a:r>
              <a:rPr lang="en-US" sz="1400"/>
              <a:t>uses [...] for lists and {...} for maps</a:t>
            </a:r>
          </a:p>
          <a:p>
            <a:pPr marL="285750" indent="-285750">
              <a:buFont typeface="Arial" panose="020B0604020202020204" pitchFamily="34" charset="0"/>
              <a:buChar char="•"/>
            </a:pPr>
            <a:r>
              <a:rPr lang="en-US" sz="1400" b="1">
                <a:solidFill>
                  <a:srgbClr val="00B050"/>
                </a:solidFill>
              </a:rPr>
              <a:t>JSON files are valid YAML</a:t>
            </a:r>
          </a:p>
          <a:p>
            <a:pPr marL="285750" indent="-285750">
              <a:buFont typeface="Arial" panose="020B0604020202020204" pitchFamily="34" charset="0"/>
              <a:buChar char="•"/>
            </a:pPr>
            <a:r>
              <a:rPr lang="en-US" sz="1400"/>
              <a:t>uses "#" for comments (benefit in comparison with JSON)</a:t>
            </a:r>
          </a:p>
          <a:p>
            <a:pPr marL="285750" indent="-285750">
              <a:buFont typeface="Arial" panose="020B0604020202020204" pitchFamily="34" charset="0"/>
              <a:buChar char="•"/>
            </a:pPr>
            <a:r>
              <a:rPr lang="en-US" sz="1400">
                <a:hlinkClick r:id="rId2"/>
              </a:rPr>
              <a:t>https://yaml.org</a:t>
            </a:r>
            <a:r>
              <a:rPr lang="en-US" sz="1400"/>
              <a:t> - </a:t>
            </a:r>
          </a:p>
          <a:p>
            <a:pPr marL="285750" indent="-285750">
              <a:buFont typeface="Arial" panose="020B0604020202020204" pitchFamily="34" charset="0"/>
              <a:buChar char="•"/>
            </a:pPr>
            <a:r>
              <a:rPr lang="en-US" sz="1400">
                <a:hlinkClick r:id="rId3"/>
              </a:rPr>
              <a:t>https://en.wikipedia.org/wiki/YAML</a:t>
            </a:r>
            <a:r>
              <a:rPr lang="en-US" sz="1400"/>
              <a:t>  - </a:t>
            </a:r>
          </a:p>
          <a:p>
            <a:pPr marL="285750" indent="-285750">
              <a:buFont typeface="Arial" panose="020B0604020202020204" pitchFamily="34" charset="0"/>
              <a:buChar char="•"/>
            </a:pPr>
            <a:r>
              <a:rPr lang="en-US" sz="1400">
                <a:hlinkClick r:id="rId4"/>
              </a:rPr>
              <a:t>http://ben-kiki.org/oren</a:t>
            </a:r>
            <a:r>
              <a:rPr lang="en-US" sz="1400"/>
              <a:t> - </a:t>
            </a:r>
            <a:br>
              <a:rPr lang="en-US" sz="1400"/>
            </a:br>
            <a:r>
              <a:rPr lang="en-US" sz="1400">
                <a:hlinkClick r:id="rId5"/>
              </a:rPr>
              <a:t>https://github.com/orenbenkiki</a:t>
            </a:r>
            <a:r>
              <a:rPr lang="en-US" sz="1400"/>
              <a:t> -    </a:t>
            </a:r>
          </a:p>
          <a:p>
            <a:pPr marL="285750" indent="-285750">
              <a:buFont typeface="Arial" panose="020B0604020202020204" pitchFamily="34" charset="0"/>
              <a:buChar char="•"/>
            </a:pPr>
            <a:r>
              <a:rPr lang="en-US" sz="1400">
                <a:hlinkClick r:id="rId6"/>
              </a:rPr>
              <a:t>https://github.com/ingydotnet</a:t>
            </a:r>
            <a:r>
              <a:rPr lang="en-US" sz="1400"/>
              <a:t> -  </a:t>
            </a:r>
          </a:p>
          <a:p>
            <a:pPr marL="285750" indent="-285750">
              <a:buFont typeface="Arial" panose="020B0604020202020204" pitchFamily="34" charset="0"/>
              <a:buChar char="•"/>
            </a:pPr>
            <a:r>
              <a:rPr lang="en-US" sz="1400">
                <a:hlinkClick r:id="rId7"/>
              </a:rPr>
              <a:t>https://github.com/clarkevans</a:t>
            </a:r>
            <a:r>
              <a:rPr lang="en-US" sz="1400"/>
              <a:t> -  </a:t>
            </a:r>
          </a:p>
          <a:p>
            <a:pPr marL="285750" indent="-285750">
              <a:buFont typeface="Arial" panose="020B0604020202020204" pitchFamily="34" charset="0"/>
              <a:buChar char="•"/>
            </a:pPr>
            <a:r>
              <a:rPr lang="en-US" sz="1400"/>
              <a:t>---</a:t>
            </a:r>
          </a:p>
        </p:txBody>
      </p:sp>
      <p:sp>
        <p:nvSpPr>
          <p:cNvPr id="5" name="TextBox 4">
            <a:extLst>
              <a:ext uri="{FF2B5EF4-FFF2-40B4-BE49-F238E27FC236}">
                <a16:creationId xmlns:a16="http://schemas.microsoft.com/office/drawing/2014/main" id="{3C728C47-549F-4A42-BD16-B93734C4E28E}"/>
              </a:ext>
            </a:extLst>
          </p:cNvPr>
          <p:cNvSpPr txBox="1"/>
          <p:nvPr/>
        </p:nvSpPr>
        <p:spPr>
          <a:xfrm>
            <a:off x="106879" y="4999129"/>
            <a:ext cx="4512622" cy="1600438"/>
          </a:xfrm>
          <a:prstGeom prst="rect">
            <a:avLst/>
          </a:prstGeom>
          <a:noFill/>
        </p:spPr>
        <p:txBody>
          <a:bodyPr wrap="square" rtlCol="0">
            <a:spAutoFit/>
          </a:bodyPr>
          <a:lstStyle/>
          <a:p>
            <a:r>
              <a:rPr lang="en-US" sz="1400">
                <a:solidFill>
                  <a:srgbClr val="00B050"/>
                </a:solidFill>
              </a:rPr>
              <a:t>The reason why we like working with YAML </a:t>
            </a:r>
          </a:p>
          <a:p>
            <a:r>
              <a:rPr lang="en-US" sz="1400">
                <a:solidFill>
                  <a:srgbClr val="00B050"/>
                </a:solidFill>
              </a:rPr>
              <a:t>is because it is optimized for </a:t>
            </a:r>
            <a:r>
              <a:rPr lang="en-US" sz="1400">
                <a:solidFill>
                  <a:srgbClr val="0070C0"/>
                </a:solidFill>
              </a:rPr>
              <a:t>data serialization, formatted dumping, configuration files, log files, Internet messaging and filtering</a:t>
            </a:r>
            <a:r>
              <a:rPr lang="en-US" sz="1400">
                <a:solidFill>
                  <a:srgbClr val="00B050"/>
                </a:solidFill>
              </a:rPr>
              <a:t>. </a:t>
            </a:r>
          </a:p>
          <a:p>
            <a:endParaRPr lang="en-US" sz="1400">
              <a:solidFill>
                <a:srgbClr val="00B050"/>
              </a:solidFill>
            </a:endParaRPr>
          </a:p>
          <a:p>
            <a:r>
              <a:rPr lang="en-US" sz="1400">
                <a:solidFill>
                  <a:srgbClr val="00B050"/>
                </a:solidFill>
              </a:rPr>
              <a:t>There are many advantages of localizing files in YML file format: </a:t>
            </a:r>
            <a:r>
              <a:rPr lang="en-US" sz="1400">
                <a:solidFill>
                  <a:srgbClr val="0070C0"/>
                </a:solidFill>
              </a:rPr>
              <a:t>Files are easy to work in a text editor</a:t>
            </a:r>
            <a:r>
              <a:rPr lang="en-US" sz="1400">
                <a:solidFill>
                  <a:srgbClr val="00B050"/>
                </a:solidFill>
              </a:rPr>
              <a:t>.</a:t>
            </a:r>
          </a:p>
        </p:txBody>
      </p:sp>
      <p:sp>
        <p:nvSpPr>
          <p:cNvPr id="6" name="TextBox 5">
            <a:extLst>
              <a:ext uri="{FF2B5EF4-FFF2-40B4-BE49-F238E27FC236}">
                <a16:creationId xmlns:a16="http://schemas.microsoft.com/office/drawing/2014/main" id="{5DA7D529-0413-214A-AF21-A246D8FFDB39}"/>
              </a:ext>
            </a:extLst>
          </p:cNvPr>
          <p:cNvSpPr txBox="1"/>
          <p:nvPr/>
        </p:nvSpPr>
        <p:spPr>
          <a:xfrm>
            <a:off x="7944591" y="566678"/>
            <a:ext cx="2660075" cy="2862322"/>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Employee records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martin: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Martin D'vloper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python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perl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pascal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tabitha:</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Tabitha Bitumen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lisp</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fortran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erlang</a:t>
            </a:r>
          </a:p>
        </p:txBody>
      </p:sp>
      <p:sp>
        <p:nvSpPr>
          <p:cNvPr id="7" name="TextBox 6">
            <a:extLst>
              <a:ext uri="{FF2B5EF4-FFF2-40B4-BE49-F238E27FC236}">
                <a16:creationId xmlns:a16="http://schemas.microsoft.com/office/drawing/2014/main" id="{83B418A9-969A-5A48-A4E3-61AD0F460032}"/>
              </a:ext>
            </a:extLst>
          </p:cNvPr>
          <p:cNvSpPr txBox="1"/>
          <p:nvPr/>
        </p:nvSpPr>
        <p:spPr>
          <a:xfrm>
            <a:off x="7196447" y="4173804"/>
            <a:ext cx="4841174" cy="2677656"/>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https://pyyaml.org/wiki/PyYAMLDocumentation</a:t>
            </a: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pip install pyyaml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import 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data = yaml.load(fh, Loader=yaml.FullLoader)</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print(data)</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data = [ ... ]</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open('myfile.yaml', 'w')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out = yaml.dump(data, fh)</a:t>
            </a:r>
          </a:p>
        </p:txBody>
      </p:sp>
      <p:sp>
        <p:nvSpPr>
          <p:cNvPr id="8" name="TextBox 7">
            <a:extLst>
              <a:ext uri="{FF2B5EF4-FFF2-40B4-BE49-F238E27FC236}">
                <a16:creationId xmlns:a16="http://schemas.microsoft.com/office/drawing/2014/main" id="{89D52F5F-879D-DC47-B596-E01C73DC342F}"/>
              </a:ext>
            </a:extLst>
          </p:cNvPr>
          <p:cNvSpPr txBox="1"/>
          <p:nvPr/>
        </p:nvSpPr>
        <p:spPr>
          <a:xfrm>
            <a:off x="7196447" y="3773694"/>
            <a:ext cx="2814453"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in Python:</a:t>
            </a:r>
          </a:p>
        </p:txBody>
      </p:sp>
      <p:sp>
        <p:nvSpPr>
          <p:cNvPr id="9" name="TextBox 8">
            <a:extLst>
              <a:ext uri="{FF2B5EF4-FFF2-40B4-BE49-F238E27FC236}">
                <a16:creationId xmlns:a16="http://schemas.microsoft.com/office/drawing/2014/main" id="{A435B49C-CD6B-514D-8618-E9844F485FF3}"/>
              </a:ext>
            </a:extLst>
          </p:cNvPr>
          <p:cNvSpPr txBox="1"/>
          <p:nvPr/>
        </p:nvSpPr>
        <p:spPr>
          <a:xfrm>
            <a:off x="7481455" y="142661"/>
            <a:ext cx="2363191"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Example:</a:t>
            </a:r>
          </a:p>
        </p:txBody>
      </p:sp>
      <p:pic>
        <p:nvPicPr>
          <p:cNvPr id="4" name="Picture 3">
            <a:extLst>
              <a:ext uri="{FF2B5EF4-FFF2-40B4-BE49-F238E27FC236}">
                <a16:creationId xmlns:a16="http://schemas.microsoft.com/office/drawing/2014/main" id="{B18C3472-1F11-8446-AB49-7DCFE0406D5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28590" y="433516"/>
            <a:ext cx="1334819" cy="1583801"/>
          </a:xfrm>
          <a:prstGeom prst="rect">
            <a:avLst/>
          </a:prstGeom>
        </p:spPr>
      </p:pic>
      <p:sp>
        <p:nvSpPr>
          <p:cNvPr id="10" name="TextBox 9">
            <a:extLst>
              <a:ext uri="{FF2B5EF4-FFF2-40B4-BE49-F238E27FC236}">
                <a16:creationId xmlns:a16="http://schemas.microsoft.com/office/drawing/2014/main" id="{8BD73BFC-7BCA-CE43-8218-512758F63552}"/>
              </a:ext>
            </a:extLst>
          </p:cNvPr>
          <p:cNvSpPr txBox="1"/>
          <p:nvPr/>
        </p:nvSpPr>
        <p:spPr>
          <a:xfrm>
            <a:off x="5392385" y="2017317"/>
            <a:ext cx="1407227" cy="276999"/>
          </a:xfrm>
          <a:prstGeom prst="rect">
            <a:avLst/>
          </a:prstGeom>
          <a:noFill/>
        </p:spPr>
        <p:txBody>
          <a:bodyPr wrap="square" rtlCol="0">
            <a:spAutoFit/>
          </a:bodyPr>
          <a:lstStyle/>
          <a:p>
            <a:pPr algn="ctr"/>
            <a:r>
              <a:rPr lang="en-US" sz="1200" b="1">
                <a:solidFill>
                  <a:srgbClr val="00B050"/>
                </a:solidFill>
              </a:rPr>
              <a:t>Ingy döt Net</a:t>
            </a:r>
          </a:p>
        </p:txBody>
      </p:sp>
      <p:pic>
        <p:nvPicPr>
          <p:cNvPr id="11" name="Picture 10">
            <a:extLst>
              <a:ext uri="{FF2B5EF4-FFF2-40B4-BE49-F238E27FC236}">
                <a16:creationId xmlns:a16="http://schemas.microsoft.com/office/drawing/2014/main" id="{5225DFD2-D9E7-484B-9622-C93B478ECA4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444195" y="2350397"/>
            <a:ext cx="1319214" cy="1537782"/>
          </a:xfrm>
          <a:prstGeom prst="rect">
            <a:avLst/>
          </a:prstGeom>
        </p:spPr>
      </p:pic>
      <p:sp>
        <p:nvSpPr>
          <p:cNvPr id="12" name="TextBox 11">
            <a:extLst>
              <a:ext uri="{FF2B5EF4-FFF2-40B4-BE49-F238E27FC236}">
                <a16:creationId xmlns:a16="http://schemas.microsoft.com/office/drawing/2014/main" id="{6F7042E7-8D5C-784D-9428-14147B265AB3}"/>
              </a:ext>
            </a:extLst>
          </p:cNvPr>
          <p:cNvSpPr txBox="1"/>
          <p:nvPr/>
        </p:nvSpPr>
        <p:spPr>
          <a:xfrm>
            <a:off x="5408569" y="3879769"/>
            <a:ext cx="1407227" cy="276999"/>
          </a:xfrm>
          <a:prstGeom prst="rect">
            <a:avLst/>
          </a:prstGeom>
          <a:noFill/>
        </p:spPr>
        <p:txBody>
          <a:bodyPr wrap="square" rtlCol="0">
            <a:spAutoFit/>
          </a:bodyPr>
          <a:lstStyle/>
          <a:p>
            <a:pPr algn="ctr"/>
            <a:r>
              <a:rPr lang="en-US" sz="1200" b="1">
                <a:solidFill>
                  <a:srgbClr val="00B050"/>
                </a:solidFill>
              </a:rPr>
              <a:t>Clark Evans</a:t>
            </a:r>
          </a:p>
        </p:txBody>
      </p:sp>
      <p:sp>
        <p:nvSpPr>
          <p:cNvPr id="14" name="TextBox 13">
            <a:extLst>
              <a:ext uri="{FF2B5EF4-FFF2-40B4-BE49-F238E27FC236}">
                <a16:creationId xmlns:a16="http://schemas.microsoft.com/office/drawing/2014/main" id="{374E7C5F-E9B2-7D4D-9463-F18ACD058A91}"/>
              </a:ext>
            </a:extLst>
          </p:cNvPr>
          <p:cNvSpPr txBox="1"/>
          <p:nvPr/>
        </p:nvSpPr>
        <p:spPr>
          <a:xfrm>
            <a:off x="5356182" y="6068676"/>
            <a:ext cx="1407227" cy="276999"/>
          </a:xfrm>
          <a:prstGeom prst="rect">
            <a:avLst/>
          </a:prstGeom>
          <a:noFill/>
        </p:spPr>
        <p:txBody>
          <a:bodyPr wrap="square" rtlCol="0">
            <a:spAutoFit/>
          </a:bodyPr>
          <a:lstStyle/>
          <a:p>
            <a:pPr algn="ctr"/>
            <a:r>
              <a:rPr lang="en-US" sz="1200" b="1">
                <a:solidFill>
                  <a:srgbClr val="00B050"/>
                </a:solidFill>
              </a:rPr>
              <a:t>Oren Ben-Kiki</a:t>
            </a:r>
          </a:p>
        </p:txBody>
      </p:sp>
      <p:pic>
        <p:nvPicPr>
          <p:cNvPr id="15" name="Picture 14">
            <a:extLst>
              <a:ext uri="{FF2B5EF4-FFF2-40B4-BE49-F238E27FC236}">
                <a16:creationId xmlns:a16="http://schemas.microsoft.com/office/drawing/2014/main" id="{BA34DC26-11AB-5945-B2D5-1EF23743965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444194" y="4245478"/>
            <a:ext cx="1319214" cy="1792311"/>
          </a:xfrm>
          <a:prstGeom prst="rect">
            <a:avLst/>
          </a:prstGeom>
        </p:spPr>
      </p:pic>
      <p:pic>
        <p:nvPicPr>
          <p:cNvPr id="16" name="Picture 15">
            <a:extLst>
              <a:ext uri="{FF2B5EF4-FFF2-40B4-BE49-F238E27FC236}">
                <a16:creationId xmlns:a16="http://schemas.microsoft.com/office/drawing/2014/main" id="{81CA953E-2420-9644-8063-546C8B8967B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298568" y="5750222"/>
            <a:ext cx="449757" cy="456953"/>
          </a:xfrm>
          <a:prstGeom prst="rect">
            <a:avLst/>
          </a:prstGeom>
        </p:spPr>
      </p:pic>
    </p:spTree>
    <p:extLst>
      <p:ext uri="{BB962C8B-B14F-4D97-AF65-F5344CB8AC3E}">
        <p14:creationId xmlns:p14="http://schemas.microsoft.com/office/powerpoint/2010/main" val="67042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3364</Words>
  <Application>Microsoft Macintosh PowerPoint</Application>
  <PresentationFormat>Widescreen</PresentationFormat>
  <Paragraphs>473</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279</cp:revision>
  <dcterms:created xsi:type="dcterms:W3CDTF">2018-10-10T17:24:46Z</dcterms:created>
  <dcterms:modified xsi:type="dcterms:W3CDTF">2022-02-02T16:13:43Z</dcterms:modified>
</cp:coreProperties>
</file>