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54" r:id="rId2"/>
    <p:sldId id="267" r:id="rId3"/>
    <p:sldId id="282" r:id="rId4"/>
    <p:sldId id="351" r:id="rId5"/>
    <p:sldId id="268" r:id="rId6"/>
    <p:sldId id="350" r:id="rId7"/>
    <p:sldId id="348" r:id="rId8"/>
    <p:sldId id="269" r:id="rId9"/>
    <p:sldId id="349" r:id="rId10"/>
    <p:sldId id="352" r:id="rId11"/>
    <p:sldId id="270" r:id="rId12"/>
    <p:sldId id="272" r:id="rId13"/>
    <p:sldId id="271" r:id="rId14"/>
    <p:sldId id="353" r:id="rId15"/>
    <p:sldId id="355" r:id="rId16"/>
    <p:sldId id="3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260"/>
  </p:normalViewPr>
  <p:slideViewPr>
    <p:cSldViewPr snapToGrid="0" snapToObjects="1">
      <p:cViewPr varScale="1">
        <p:scale>
          <a:sx n="104" d="100"/>
          <a:sy n="104" d="100"/>
        </p:scale>
        <p:origin x="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smatz.wordpress.com/2020/10/07/azure-synapse-analytics-sql-dedicated-pool-performance-distribution-hash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eyourapp.com/what-database-does-facebook-use-a-1000-feet-deep-dive" TargetMode="External"/><Relationship Id="rId2" Type="http://schemas.openxmlformats.org/officeDocument/2006/relationships/hyperlink" Target="https://www.gangboard.com/blog/what-database-does-facebook-us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kinsta.com/blog/facebook-statistics/" TargetMode="External"/><Relationship Id="rId4" Type="http://schemas.openxmlformats.org/officeDocument/2006/relationships/hyperlink" Target="https://engineering.fb.com/core-data/scaling-the-facebook-data-warehouse-to-300-pb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en.wikipedia.org/wiki/ClickHouse" TargetMode="External"/><Relationship Id="rId7" Type="http://schemas.openxmlformats.org/officeDocument/2006/relationships/hyperlink" Target="https://www.amazonaws.cn/en/solutions/clickhouse-on-aws/" TargetMode="External"/><Relationship Id="rId2" Type="http://schemas.openxmlformats.org/officeDocument/2006/relationships/hyperlink" Target="https://clickhouse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lickhouse.com/docs/en/introduction/performance/" TargetMode="External"/><Relationship Id="rId5" Type="http://schemas.openxmlformats.org/officeDocument/2006/relationships/hyperlink" Target="https://www.youtube.com/watch?v=fGG9dApIhDU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s://github.com/ClickHouse/ClickHouse" TargetMode="External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GmmNqAOP94" TargetMode="External"/><Relationship Id="rId13" Type="http://schemas.openxmlformats.org/officeDocument/2006/relationships/image" Target="../media/image19.png"/><Relationship Id="rId3" Type="http://schemas.openxmlformats.org/officeDocument/2006/relationships/hyperlink" Target="https://www.youtube.com/watch?v=wSwzsRFUOUs" TargetMode="External"/><Relationship Id="rId7" Type="http://schemas.openxmlformats.org/officeDocument/2006/relationships/hyperlink" Target="https://www.youtube.com/watch?v=-hR7Qzf_8X4" TargetMode="External"/><Relationship Id="rId12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atanami.com/2020/12/09/firebolt-touts-massive-speedup-in-cloud-data-warehouse/" TargetMode="External"/><Relationship Id="rId11" Type="http://schemas.openxmlformats.org/officeDocument/2006/relationships/hyperlink" Target="https://www.sisense.com/" TargetMode="External"/><Relationship Id="rId5" Type="http://schemas.openxmlformats.org/officeDocument/2006/relationships/hyperlink" Target="https://www.firebolt.io/performance-at-scale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s://www.firebolt.io/" TargetMode="External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ebolt.io/resources/firebolt-cloud-data-warehouse-whitepaper" TargetMode="External"/><Relationship Id="rId2" Type="http://schemas.openxmlformats.org/officeDocument/2006/relationships/hyperlink" Target="https://www.firebolt.io/performance-at-scal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hyperlink" Target="https://docs.aws.amazon.com/AmazonS3/latest/API/API_GetObject.html" TargetMode="External"/><Relationship Id="rId4" Type="http://schemas.openxmlformats.org/officeDocument/2006/relationships/hyperlink" Target="https://www.firebolt.io/resources/cloud-data-warehouse-comparis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o4cB7lvLhg" TargetMode="External"/><Relationship Id="rId2" Type="http://schemas.openxmlformats.org/officeDocument/2006/relationships/hyperlink" Target="https://www.youtube.com/watch?v=9_2ISO6IZDI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dvanresearch.com/" TargetMode="External"/><Relationship Id="rId4" Type="http://schemas.openxmlformats.org/officeDocument/2006/relationships/hyperlink" Target="https://docs.microsoft.com/en-us/azure/azure-sql/database/service-tier-hyperscal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dvanresearch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ql/database/service-tier-hyperscal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ynapse-analytics/sql-data-warehouse/sql-data-warehouse-tables-distribute" TargetMode="External"/><Relationship Id="rId2" Type="http://schemas.openxmlformats.org/officeDocument/2006/relationships/hyperlink" Target="https://hershbhasin.com/azure-sql-data-warehouse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azure/synapse-analytics/sql-data-warehouse/sql-data-warehouse-tables-inde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7CCF20-2AB1-1747-B483-0723468EF51B}"/>
              </a:ext>
            </a:extLst>
          </p:cNvPr>
          <p:cNvSpPr txBox="1"/>
          <p:nvPr/>
        </p:nvSpPr>
        <p:spPr>
          <a:xfrm>
            <a:off x="2535936" y="1828800"/>
            <a:ext cx="71201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Very Large Databases</a:t>
            </a:r>
            <a:endParaRPr lang="en-US" sz="8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2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8A99E0-177E-484E-ACCA-60ED456880B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933" y="4620134"/>
            <a:ext cx="1867691" cy="16363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89D87C-944F-1343-884B-FF5AD9BE8981}"/>
              </a:ext>
            </a:extLst>
          </p:cNvPr>
          <p:cNvSpPr txBox="1"/>
          <p:nvPr/>
        </p:nvSpPr>
        <p:spPr>
          <a:xfrm>
            <a:off x="0" y="0"/>
            <a:ext cx="6216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How Do We Distribute a Star Schema 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03358-840A-C44C-AB3A-BF2B94CE10F0}"/>
              </a:ext>
            </a:extLst>
          </p:cNvPr>
          <p:cNvSpPr txBox="1"/>
          <p:nvPr/>
        </p:nvSpPr>
        <p:spPr>
          <a:xfrm>
            <a:off x="2441820" y="1572685"/>
            <a:ext cx="5673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Suppose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central "Facts" table is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dimensions' tables are small</a:t>
            </a:r>
          </a:p>
          <a:p>
            <a:endParaRPr lang="en-US"/>
          </a:p>
          <a:p>
            <a:r>
              <a:rPr lang="en-US"/>
              <a:t>Then we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distribute central big "Facts" table between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replicate the dimensions tables to all nodes, so that each node has same dimension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4CD2A-9EC8-BA49-9F5D-325B68DDB2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4303" y="4620134"/>
            <a:ext cx="1867691" cy="1636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3CF969-8A14-AD44-AAD3-CF44C4264B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0210" y="4620134"/>
            <a:ext cx="1867691" cy="1636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F7E1C3-4F8E-E44B-A1F3-B19BC6AEFA8D}"/>
              </a:ext>
            </a:extLst>
          </p:cNvPr>
          <p:cNvSpPr txBox="1"/>
          <p:nvPr/>
        </p:nvSpPr>
        <p:spPr>
          <a:xfrm>
            <a:off x="4314673" y="4930475"/>
            <a:ext cx="1285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407196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45FEF7-1B82-4447-A84C-A1DA0AB2E7F6}"/>
              </a:ext>
            </a:extLst>
          </p:cNvPr>
          <p:cNvSpPr txBox="1"/>
          <p:nvPr/>
        </p:nvSpPr>
        <p:spPr>
          <a:xfrm>
            <a:off x="28763" y="1451979"/>
            <a:ext cx="53986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TABLE [dbo].[FactInternetSales_CustomerKey]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 (  CLUSTERED COLUMNSTORE INDEX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,  </a:t>
            </a:r>
            <a:r>
              <a:rPr lang="en-US" sz="1200" b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DISTRIBUTION =  HASH([CustomerKey])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,  PARTITION ( [OrderDateKey] RANGE RIGHT FOR VALUES (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20000101, 20010101, 20020101, 20030101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, 20040101, 20050101, 20060101, 20070101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, 20080101, 20090101, 20100101, 20110101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, 20120101, 20130101, 20140101, 20150101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, 20160101, 20170101, 20180101, 20190101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, 20200101, 20210101, 20220101, 20230101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, 20240101, 20250101, 20260101, 20270101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, 20280101, 20290101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)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)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)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 *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   [dbo].[FactInternetSales]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OPTION  (LABEL  = 'CTAS : FactInternetSales_CustomerKey')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064A8-B9C7-7D45-A8B3-D1EDEADBDFC4}"/>
              </a:ext>
            </a:extLst>
          </p:cNvPr>
          <p:cNvSpPr txBox="1"/>
          <p:nvPr/>
        </p:nvSpPr>
        <p:spPr>
          <a:xfrm>
            <a:off x="28762" y="705248"/>
            <a:ext cx="474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This example uses CREATE TABLE AS SELECT </a:t>
            </a:r>
          </a:p>
          <a:p>
            <a:r>
              <a:rPr lang="en-US" sz="1400"/>
              <a:t>to re-create a table with a different hash distribution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AE785-6B36-6147-A04C-EF4A70B5C500}"/>
              </a:ext>
            </a:extLst>
          </p:cNvPr>
          <p:cNvSpPr txBox="1"/>
          <p:nvPr/>
        </p:nvSpPr>
        <p:spPr>
          <a:xfrm>
            <a:off x="0" y="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SQL Data Warehouse – continued 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A71AC-403D-D144-8919-C1746352A5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8282" y="2768845"/>
            <a:ext cx="5230027" cy="3068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5F1763-175D-534C-A436-8862DBCB45CD}"/>
              </a:ext>
            </a:extLst>
          </p:cNvPr>
          <p:cNvSpPr txBox="1"/>
          <p:nvPr/>
        </p:nvSpPr>
        <p:spPr>
          <a:xfrm>
            <a:off x="7211959" y="1952413"/>
            <a:ext cx="361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Distribution: hash vs round_robin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CA1E9-C52C-134C-9A28-F3A80733B1EE}"/>
              </a:ext>
            </a:extLst>
          </p:cNvPr>
          <p:cNvSpPr txBox="1"/>
          <p:nvPr/>
        </p:nvSpPr>
        <p:spPr>
          <a:xfrm>
            <a:off x="6548282" y="6284082"/>
            <a:ext cx="494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3"/>
              </a:rPr>
              <a:t>https://tsmatz.wordpress.com/2020/10/07/azure-synapse-analytics-sql-dedicated-pool-performance-distribution-hash/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5302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1B7685-2DB3-9C46-B92C-35347E606BF3}"/>
              </a:ext>
            </a:extLst>
          </p:cNvPr>
          <p:cNvSpPr txBox="1"/>
          <p:nvPr/>
        </p:nvSpPr>
        <p:spPr>
          <a:xfrm>
            <a:off x="178130" y="142504"/>
            <a:ext cx="732463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Which databases does Facebook use?</a:t>
            </a:r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www.gangboard.com</a:t>
            </a:r>
            <a:r>
              <a:rPr lang="en-US" sz="1400" dirty="0">
                <a:hlinkClick r:id="rId2"/>
              </a:rPr>
              <a:t>/blog/what-database-does-</a:t>
            </a:r>
            <a:r>
              <a:rPr lang="en-US" sz="1400" dirty="0" err="1">
                <a:hlinkClick r:id="rId2"/>
              </a:rPr>
              <a:t>facebook</a:t>
            </a:r>
            <a:r>
              <a:rPr lang="en-US" sz="1400" dirty="0">
                <a:hlinkClick r:id="rId2"/>
              </a:rPr>
              <a:t>-use</a:t>
            </a:r>
            <a:r>
              <a:rPr lang="en-US" sz="1400" dirty="0"/>
              <a:t> - </a:t>
            </a:r>
          </a:p>
          <a:p>
            <a:r>
              <a:rPr lang="en-US" sz="1400" dirty="0"/>
              <a:t>   - MYSQL - primary DB for all structured data</a:t>
            </a:r>
          </a:p>
          <a:p>
            <a:r>
              <a:rPr lang="en-US" sz="1400" dirty="0"/>
              <a:t>   - HBase - for messaging. Data organized into regional servers.</a:t>
            </a:r>
          </a:p>
          <a:p>
            <a:r>
              <a:rPr lang="en-US" sz="1400" dirty="0"/>
              <a:t>       HBase list, WAL (Write-Ahead Log) = </a:t>
            </a:r>
            <a:r>
              <a:rPr lang="en-US" sz="1400" dirty="0" err="1"/>
              <a:t>HLog</a:t>
            </a:r>
            <a:r>
              <a:rPr lang="en-US" sz="1400" dirty="0"/>
              <a:t> - stored in in-memory </a:t>
            </a:r>
            <a:r>
              <a:rPr lang="en-US" sz="1400" dirty="0" err="1"/>
              <a:t>MemStore</a:t>
            </a:r>
            <a:r>
              <a:rPr lang="en-US" sz="1400" dirty="0"/>
              <a:t>.</a:t>
            </a:r>
          </a:p>
          <a:p>
            <a:r>
              <a:rPr lang="en-US" sz="1400" dirty="0"/>
              <a:t>   - Cassandra - extensibility and availability, inbox search, etc.</a:t>
            </a:r>
          </a:p>
          <a:p>
            <a:r>
              <a:rPr lang="en-US" sz="1400" dirty="0"/>
              <a:t>   - Haystack - universal object store, used to store and serve photos</a:t>
            </a:r>
          </a:p>
          <a:p>
            <a:r>
              <a:rPr lang="en-US" sz="1400" dirty="0"/>
              <a:t>                15 </a:t>
            </a:r>
            <a:r>
              <a:rPr lang="en-US" sz="1400" dirty="0" err="1"/>
              <a:t>Bln</a:t>
            </a:r>
            <a:r>
              <a:rPr lang="en-US" sz="1400" dirty="0"/>
              <a:t> photos * 4 formats = 60 B photos</a:t>
            </a:r>
          </a:p>
          <a:p>
            <a:r>
              <a:rPr lang="en-US" sz="1400" dirty="0"/>
              <a:t>   - Memcached - in-memory key-value store, multiple clusters,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MyRocks MySQL</a:t>
            </a:r>
            <a:r>
              <a:rPr lang="en-US" sz="1400" dirty="0"/>
              <a:t> Storage Engine </a:t>
            </a:r>
            <a:r>
              <a:rPr lang="en-US" sz="1400" b="1" dirty="0">
                <a:solidFill>
                  <a:srgbClr val="0070C0"/>
                </a:solidFill>
              </a:rPr>
              <a:t>Written by Facebook</a:t>
            </a:r>
            <a:r>
              <a:rPr lang="en-US" sz="1400" dirty="0"/>
              <a:t> allowed to reduce the space usage by 50% &amp; helped improve the write-efficiency. Over time Facebook migrated it’s user-facing database from </a:t>
            </a:r>
            <a:r>
              <a:rPr lang="en-US" sz="1400" b="1" dirty="0">
                <a:solidFill>
                  <a:srgbClr val="FF0000"/>
                </a:solidFill>
              </a:rPr>
              <a:t>InnoDB</a:t>
            </a:r>
            <a:r>
              <a:rPr lang="en-US" sz="1400" dirty="0"/>
              <a:t> to </a:t>
            </a:r>
            <a:r>
              <a:rPr lang="en-US" sz="1400" b="1" dirty="0">
                <a:solidFill>
                  <a:srgbClr val="FF0000"/>
                </a:solidFill>
              </a:rPr>
              <a:t>MyRocks</a:t>
            </a:r>
            <a:r>
              <a:rPr lang="en-US" sz="1400" dirty="0"/>
              <a:t> engine. 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https://www.scaleyourapp.com/what-database-does-facebook-use-a-1000-feet-deep-dive</a:t>
            </a:r>
            <a:r>
              <a:rPr lang="en-US" sz="1400" dirty="0"/>
              <a:t> -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2800" b="1" dirty="0">
                <a:solidFill>
                  <a:srgbClr val="00B050"/>
                </a:solidFill>
              </a:rPr>
              <a:t>FB Data Warehouse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(2014 - scaling to 300 PB):</a:t>
            </a:r>
          </a:p>
          <a:p>
            <a:r>
              <a:rPr lang="en-US" sz="1400" dirty="0"/>
              <a:t>   </a:t>
            </a:r>
            <a:r>
              <a:rPr lang="en-US" sz="1400" dirty="0">
                <a:hlinkClick r:id="rId4"/>
              </a:rPr>
              <a:t>https://</a:t>
            </a:r>
            <a:r>
              <a:rPr lang="en-US" sz="1400" dirty="0" err="1">
                <a:hlinkClick r:id="rId4"/>
              </a:rPr>
              <a:t>engineering.fb.com</a:t>
            </a:r>
            <a:r>
              <a:rPr lang="en-US" sz="1400" dirty="0">
                <a:hlinkClick r:id="rId4"/>
              </a:rPr>
              <a:t>/core-data/scaling-the-facebook-data-warehouse-to-300-pb</a:t>
            </a:r>
            <a:endParaRPr lang="en-US" sz="1400" dirty="0"/>
          </a:p>
          <a:p>
            <a:r>
              <a:rPr lang="en-US" sz="1400" dirty="0"/>
              <a:t>   Hive, </a:t>
            </a:r>
            <a:r>
              <a:rPr lang="en-US" sz="1400" dirty="0" err="1"/>
              <a:t>RCFile</a:t>
            </a:r>
            <a:r>
              <a:rPr lang="en-US" sz="1400" dirty="0"/>
              <a:t> (Record-Columnar File Format)</a:t>
            </a:r>
          </a:p>
          <a:p>
            <a:r>
              <a:rPr lang="en-US" sz="1400" dirty="0"/>
              <a:t>   Originally FB </a:t>
            </a:r>
            <a:r>
              <a:rPr lang="en-US" sz="1400" dirty="0" err="1"/>
              <a:t>ORCFile</a:t>
            </a:r>
            <a:r>
              <a:rPr lang="en-US" sz="1400" dirty="0"/>
              <a:t> writer used sorted dictionaries in red-black trees.</a:t>
            </a:r>
          </a:p>
          <a:p>
            <a:r>
              <a:rPr lang="en-US" sz="1400" dirty="0"/>
              <a:t>   Later for performance change the format to not-sorted</a:t>
            </a:r>
          </a:p>
          <a:p>
            <a:r>
              <a:rPr lang="en-US" sz="1400" dirty="0"/>
              <a:t>   compressed memory-efficient hashing.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D3185-28C9-AD43-928E-90A505DBB3DC}"/>
              </a:ext>
            </a:extLst>
          </p:cNvPr>
          <p:cNvSpPr txBox="1"/>
          <p:nvPr/>
        </p:nvSpPr>
        <p:spPr>
          <a:xfrm>
            <a:off x="7983415" y="3668870"/>
            <a:ext cx="3868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Facebook generates </a:t>
            </a:r>
            <a:r>
              <a:rPr lang="en-US" b="1">
                <a:solidFill>
                  <a:srgbClr val="FF0000"/>
                </a:solidFill>
              </a:rPr>
              <a:t>4 PetaBytes of data per day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All that data is stored in what is known as the </a:t>
            </a:r>
            <a:r>
              <a:rPr lang="en-US" b="1">
                <a:solidFill>
                  <a:srgbClr val="FF0000"/>
                </a:solidFill>
              </a:rPr>
              <a:t>Hive</a:t>
            </a:r>
            <a:r>
              <a:rPr lang="en-US"/>
              <a:t>, which contains about 300 petabytes of data.</a:t>
            </a:r>
          </a:p>
          <a:p>
            <a:endParaRPr lang="en-US"/>
          </a:p>
          <a:p>
            <a:r>
              <a:rPr lang="en-US">
                <a:hlinkClick r:id="rId5"/>
              </a:rPr>
              <a:t>https://kinsta.com/blog/facebook-statistics/</a:t>
            </a:r>
            <a:r>
              <a:rPr lang="en-US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AF4AE-1668-E949-A246-6F46E1003E8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4696" y="269630"/>
            <a:ext cx="1937335" cy="19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6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9E3B71-1D24-704C-83B7-7C2FAE6D3EED}"/>
              </a:ext>
            </a:extLst>
          </p:cNvPr>
          <p:cNvSpPr txBox="1"/>
          <p:nvPr/>
        </p:nvSpPr>
        <p:spPr>
          <a:xfrm>
            <a:off x="251460" y="2578087"/>
            <a:ext cx="9212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https://clickhouse.com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https://en.wikipedia.org/wiki/ClickHouse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https://github.com/ClickHouse/ClickHouse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https://www.youtube.com/watch?v=fGG9dApIhDU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https://clickhouse.com/docs/en/introduction/performance/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 be deployed on AWS: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https://www.amazonaws.cn/en/solutions/clickhouse-on-aws/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B5AEC-ECF3-D542-AEF2-50613A48DBCD}"/>
              </a:ext>
            </a:extLst>
          </p:cNvPr>
          <p:cNvSpPr txBox="1"/>
          <p:nvPr/>
        </p:nvSpPr>
        <p:spPr>
          <a:xfrm>
            <a:off x="251460" y="897969"/>
            <a:ext cx="5623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ClickHouse is an open-source (Apache, 2016)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high-performance column-oriented DBMS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created by Russian company </a:t>
            </a:r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Yandex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 real-time OLAP processing.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BFCD5-781A-D148-818A-3468932C60ED}"/>
              </a:ext>
            </a:extLst>
          </p:cNvPr>
          <p:cNvSpPr txBox="1"/>
          <p:nvPr/>
        </p:nvSpPr>
        <p:spPr>
          <a:xfrm>
            <a:off x="251460" y="0"/>
            <a:ext cx="3634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ClickHouse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2AB9A-5E4B-0244-A6B2-4E2C213DDE7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0590" y="1695437"/>
            <a:ext cx="1866900" cy="176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21667-FFCB-524F-BAEE-C80C0AEBBEF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1055" y="371266"/>
            <a:ext cx="2728631" cy="679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010EE2-AFF1-194D-9052-4AFAF270A743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5020" y="88295"/>
            <a:ext cx="27432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1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C43674-15FF-0A41-992A-8F30EB524414}"/>
              </a:ext>
            </a:extLst>
          </p:cNvPr>
          <p:cNvSpPr txBox="1"/>
          <p:nvPr/>
        </p:nvSpPr>
        <p:spPr>
          <a:xfrm>
            <a:off x="172995" y="148281"/>
            <a:ext cx="174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Firebolt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8F742-1846-654C-BEA7-F94352EC25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2915" y="105290"/>
            <a:ext cx="1816100" cy="48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426BC0-97D9-2244-B1D0-8AFA2E81CAAA}"/>
              </a:ext>
            </a:extLst>
          </p:cNvPr>
          <p:cNvSpPr txBox="1"/>
          <p:nvPr/>
        </p:nvSpPr>
        <p:spPr>
          <a:xfrm>
            <a:off x="172996" y="982176"/>
            <a:ext cx="515276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Firebolt – Cloud Data Warehouse: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beats performance of all major DataWarehouse providers (Snowflake, RedShift, BigQuery, etc.) by x10-x100, while costing x10 times 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AWS S3 for storage (AWS only so far)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very fast - up to 182x faster performance than Athena across terabyte and petabyte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runs a limitless amount of concurrent queries at sub-second performance at any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elastic architecture - decoupled storage &amp; compute. </a:t>
            </a:r>
            <a:br>
              <a:rPr lang="en-US" sz="1400"/>
            </a:br>
            <a:r>
              <a:rPr lang="en-US" sz="1400"/>
              <a:t>Adding or scaling resources up/down is instant.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advanced data warehousing capabilities to manage ELT, </a:t>
            </a:r>
            <a:br>
              <a:rPr lang="en-US" sz="1400"/>
            </a:br>
            <a:r>
              <a:rPr lang="en-US" sz="1400"/>
              <a:t>storage and concurrency without compromising the ease of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Low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Good 17min demo and explanation - </a:t>
            </a:r>
            <a:r>
              <a:rPr lang="en-US" sz="1400">
                <a:hlinkClick r:id="rId3"/>
              </a:rPr>
              <a:t>https://www.youtube.com/watch?v=wSwzsRFUOUs</a:t>
            </a:r>
            <a:r>
              <a:rPr lang="en-US" sz="1400"/>
              <a:t> 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4"/>
              </a:rPr>
              <a:t>https://www.firebolt.io/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5"/>
              </a:rPr>
              <a:t>https://www.firebolt.io/performance-at-scale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6"/>
              </a:rPr>
              <a:t>https://www.datanami.com/2020/12/09/firebolt-touts-massive-speedup-in-cloud-data-warehouse/</a:t>
            </a:r>
            <a:r>
              <a:rPr lang="en-US" sz="14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7"/>
              </a:rPr>
              <a:t>https://www.youtube.com/watch?v=-hR7Qzf_8X4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demo 42 Billion rows query in less than 1 second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How We Built The World's Fastest Cloud Data Warehouse" </a:t>
            </a:r>
            <a:br>
              <a:rPr lang="en-US" sz="1400"/>
            </a:br>
            <a:r>
              <a:rPr lang="en-US" sz="1400">
                <a:hlinkClick r:id="rId8"/>
              </a:rPr>
              <a:t>https://www.youtube.com/watch?v=PGmmNqAOP94</a:t>
            </a:r>
            <a:endParaRPr lang="en-US" sz="1400"/>
          </a:p>
          <a:p>
            <a:endParaRPr 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1F3752-1C72-FC48-BC56-894C1A1C08AF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6114" y="3639065"/>
            <a:ext cx="5715000" cy="293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89F68F-8E08-DF42-A874-0FC62BFA4082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1633" y="232690"/>
            <a:ext cx="1816101" cy="2028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8213EF-70D0-EB45-8DB2-199C8100888E}"/>
              </a:ext>
            </a:extLst>
          </p:cNvPr>
          <p:cNvSpPr txBox="1"/>
          <p:nvPr/>
        </p:nvSpPr>
        <p:spPr>
          <a:xfrm>
            <a:off x="7426397" y="2261241"/>
            <a:ext cx="23865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Eldad Farkash</a:t>
            </a:r>
            <a:br>
              <a:rPr lang="en-US" sz="1400"/>
            </a:br>
            <a:r>
              <a:rPr lang="en-US" sz="1400"/>
              <a:t>Firebolt CEO and co-founder,</a:t>
            </a:r>
          </a:p>
          <a:p>
            <a:pPr algn="ctr"/>
            <a:r>
              <a:rPr lang="en-US" sz="1400"/>
              <a:t>also co-founder of </a:t>
            </a:r>
            <a:r>
              <a:rPr lang="en-US" sz="1400">
                <a:hlinkClick r:id="rId11"/>
              </a:rPr>
              <a:t>Sisense</a:t>
            </a:r>
            <a:r>
              <a:rPr lang="en-US" sz="1400"/>
              <a:t>, a $Billion+ analytics company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DAA72-6E7A-6146-8551-E7220736B2D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2716" y="617384"/>
            <a:ext cx="1820564" cy="5297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4D5500-69BC-1E44-B67C-77AEA6EB5AFB}"/>
              </a:ext>
            </a:extLst>
          </p:cNvPr>
          <p:cNvSpPr txBox="1"/>
          <p:nvPr/>
        </p:nvSpPr>
        <p:spPr>
          <a:xfrm>
            <a:off x="9716087" y="2231747"/>
            <a:ext cx="23865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Mosha Pasumansky</a:t>
            </a:r>
          </a:p>
          <a:p>
            <a:pPr algn="ctr"/>
            <a:r>
              <a:rPr lang="en-US" sz="1400"/>
              <a:t>CTO, former Google BigQuery Principal Engineer and Microsoft OLAP/MDX creator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62F607-91D8-D947-B686-681861803BA7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8206" y="274511"/>
            <a:ext cx="1658210" cy="182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53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C43674-15FF-0A41-992A-8F30EB524414}"/>
              </a:ext>
            </a:extLst>
          </p:cNvPr>
          <p:cNvSpPr txBox="1"/>
          <p:nvPr/>
        </p:nvSpPr>
        <p:spPr>
          <a:xfrm>
            <a:off x="0" y="0"/>
            <a:ext cx="530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Firebolt Performance Explained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26BC0-97D9-2244-B1D0-8AFA2E81CAAA}"/>
              </a:ext>
            </a:extLst>
          </p:cNvPr>
          <p:cNvSpPr txBox="1"/>
          <p:nvPr/>
        </p:nvSpPr>
        <p:spPr>
          <a:xfrm>
            <a:off x="48532" y="447327"/>
            <a:ext cx="6361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2"/>
              </a:rPr>
              <a:t>https://www.firebolt.io/performance-at-scale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3"/>
              </a:rPr>
              <a:t>https://www.firebolt.io/resources/firebolt-cloud-data-warehouse-whitepaper</a:t>
            </a:r>
            <a:r>
              <a:rPr lang="en-US" sz="1400"/>
              <a:t>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4"/>
              </a:rPr>
              <a:t>https://www.firebolt.io/resources/cloud-data-warehouse-comparison</a:t>
            </a:r>
            <a:r>
              <a:rPr lang="en-US" sz="1400"/>
              <a:t> -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4AD38-DB42-A04C-B912-48C540BB4B87}"/>
              </a:ext>
            </a:extLst>
          </p:cNvPr>
          <p:cNvSpPr txBox="1"/>
          <p:nvPr/>
        </p:nvSpPr>
        <p:spPr>
          <a:xfrm>
            <a:off x="48532" y="1274891"/>
            <a:ext cx="485366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Firebolt resolves the storage layer bottleneck</a:t>
            </a:r>
          </a:p>
          <a:p>
            <a:r>
              <a:rPr lang="en-US" sz="1400"/>
              <a:t>Data lakes (like AWS </a:t>
            </a:r>
            <a:r>
              <a:rPr lang="en-US" sz="1400" b="1">
                <a:solidFill>
                  <a:srgbClr val="FF0000"/>
                </a:solidFill>
              </a:rPr>
              <a:t>S3 = Simple Storage Service</a:t>
            </a:r>
            <a:r>
              <a:rPr lang="en-US" sz="1400"/>
              <a:t>) are built for infinite storage. But they are terribly slow when large amounts of data need to be scanned and moved to the compute layer for querying.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Firebolt avoids reading whole files. </a:t>
            </a:r>
            <a:r>
              <a:rPr lang="en-US" sz="1400"/>
              <a:t>This is done by indexing the data inside files into "</a:t>
            </a:r>
            <a:r>
              <a:rPr lang="en-US" sz="1400" b="1">
                <a:solidFill>
                  <a:srgbClr val="FF0000"/>
                </a:solidFill>
              </a:rPr>
              <a:t>ranges</a:t>
            </a:r>
            <a:r>
              <a:rPr lang="en-US" sz="1400"/>
              <a:t>". This is called "</a:t>
            </a:r>
            <a:r>
              <a:rPr lang="en-US" sz="1400" b="1">
                <a:solidFill>
                  <a:srgbClr val="FF0000"/>
                </a:solidFill>
              </a:rPr>
              <a:t>sparse indexing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/>
              <a:t>The indexes are small (they are </a:t>
            </a:r>
            <a:r>
              <a:rPr lang="en-US" sz="1400" b="1">
                <a:solidFill>
                  <a:srgbClr val="FF0000"/>
                </a:solidFill>
              </a:rPr>
              <a:t>sparse</a:t>
            </a:r>
            <a:r>
              <a:rPr lang="en-US" sz="1400"/>
              <a:t>, not very granular).</a:t>
            </a:r>
          </a:p>
          <a:p>
            <a:r>
              <a:rPr lang="en-US" sz="1400"/>
              <a:t>Thus indexes can be kept in memory and can help to  quickly identify the files and specific segments within those files which need to be loaded from disk into memory.</a:t>
            </a:r>
          </a:p>
          <a:p>
            <a:endParaRPr lang="en-US" sz="1400"/>
          </a:p>
          <a:p>
            <a:r>
              <a:rPr lang="en-US" sz="1400"/>
              <a:t>Note: API for AWS S3 allows multi-part uploads, and also "GetObject" mathod has option "</a:t>
            </a:r>
            <a:r>
              <a:rPr lang="en-US" sz="1400" b="1">
                <a:solidFill>
                  <a:srgbClr val="FF0000"/>
                </a:solidFill>
              </a:rPr>
              <a:t>range</a:t>
            </a:r>
            <a:r>
              <a:rPr lang="en-US" sz="1400"/>
              <a:t>" to read only specific reange of bytes: </a:t>
            </a:r>
            <a:r>
              <a:rPr lang="en-US" sz="1400">
                <a:hlinkClick r:id="rId5"/>
              </a:rPr>
              <a:t>https://docs.aws.amazon.com/AmazonS3/latest/API/API_GetObject.html</a:t>
            </a:r>
            <a:r>
              <a:rPr lang="en-US" sz="1400"/>
              <a:t> -  </a:t>
            </a:r>
          </a:p>
          <a:p>
            <a:endParaRPr lang="en-US" sz="1400"/>
          </a:p>
          <a:p>
            <a:r>
              <a:rPr lang="en-US" sz="1400"/>
              <a:t>Additional sparse indexes can be easily created for common </a:t>
            </a:r>
            <a:r>
              <a:rPr lang="en-US" sz="1400" b="1">
                <a:solidFill>
                  <a:srgbClr val="FF0000"/>
                </a:solidFill>
              </a:rPr>
              <a:t>aggregations</a:t>
            </a:r>
            <a:r>
              <a:rPr lang="en-US" sz="1400"/>
              <a:t> and </a:t>
            </a:r>
            <a:r>
              <a:rPr lang="en-US" sz="1400" b="1">
                <a:solidFill>
                  <a:srgbClr val="FF0000"/>
                </a:solidFill>
              </a:rPr>
              <a:t>joins</a:t>
            </a:r>
            <a:r>
              <a:rPr lang="en-US" sz="1400"/>
              <a:t> – thus making queries even faster (this is similar to idea of precalculated OLAP cubes).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A7A7D-B15D-ED4B-9E71-6087A7DA4AF3}"/>
              </a:ext>
            </a:extLst>
          </p:cNvPr>
          <p:cNvSpPr txBox="1"/>
          <p:nvPr/>
        </p:nvSpPr>
        <p:spPr>
          <a:xfrm>
            <a:off x="5000125" y="4170860"/>
            <a:ext cx="7180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ingestion – from all typical raw data formats (eg CSV, Parquet, Avro, JSON).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Ingested data is sorted, compressed, indexed and materialized into Firebolt’s proprietary file format - </a:t>
            </a:r>
            <a:r>
              <a:rPr lang="en-US" sz="1400" b="1">
                <a:solidFill>
                  <a:srgbClr val="FF0000"/>
                </a:solidFill>
              </a:rPr>
              <a:t>F3 = Firebolt File Format</a:t>
            </a:r>
            <a:r>
              <a:rPr lang="en-US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F3 benefits: sparse indexes, easy merging data for quick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Sparse Indexes</a:t>
            </a:r>
            <a:r>
              <a:rPr lang="en-US" sz="1400"/>
              <a:t> - created automatically,  small, fully loaded in memory, help to dramatically reduce i/o by pulling only small portions from F3-s which are needed for a 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granular data pruning</a:t>
            </a:r>
            <a:r>
              <a:rPr lang="en-US" sz="1400"/>
              <a:t> - allows to avoid fetching unnecessary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cost-based optimizer</a:t>
            </a:r>
            <a:r>
              <a:rPr lang="en-US" sz="1400"/>
              <a:t> turns SQL into most performant – yet low-cost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Just-In-Time (JIT) compilation</a:t>
            </a:r>
            <a:r>
              <a:rPr lang="en-US" sz="1400"/>
              <a:t> of SQL into an optimized executable.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CPU efficiency – using </a:t>
            </a:r>
            <a:r>
              <a:rPr lang="en-US" sz="1400" b="1">
                <a:solidFill>
                  <a:srgbClr val="FF0000"/>
                </a:solidFill>
              </a:rPr>
              <a:t>Vectorized Processing</a:t>
            </a:r>
            <a:r>
              <a:rPr lang="en-US" sz="1400"/>
              <a:t> and </a:t>
            </a:r>
            <a:r>
              <a:rPr lang="en-US" sz="1400" b="1">
                <a:solidFill>
                  <a:srgbClr val="FF0000"/>
                </a:solidFill>
              </a:rPr>
              <a:t>SIMD (Single Instruction, Multiple Data)</a:t>
            </a:r>
            <a:r>
              <a:rPr lang="en-US" sz="1400"/>
              <a:t> delivers blazing query execution speeds through applying query instructions on batches of column data instead of row-by-row, and through optimized usage of the CPU cache.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D1185B-9535-EB45-9183-1E0C5564B8F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4912" y="0"/>
            <a:ext cx="5528556" cy="412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9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90AF9-CC5B-8A43-A8AD-1F52931EF2D5}"/>
              </a:ext>
            </a:extLst>
          </p:cNvPr>
          <p:cNvSpPr txBox="1"/>
          <p:nvPr/>
        </p:nvSpPr>
        <p:spPr>
          <a:xfrm>
            <a:off x="0" y="0"/>
            <a:ext cx="39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Google BigQuery tricks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96D32-14FE-BA4F-8636-C1C104954438}"/>
              </a:ext>
            </a:extLst>
          </p:cNvPr>
          <p:cNvSpPr txBox="1"/>
          <p:nvPr/>
        </p:nvSpPr>
        <p:spPr>
          <a:xfrm>
            <a:off x="0" y="517803"/>
            <a:ext cx="74458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BigQuery is designed for </a:t>
            </a:r>
            <a:r>
              <a:rPr lang="en-US" sz="1400" b="1">
                <a:solidFill>
                  <a:srgbClr val="FF0000"/>
                </a:solidFill>
              </a:rPr>
              <a:t>map-reduce</a:t>
            </a:r>
            <a:r>
              <a:rPr lang="en-US" sz="1400"/>
              <a:t> over huge amount of data (Tera-bytes and Peta-bytes).</a:t>
            </a:r>
          </a:p>
          <a:p>
            <a:r>
              <a:rPr lang="en-US" sz="1400" b="1">
                <a:solidFill>
                  <a:srgbClr val="FF0000"/>
                </a:solidFill>
              </a:rPr>
              <a:t>It charges not for compute usage, but for amount of data your query is touching.</a:t>
            </a:r>
          </a:p>
          <a:p>
            <a:endParaRPr lang="en-US" sz="1400"/>
          </a:p>
          <a:p>
            <a:r>
              <a:rPr lang="en-US" sz="1400"/>
              <a:t>Here is an interesting illustration how a huge set of queries was running for 30 hrs, </a:t>
            </a:r>
          </a:p>
          <a:p>
            <a:r>
              <a:rPr lang="en-US" sz="1400"/>
              <a:t>but the total charge was only $2.</a:t>
            </a:r>
          </a:p>
          <a:p>
            <a:endParaRPr lang="en-US" sz="1400"/>
          </a:p>
          <a:p>
            <a:r>
              <a:rPr lang="en-US" sz="1400"/>
              <a:t>A client is using geographical location data – matching footprints of people to locations of stores.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F9BB5-53C3-F34E-8220-82B313578D4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4618" y="95002"/>
            <a:ext cx="3009900" cy="12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8A264-682C-DB43-AE92-528C06E2DFE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1490" y="4043644"/>
            <a:ext cx="1909701" cy="1719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3B2CA3-9160-FC40-BCA9-82A227FFFD21}"/>
              </a:ext>
            </a:extLst>
          </p:cNvPr>
          <p:cNvSpPr txBox="1"/>
          <p:nvPr/>
        </p:nvSpPr>
        <p:spPr>
          <a:xfrm>
            <a:off x="1165655" y="2375533"/>
            <a:ext cx="62801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</a:rPr>
              <a:t>"Recently I was matching 150M of footprints to 4M blocks.</a:t>
            </a:r>
          </a:p>
          <a:p>
            <a:r>
              <a:rPr lang="en-US" sz="1400">
                <a:solidFill>
                  <a:srgbClr val="0070C0"/>
                </a:solidFill>
              </a:rPr>
              <a:t>Blocks were in 20 US cities. So I did per city. </a:t>
            </a:r>
          </a:p>
          <a:p>
            <a:r>
              <a:rPr lang="en-US" sz="1400">
                <a:solidFill>
                  <a:srgbClr val="0070C0"/>
                </a:solidFill>
              </a:rPr>
              <a:t>But for New York it was still too much (4M footprints vs 1.5M blocks).</a:t>
            </a:r>
          </a:p>
          <a:p>
            <a:r>
              <a:rPr lang="en-US" sz="1400">
                <a:solidFill>
                  <a:srgbClr val="0070C0"/>
                </a:solidFill>
              </a:rPr>
              <a:t>The size of the </a:t>
            </a:r>
            <a:r>
              <a:rPr lang="en-US" sz="1400" b="1">
                <a:solidFill>
                  <a:srgbClr val="FF0000"/>
                </a:solidFill>
              </a:rPr>
              <a:t>cross join</a:t>
            </a:r>
            <a:r>
              <a:rPr lang="en-US" sz="1400">
                <a:solidFill>
                  <a:srgbClr val="0070C0"/>
                </a:solidFill>
              </a:rPr>
              <a:t> was enormous.</a:t>
            </a:r>
          </a:p>
          <a:p>
            <a:r>
              <a:rPr lang="en-US" sz="1400">
                <a:solidFill>
                  <a:srgbClr val="0070C0"/>
                </a:solidFill>
              </a:rPr>
              <a:t>So I had to split it in 24 sub-blocks and to do some other optimizations to reduce it.</a:t>
            </a:r>
          </a:p>
          <a:p>
            <a:r>
              <a:rPr lang="en-US" sz="1400">
                <a:solidFill>
                  <a:srgbClr val="0070C0"/>
                </a:solidFill>
              </a:rPr>
              <a:t>We ended up running it for something like 30 hours (in a loop). </a:t>
            </a:r>
          </a:p>
          <a:p>
            <a:endParaRPr lang="en-US" sz="1400">
              <a:solidFill>
                <a:srgbClr val="0070C0"/>
              </a:solidFill>
            </a:endParaRPr>
          </a:p>
          <a:p>
            <a:r>
              <a:rPr lang="en-US" sz="1400">
                <a:solidFill>
                  <a:srgbClr val="0070C0"/>
                </a:solidFill>
              </a:rPr>
              <a:t>The query is trivial. </a:t>
            </a:r>
          </a:p>
          <a:p>
            <a:r>
              <a:rPr lang="en-US" sz="1400">
                <a:solidFill>
                  <a:srgbClr val="0070C0"/>
                </a:solidFill>
              </a:rPr>
              <a:t>I had to reduce usage of geometrical polygons_cover(point) function </a:t>
            </a:r>
          </a:p>
          <a:p>
            <a:r>
              <a:rPr lang="en-US" sz="1400">
                <a:solidFill>
                  <a:srgbClr val="0070C0"/>
                </a:solidFill>
              </a:rPr>
              <a:t>by the distance between polygon center to point in order to make it run,</a:t>
            </a:r>
          </a:p>
          <a:p>
            <a:r>
              <a:rPr lang="en-US" sz="1400" b="1">
                <a:solidFill>
                  <a:srgbClr val="FF0000"/>
                </a:solidFill>
              </a:rPr>
              <a:t>to filter</a:t>
            </a:r>
            <a:r>
              <a:rPr lang="en-US" sz="1400">
                <a:solidFill>
                  <a:srgbClr val="0070C0"/>
                </a:solidFill>
              </a:rPr>
              <a:t> the coverage after the join (thus reducing the</a:t>
            </a:r>
          </a:p>
          <a:p>
            <a:r>
              <a:rPr lang="en-US" sz="1400">
                <a:solidFill>
                  <a:srgbClr val="0070C0"/>
                </a:solidFill>
              </a:rPr>
              <a:t>potential cover_ calls, which are expensive as you can imagine) </a:t>
            </a:r>
          </a:p>
          <a:p>
            <a:r>
              <a:rPr lang="en-US" sz="1400" b="1">
                <a:solidFill>
                  <a:srgbClr val="FF0000"/>
                </a:solidFill>
              </a:rPr>
              <a:t>only to candidates</a:t>
            </a:r>
            <a:r>
              <a:rPr lang="en-US" sz="1400">
                <a:solidFill>
                  <a:srgbClr val="0070C0"/>
                </a:solidFill>
              </a:rPr>
              <a:t>, which is linear vs quadratic. </a:t>
            </a:r>
          </a:p>
          <a:p>
            <a:endParaRPr lang="en-US" sz="1400">
              <a:solidFill>
                <a:srgbClr val="0070C0"/>
              </a:solidFill>
            </a:endParaRPr>
          </a:p>
          <a:p>
            <a:r>
              <a:rPr lang="en-US" sz="1400">
                <a:solidFill>
                  <a:srgbClr val="0070C0"/>
                </a:solidFill>
              </a:rPr>
              <a:t>I cannot even imagine how much it would cost us with compute credits.</a:t>
            </a:r>
          </a:p>
          <a:p>
            <a:r>
              <a:rPr lang="en-US" sz="1400">
                <a:solidFill>
                  <a:srgbClr val="0070C0"/>
                </a:solidFill>
              </a:rPr>
              <a:t>But total BQ cost was ... take a guess ... only $2 !!</a:t>
            </a:r>
          </a:p>
          <a:p>
            <a:r>
              <a:rPr lang="en-US" sz="1400">
                <a:solidFill>
                  <a:srgbClr val="0070C0"/>
                </a:solidFill>
              </a:rPr>
              <a:t>Why?</a:t>
            </a:r>
          </a:p>
          <a:p>
            <a:r>
              <a:rPr lang="en-US" sz="1400">
                <a:solidFill>
                  <a:srgbClr val="0070C0"/>
                </a:solidFill>
              </a:rPr>
              <a:t>Because the data I have touched were approx. 100 GB, and BQ charges $5/TB. </a:t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>
                <a:solidFill>
                  <a:srgbClr val="0070C0"/>
                </a:solidFill>
              </a:rPr>
              <a:t>You do not pay for compute time. </a:t>
            </a:r>
          </a:p>
          <a:p>
            <a:r>
              <a:rPr lang="en-US" sz="1400">
                <a:solidFill>
                  <a:srgbClr val="0070C0"/>
                </a:solidFill>
              </a:rPr>
              <a:t>You pay only for the data you touch"</a:t>
            </a:r>
          </a:p>
        </p:txBody>
      </p:sp>
    </p:spTree>
    <p:extLst>
      <p:ext uri="{BB962C8B-B14F-4D97-AF65-F5344CB8AC3E}">
        <p14:creationId xmlns:p14="http://schemas.microsoft.com/office/powerpoint/2010/main" val="337329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0" y="0"/>
            <a:ext cx="8534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Working with Very Large Databases </a:t>
            </a:r>
            <a:b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( more than 5 TBytes, may be 500 TB, 2 PB, more ?)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13056-FA5E-2B44-B05A-FA97BE3B9D40}"/>
              </a:ext>
            </a:extLst>
          </p:cNvPr>
          <p:cNvSpPr txBox="1"/>
          <p:nvPr/>
        </p:nvSpPr>
        <p:spPr>
          <a:xfrm>
            <a:off x="113863" y="1295767"/>
            <a:ext cx="713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Working with Very Large Tables Like a Pro in SQL Server 2019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https://www.youtube.com/watch?v=9_2ISO6IZDI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Querying 100 Billion Rows using SQL, 7 TB in a single table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https://www.youtube.com/watch?v=Eo4cB7lvLhg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Azure 100TB database (Hyperscale service tier)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https://docs.microsoft.com/en-us/azure/azure-sql/database/service-tier-hyperscale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Azure Premium – we've seen 500-700TB databses  (was 1TB in 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Advan Research – 2 PBytes in Google Big Query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www.advanresearch.com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0B15-FBF1-584A-9B8D-398B42D165CD}"/>
              </a:ext>
            </a:extLst>
          </p:cNvPr>
          <p:cNvSpPr txBox="1"/>
          <p:nvPr/>
        </p:nvSpPr>
        <p:spPr>
          <a:xfrm>
            <a:off x="8339889" y="1777664"/>
            <a:ext cx="23777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50"/>
                </a:solidFill>
              </a:rPr>
              <a:t>Examples of big tables which may require special care: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Web.PageViews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File.Events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Audit.Messages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Monitor.Meaures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Billing.Transactions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CC9D2-20D3-F84B-9CF3-28930CE5CA2C}"/>
              </a:ext>
            </a:extLst>
          </p:cNvPr>
          <p:cNvSpPr txBox="1"/>
          <p:nvPr/>
        </p:nvSpPr>
        <p:spPr>
          <a:xfrm>
            <a:off x="8339889" y="3830109"/>
            <a:ext cx="33001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50"/>
                </a:solidFill>
              </a:rPr>
              <a:t>Focus Areas: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Query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Update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Maintain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Manage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archiving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spread partitions between storage tiers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improve table maintanance </a:t>
            </a:r>
            <a:br>
              <a:rPr lang="en-US" sz="1400"/>
            </a:br>
            <a:r>
              <a:rPr lang="en-US" sz="1400"/>
              <a:t>(only rebuild the latest partition/index,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performance?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29C6D9-8108-DC4A-AA54-3D0A7BEBBB15}"/>
              </a:ext>
            </a:extLst>
          </p:cNvPr>
          <p:cNvCxnSpPr/>
          <p:nvPr/>
        </p:nvCxnSpPr>
        <p:spPr>
          <a:xfrm>
            <a:off x="7614138" y="1295767"/>
            <a:ext cx="0" cy="5427442"/>
          </a:xfrm>
          <a:prstGeom prst="line">
            <a:avLst/>
          </a:prstGeom>
          <a:ln w="63500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6353397-516E-BF4C-A5F7-CC59D548B0A4}"/>
              </a:ext>
            </a:extLst>
          </p:cNvPr>
          <p:cNvSpPr txBox="1"/>
          <p:nvPr/>
        </p:nvSpPr>
        <p:spPr>
          <a:xfrm>
            <a:off x="691978" y="4122497"/>
            <a:ext cx="4090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Some Cloud Data Platforms: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Amazon Redshift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Amazon Athena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Firebolt (on AWS)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Microsoft Azure Synapse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Google BigQuery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Snowflake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Apache ClickHouse</a:t>
            </a:r>
          </a:p>
        </p:txBody>
      </p:sp>
    </p:spTree>
    <p:extLst>
      <p:ext uri="{BB962C8B-B14F-4D97-AF65-F5344CB8AC3E}">
        <p14:creationId xmlns:p14="http://schemas.microsoft.com/office/powerpoint/2010/main" val="25298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B1216C-6FBE-A144-A823-90AA3630A606}"/>
              </a:ext>
            </a:extLst>
          </p:cNvPr>
          <p:cNvSpPr txBox="1"/>
          <p:nvPr/>
        </p:nvSpPr>
        <p:spPr>
          <a:xfrm>
            <a:off x="162910" y="1597569"/>
            <a:ext cx="364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www.advanresearch.com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AA94A-465A-4C4C-9AB7-B0954C6D6CF5}"/>
              </a:ext>
            </a:extLst>
          </p:cNvPr>
          <p:cNvSpPr txBox="1"/>
          <p:nvPr/>
        </p:nvSpPr>
        <p:spPr>
          <a:xfrm>
            <a:off x="162910" y="1119349"/>
            <a:ext cx="718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 Case - </a:t>
            </a:r>
            <a:r>
              <a:rPr lang="en-US" sz="2800" b="1" dirty="0" err="1"/>
              <a:t>Advan</a:t>
            </a:r>
            <a:r>
              <a:rPr lang="en-US" sz="2800" b="1" dirty="0"/>
              <a:t> Research Corporation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9633A-C9FE-EB46-8EFF-90A19570EC3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608" y="2120789"/>
            <a:ext cx="7078273" cy="4048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34D31D-3BE9-5047-9EBF-6AA64C22C194}"/>
              </a:ext>
            </a:extLst>
          </p:cNvPr>
          <p:cNvSpPr txBox="1"/>
          <p:nvPr/>
        </p:nvSpPr>
        <p:spPr>
          <a:xfrm>
            <a:off x="7914290" y="1884307"/>
            <a:ext cx="3641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 TB of compressed data daily</a:t>
            </a:r>
          </a:p>
          <a:p>
            <a:r>
              <a:rPr lang="en-US" dirty="0"/>
              <a:t>2PB+ of storage</a:t>
            </a:r>
          </a:p>
          <a:p>
            <a:r>
              <a:rPr lang="en-US" dirty="0"/>
              <a:t>Google </a:t>
            </a:r>
            <a:r>
              <a:rPr lang="en-US" dirty="0" err="1"/>
              <a:t>BigQuery</a:t>
            </a:r>
            <a:endParaRPr lang="en-US" dirty="0"/>
          </a:p>
          <a:p>
            <a:r>
              <a:rPr lang="en-US" dirty="0"/>
              <a:t>Loading, </a:t>
            </a:r>
            <a:r>
              <a:rPr lang="en-US" dirty="0" err="1"/>
              <a:t>Sharding</a:t>
            </a:r>
            <a:r>
              <a:rPr lang="en-US" dirty="0"/>
              <a:t>, Clustering</a:t>
            </a:r>
          </a:p>
        </p:txBody>
      </p:sp>
    </p:spTree>
    <p:extLst>
      <p:ext uri="{BB962C8B-B14F-4D97-AF65-F5344CB8AC3E}">
        <p14:creationId xmlns:p14="http://schemas.microsoft.com/office/powerpoint/2010/main" val="141186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BA7BE9-1E78-E04C-B975-712A4227663E}"/>
              </a:ext>
            </a:extLst>
          </p:cNvPr>
          <p:cNvSpPr txBox="1"/>
          <p:nvPr/>
        </p:nvSpPr>
        <p:spPr>
          <a:xfrm>
            <a:off x="0" y="0"/>
            <a:ext cx="4853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 databases are built using distributed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5458B-F388-AE4A-A44F-3724D6DB69A5}"/>
              </a:ext>
            </a:extLst>
          </p:cNvPr>
          <p:cNvSpPr txBox="1"/>
          <p:nvPr/>
        </p:nvSpPr>
        <p:spPr>
          <a:xfrm>
            <a:off x="5476693" y="584775"/>
            <a:ext cx="372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Google BigQuery (BQ)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62681-1F21-DD4A-BFBB-3435DC6E587D}"/>
              </a:ext>
            </a:extLst>
          </p:cNvPr>
          <p:cNvSpPr txBox="1"/>
          <p:nvPr/>
        </p:nvSpPr>
        <p:spPr>
          <a:xfrm>
            <a:off x="112058" y="966960"/>
            <a:ext cx="70056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BQ – unbeatable scale and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Alternatives: </a:t>
            </a:r>
            <a:br>
              <a:rPr lang="en-US" sz="1400"/>
            </a:br>
            <a:r>
              <a:rPr lang="en-US" sz="1400"/>
              <a:t>open source solutions such as Apache Drill and Presto - require a massive infrastructure engineering and ongoing operational overhead to match the performance of BigQuery.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Amazon Athena</a:t>
            </a:r>
            <a:r>
              <a:rPr lang="en-US" sz="1400"/>
              <a:t> - a serverless interactive query service offered by Amazon Web Services (AWS) - is hosted version of Presto with ANSI SQL support. BQ is sstill better.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5EA663-D52E-A24E-BEE0-87A35DCF40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846" y="1815767"/>
            <a:ext cx="4284096" cy="48371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9483A8-D77D-A44E-81C5-74A4F62385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162" y="2684531"/>
            <a:ext cx="7005637" cy="40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AC3DB1-EBB8-4741-B952-B91700745FEA}"/>
              </a:ext>
            </a:extLst>
          </p:cNvPr>
          <p:cNvSpPr txBox="1"/>
          <p:nvPr/>
        </p:nvSpPr>
        <p:spPr>
          <a:xfrm>
            <a:off x="0" y="0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Google BigQuery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B40CF-EB1E-2F44-A691-11AD4FA2ED3D}"/>
              </a:ext>
            </a:extLst>
          </p:cNvPr>
          <p:cNvSpPr txBox="1"/>
          <p:nvPr/>
        </p:nvSpPr>
        <p:spPr>
          <a:xfrm>
            <a:off x="167885" y="1508035"/>
            <a:ext cx="7218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TABLE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mydataset.newtable (transaction_id INT64, transaction_date DATE)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 BY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transaction_date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 SELECT transaction_id, transaction_date FROM mydataset.mytable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B8A86-3BB3-654F-B4AB-7EE5E252C191}"/>
              </a:ext>
            </a:extLst>
          </p:cNvPr>
          <p:cNvSpPr txBox="1"/>
          <p:nvPr/>
        </p:nvSpPr>
        <p:spPr>
          <a:xfrm>
            <a:off x="251012" y="3657193"/>
            <a:ext cx="705196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  <a:effectLst/>
              </a:rPr>
              <a:t>Convert date-sharded tables into ingestion-time partitioned tables</a:t>
            </a:r>
          </a:p>
          <a:p>
            <a:endParaRPr lang="en-US" sz="1400">
              <a:effectLst/>
            </a:endParaRPr>
          </a:p>
          <a:p>
            <a:r>
              <a:rPr lang="en-US" sz="1400">
                <a:effectLst/>
              </a:rPr>
              <a:t>The example below creates an ingestion-time partitioned table named mytable_partitioned from a set of date-sharded tables prefixed with sourcetable_. </a:t>
            </a:r>
          </a:p>
          <a:p>
            <a:endParaRPr lang="en-US" sz="1400"/>
          </a:p>
          <a:p>
            <a:r>
              <a:rPr lang="en-US" sz="1400">
                <a:effectLst/>
              </a:rPr>
              <a:t>The new table is partitioned daily, with a partition expiration of 259,200 seconds (3 days).</a:t>
            </a:r>
          </a:p>
          <a:p>
            <a:endParaRPr lang="en-US"/>
          </a:p>
          <a:p>
            <a:r>
              <a:rPr lang="en-US" sz="1200">
                <a:solidFill>
                  <a:srgbClr val="0070C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bq partition \</a:t>
            </a:r>
            <a:br>
              <a:rPr lang="en-US" sz="1200">
                <a:solidFill>
                  <a:srgbClr val="0070C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solidFill>
                  <a:srgbClr val="0070C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--time_partitioning_type=DAY \</a:t>
            </a:r>
            <a:br>
              <a:rPr lang="en-US" sz="1200">
                <a:solidFill>
                  <a:srgbClr val="0070C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solidFill>
                  <a:srgbClr val="0070C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--time_partitioning_expiration 259200 \</a:t>
            </a:r>
            <a:br>
              <a:rPr lang="en-US" sz="1200">
                <a:solidFill>
                  <a:srgbClr val="0070C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solidFill>
                  <a:srgbClr val="0070C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mydataset.sourcetable_ \</a:t>
            </a:r>
            <a:br>
              <a:rPr lang="en-US" sz="1200">
                <a:solidFill>
                  <a:srgbClr val="0070C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solidFill>
                  <a:srgbClr val="0070C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mydataset.mytable_partitioned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EAD1B-02D5-9A47-BAD2-86F4158C916C}"/>
              </a:ext>
            </a:extLst>
          </p:cNvPr>
          <p:cNvSpPr txBox="1"/>
          <p:nvPr/>
        </p:nvSpPr>
        <p:spPr>
          <a:xfrm>
            <a:off x="8633012" y="1734671"/>
            <a:ext cx="33079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slot – a virtual CPU used by BQ to run SQL queries.</a:t>
            </a:r>
          </a:p>
          <a:p>
            <a:endParaRPr lang="en-US" sz="1400"/>
          </a:p>
          <a:p>
            <a:r>
              <a:rPr lang="en-US" sz="1400"/>
              <a:t>Example – you have 20K slots.</a:t>
            </a:r>
          </a:p>
          <a:p>
            <a:endParaRPr lang="en-US" sz="1400"/>
          </a:p>
          <a:p>
            <a:r>
              <a:rPr lang="en-US" sz="1400"/>
              <a:t>cluster = chunk of 20 MB of keys</a:t>
            </a:r>
          </a:p>
          <a:p>
            <a:endParaRPr lang="en-US" sz="1400"/>
          </a:p>
          <a:p>
            <a:r>
              <a:rPr lang="en-US" sz="1400"/>
              <a:t>cluster by string, boolean, integer</a:t>
            </a:r>
          </a:p>
          <a:p>
            <a:endParaRPr lang="en-US" sz="1400"/>
          </a:p>
          <a:p>
            <a:r>
              <a:rPr lang="en-US" sz="1400"/>
              <a:t>example: convert latitude and longitude to integer – and then cluster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59ACF-81D1-1D4A-A385-6A53487B052B}"/>
              </a:ext>
            </a:extLst>
          </p:cNvPr>
          <p:cNvSpPr txBox="1"/>
          <p:nvPr/>
        </p:nvSpPr>
        <p:spPr>
          <a:xfrm>
            <a:off x="167885" y="586779"/>
            <a:ext cx="535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BQ allows partitioning by date or by integer columns</a:t>
            </a:r>
          </a:p>
        </p:txBody>
      </p:sp>
    </p:spTree>
    <p:extLst>
      <p:ext uri="{BB962C8B-B14F-4D97-AF65-F5344CB8AC3E}">
        <p14:creationId xmlns:p14="http://schemas.microsoft.com/office/powerpoint/2010/main" val="25780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BEDF30-66DC-074A-BB54-A0258A539D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512" y="2029307"/>
            <a:ext cx="6639119" cy="3812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D10BEF-1DD8-1143-8874-1AE7C548DAE8}"/>
              </a:ext>
            </a:extLst>
          </p:cNvPr>
          <p:cNvSpPr txBox="1"/>
          <p:nvPr/>
        </p:nvSpPr>
        <p:spPr>
          <a:xfrm>
            <a:off x="1868220" y="1327455"/>
            <a:ext cx="397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Azure Hyperscale-tier 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6EC60-7243-5C4E-BB8D-5406115CEAE3}"/>
              </a:ext>
            </a:extLst>
          </p:cNvPr>
          <p:cNvSpPr txBox="1"/>
          <p:nvPr/>
        </p:nvSpPr>
        <p:spPr>
          <a:xfrm>
            <a:off x="0" y="0"/>
            <a:ext cx="4853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 databases are built using distributed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47492-824A-3A47-BD38-2B037EAF1292}"/>
              </a:ext>
            </a:extLst>
          </p:cNvPr>
          <p:cNvSpPr txBox="1"/>
          <p:nvPr/>
        </p:nvSpPr>
        <p:spPr>
          <a:xfrm>
            <a:off x="506627" y="5968314"/>
            <a:ext cx="7512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3"/>
              </a:rPr>
              <a:t>https://docs.microsoft.com/en-us/azure/azure-sql/database/service-tier-hyperscale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8609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858AD9-01FA-8446-80C3-5E502187AA94}"/>
              </a:ext>
            </a:extLst>
          </p:cNvPr>
          <p:cNvSpPr txBox="1"/>
          <p:nvPr/>
        </p:nvSpPr>
        <p:spPr>
          <a:xfrm>
            <a:off x="172529" y="207034"/>
            <a:ext cx="4347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How Analytical SQL Databases Have Evolved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67C26-8B53-F64E-A3DB-0D69034CB085}"/>
              </a:ext>
            </a:extLst>
          </p:cNvPr>
          <p:cNvSpPr txBox="1"/>
          <p:nvPr/>
        </p:nvSpPr>
        <p:spPr>
          <a:xfrm>
            <a:off x="467561" y="3429000"/>
            <a:ext cx="1440438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Row-based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1DEA4B5F-C7C9-5B46-B3B6-24B573C84024}"/>
              </a:ext>
            </a:extLst>
          </p:cNvPr>
          <p:cNvSpPr/>
          <p:nvPr/>
        </p:nvSpPr>
        <p:spPr>
          <a:xfrm>
            <a:off x="1974316" y="2729996"/>
            <a:ext cx="703282" cy="250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733D8-7F5B-1146-8927-A610D6561930}"/>
              </a:ext>
            </a:extLst>
          </p:cNvPr>
          <p:cNvSpPr txBox="1"/>
          <p:nvPr/>
        </p:nvSpPr>
        <p:spPr>
          <a:xfrm>
            <a:off x="2677598" y="3431709"/>
            <a:ext cx="1655655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Column-based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A6E11-21B2-7A40-AF76-64D735D330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86343" y="2394053"/>
            <a:ext cx="927781" cy="922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E0C533-52FC-0A45-82AD-7B1E9CC4E3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5533" y="2358611"/>
            <a:ext cx="927781" cy="922229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4CFBF454-0012-024A-889E-07D7408BBFE4}"/>
              </a:ext>
            </a:extLst>
          </p:cNvPr>
          <p:cNvSpPr/>
          <p:nvPr/>
        </p:nvSpPr>
        <p:spPr>
          <a:xfrm rot="1285664">
            <a:off x="4337067" y="3006704"/>
            <a:ext cx="703282" cy="250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50E07B-544F-4A40-953C-4587AF6413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06759" y="2762543"/>
            <a:ext cx="448897" cy="446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81B2EC-45AF-DC43-8B92-D6293AC945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06758" y="3429000"/>
            <a:ext cx="448897" cy="446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45F076-B760-BF4E-8B2F-9B32BA45DA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31083" y="2746818"/>
            <a:ext cx="448897" cy="446211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2910087A-9A37-9E41-B8C6-947AEDE7EADC}"/>
              </a:ext>
            </a:extLst>
          </p:cNvPr>
          <p:cNvSpPr/>
          <p:nvPr/>
        </p:nvSpPr>
        <p:spPr>
          <a:xfrm rot="20391349">
            <a:off x="4272119" y="2085498"/>
            <a:ext cx="703282" cy="250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D0249-3D7C-8342-A5F9-C874F4E3BF58}"/>
              </a:ext>
            </a:extLst>
          </p:cNvPr>
          <p:cNvSpPr txBox="1"/>
          <p:nvPr/>
        </p:nvSpPr>
        <p:spPr>
          <a:xfrm>
            <a:off x="5217049" y="1128999"/>
            <a:ext cx="1655655" cy="923330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In-Memory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GPU Based</a:t>
            </a:r>
          </a:p>
          <a:p>
            <a:pPr algn="ctr"/>
            <a:r>
              <a:rPr lang="en-US" dirty="0"/>
              <a:t>like </a:t>
            </a:r>
            <a:r>
              <a:rPr lang="en-US" b="1" dirty="0" err="1">
                <a:solidFill>
                  <a:srgbClr val="FF0000"/>
                </a:solidFill>
              </a:rPr>
              <a:t>Kinetica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D95780-AB73-C148-B5E2-866B2E7A96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9483" y="3428999"/>
            <a:ext cx="448897" cy="4462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FF8431-79BF-1E4C-87EB-FD7547D419BB}"/>
              </a:ext>
            </a:extLst>
          </p:cNvPr>
          <p:cNvSpPr txBox="1"/>
          <p:nvPr/>
        </p:nvSpPr>
        <p:spPr>
          <a:xfrm>
            <a:off x="4992903" y="3926514"/>
            <a:ext cx="1655655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MPP Parallel DW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0FE67EB-7697-9244-A438-81899F4DFE0E}"/>
              </a:ext>
            </a:extLst>
          </p:cNvPr>
          <p:cNvSpPr/>
          <p:nvPr/>
        </p:nvSpPr>
        <p:spPr>
          <a:xfrm>
            <a:off x="7130230" y="3253899"/>
            <a:ext cx="703282" cy="250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7549A1-2D5F-5A40-8FF7-0A269BFC3081}"/>
              </a:ext>
            </a:extLst>
          </p:cNvPr>
          <p:cNvSpPr txBox="1"/>
          <p:nvPr/>
        </p:nvSpPr>
        <p:spPr>
          <a:xfrm>
            <a:off x="8174610" y="2826378"/>
            <a:ext cx="1872707" cy="1200329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POLARIS</a:t>
            </a:r>
          </a:p>
          <a:p>
            <a:pPr algn="ctr"/>
            <a:r>
              <a:rPr lang="en-US" dirty="0"/>
              <a:t>(thousands data cells &amp; compute nodes)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315966-064C-5A47-AFAD-717A38CF5299}"/>
              </a:ext>
            </a:extLst>
          </p:cNvPr>
          <p:cNvSpPr txBox="1"/>
          <p:nvPr/>
        </p:nvSpPr>
        <p:spPr>
          <a:xfrm>
            <a:off x="6634574" y="5143820"/>
            <a:ext cx="1655655" cy="923330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Spark</a:t>
            </a:r>
          </a:p>
          <a:p>
            <a:pPr algn="ctr"/>
            <a:r>
              <a:rPr lang="en-US" dirty="0"/>
              <a:t>Databricks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E3AAA38-7AD8-3A4A-9188-AAECD76203E7}"/>
              </a:ext>
            </a:extLst>
          </p:cNvPr>
          <p:cNvSpPr/>
          <p:nvPr/>
        </p:nvSpPr>
        <p:spPr>
          <a:xfrm rot="18501758">
            <a:off x="7938587" y="4447675"/>
            <a:ext cx="703282" cy="250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5A62FE-644E-854D-81CE-0E574CD70010}"/>
              </a:ext>
            </a:extLst>
          </p:cNvPr>
          <p:cNvSpPr txBox="1"/>
          <p:nvPr/>
        </p:nvSpPr>
        <p:spPr>
          <a:xfrm>
            <a:off x="10025629" y="5726255"/>
            <a:ext cx="2034099" cy="923330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Other Databases: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noSQL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98109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4ED8D1-24C9-E84A-A75F-30DEA5E295D7}"/>
              </a:ext>
            </a:extLst>
          </p:cNvPr>
          <p:cNvSpPr txBox="1"/>
          <p:nvPr/>
        </p:nvSpPr>
        <p:spPr>
          <a:xfrm>
            <a:off x="0" y="3528049"/>
            <a:ext cx="80526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OBJECT_ID('dbo.OrdersRR', 'U') IS NOT NULL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DROP TABLE dbo.OrdersRR;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 </a:t>
            </a:r>
          </a:p>
          <a:p>
            <a:endParaRPr lang="en-US" sz="14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TABLE OrdersRR (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OrderID int IDENTITY(1, 1) NOT NULL,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OrderDate datetime NOT NULL,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OrderDescription char(15) DEFAULT ' NewOrdersRR'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WITH ( </a:t>
            </a:r>
            <a:r>
              <a:rPr lang="en-US" sz="1400" b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CLUSTERED INDEX (OrderID)</a:t>
            </a:r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b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DISTRIBUTION = ROUND_ROBIN</a:t>
            </a:r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);</a:t>
            </a:r>
          </a:p>
          <a:p>
            <a:endParaRPr lang="en-US" sz="14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TABLE OrdersH (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OrderID int IDENTITY(1, 1) NOT NULL,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OrderDate datetime NOT NULL,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OrderDescription char(15) DEFAULT 'NewOrdersH'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WITH ( </a:t>
            </a:r>
            <a:r>
              <a:rPr lang="en-US" sz="1400" b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CLUSTERED INDEX (OrderID)</a:t>
            </a:r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b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DISTRIBUTION = HASH(OrderDate)</a:t>
            </a:r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22630-53C8-6946-A6D8-F31BCFA54C6C}"/>
              </a:ext>
            </a:extLst>
          </p:cNvPr>
          <p:cNvSpPr txBox="1"/>
          <p:nvPr/>
        </p:nvSpPr>
        <p:spPr>
          <a:xfrm>
            <a:off x="0" y="768050"/>
            <a:ext cx="89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2"/>
              </a:rPr>
              <a:t>https://hershbhasin.com/azure-sql-data-warehouse/</a:t>
            </a:r>
            <a:r>
              <a:rPr lang="en-US" sz="120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3"/>
              </a:rPr>
              <a:t>https://docs.microsoft.com/en-us/azure/synapse-analytics/sql-data-warehouse/sql-data-warehouse-tables-distribute</a:t>
            </a:r>
            <a:r>
              <a:rPr lang="en-US" sz="120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4"/>
              </a:rPr>
              <a:t>https://docs.microsoft.com/en-us/azure/synapse-analytics/sql-data-warehouse/sql-data-warehouse-tables-index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F82E9-D76E-0141-8AD3-50E3BD53C4C7}"/>
              </a:ext>
            </a:extLst>
          </p:cNvPr>
          <p:cNvSpPr txBox="1"/>
          <p:nvPr/>
        </p:nvSpPr>
        <p:spPr>
          <a:xfrm>
            <a:off x="0" y="0"/>
            <a:ext cx="5742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SQL Data Warehouse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EBFF5-6548-DC47-A401-3DF53DD6EC9D}"/>
              </a:ext>
            </a:extLst>
          </p:cNvPr>
          <p:cNvSpPr txBox="1"/>
          <p:nvPr/>
        </p:nvSpPr>
        <p:spPr>
          <a:xfrm>
            <a:off x="127821" y="1838265"/>
            <a:ext cx="36576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TABLE myTable ( 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id int NOT NULL, 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lastName varchar(20), 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zipCode varchar(6) 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 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 ( </a:t>
            </a:r>
            <a:r>
              <a:rPr lang="en-US" sz="1400" b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CLUSTERED INDEX (id)</a:t>
            </a:r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58764-ECE0-984A-A7FA-62E1D7D2058A}"/>
              </a:ext>
            </a:extLst>
          </p:cNvPr>
          <p:cNvSpPr txBox="1"/>
          <p:nvPr/>
        </p:nvSpPr>
        <p:spPr>
          <a:xfrm>
            <a:off x="4159044" y="1838265"/>
            <a:ext cx="36576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TABLE myTable ( 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id int NOT NULL, 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lastName varchar(20), 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zipCode varchar(6) 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 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 ( HEAP );</a:t>
            </a:r>
          </a:p>
        </p:txBody>
      </p:sp>
    </p:spTree>
    <p:extLst>
      <p:ext uri="{BB962C8B-B14F-4D97-AF65-F5344CB8AC3E}">
        <p14:creationId xmlns:p14="http://schemas.microsoft.com/office/powerpoint/2010/main" val="359808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247132-9FDF-BD4E-9A2D-46A657A884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586574" y="2667016"/>
            <a:ext cx="927781" cy="9222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2B87CB-6CA3-774C-945E-84FA0059DE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2120" y="2664240"/>
            <a:ext cx="4816606" cy="2856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5DA58-7945-FA49-863D-0D6670C767A0}"/>
              </a:ext>
            </a:extLst>
          </p:cNvPr>
          <p:cNvSpPr txBox="1"/>
          <p:nvPr/>
        </p:nvSpPr>
        <p:spPr>
          <a:xfrm>
            <a:off x="0" y="-1"/>
            <a:ext cx="2433243" cy="529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Table Index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82462-8A9F-CB45-8500-C5032265CC9B}"/>
              </a:ext>
            </a:extLst>
          </p:cNvPr>
          <p:cNvSpPr txBox="1"/>
          <p:nvPr/>
        </p:nvSpPr>
        <p:spPr>
          <a:xfrm>
            <a:off x="2442153" y="2186336"/>
            <a:ext cx="121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Data rows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1FAC2-3467-2A4F-8274-65E46D6428A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774" y="2788225"/>
            <a:ext cx="826670" cy="1165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C1093-0BE7-4F49-A729-A315141BBB6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6691" y="3683184"/>
            <a:ext cx="826670" cy="11651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5EA6FF-AF13-FB4F-BDA3-0F297E8CC2B1}"/>
              </a:ext>
            </a:extLst>
          </p:cNvPr>
          <p:cNvSpPr txBox="1"/>
          <p:nvPr/>
        </p:nvSpPr>
        <p:spPr>
          <a:xfrm>
            <a:off x="552481" y="2186336"/>
            <a:ext cx="121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Indexes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F4B59-0D12-4343-B306-B1CE44EF669A}"/>
              </a:ext>
            </a:extLst>
          </p:cNvPr>
          <p:cNvSpPr txBox="1"/>
          <p:nvPr/>
        </p:nvSpPr>
        <p:spPr>
          <a:xfrm>
            <a:off x="7501328" y="1876853"/>
            <a:ext cx="28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Clustered Index – the data itself stored as a tree.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B65CCF-5276-2F49-B888-90DA555725C2}"/>
              </a:ext>
            </a:extLst>
          </p:cNvPr>
          <p:cNvSpPr txBox="1"/>
          <p:nvPr/>
        </p:nvSpPr>
        <p:spPr>
          <a:xfrm>
            <a:off x="41391" y="823307"/>
            <a:ext cx="211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Typically B+ Tree</a:t>
            </a:r>
          </a:p>
        </p:txBody>
      </p:sp>
    </p:spTree>
    <p:extLst>
      <p:ext uri="{BB962C8B-B14F-4D97-AF65-F5344CB8AC3E}">
        <p14:creationId xmlns:p14="http://schemas.microsoft.com/office/powerpoint/2010/main" val="10938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2329</Words>
  <Application>Microsoft Macintosh PowerPoint</Application>
  <PresentationFormat>Widescreen</PresentationFormat>
  <Paragraphs>259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307</cp:revision>
  <dcterms:created xsi:type="dcterms:W3CDTF">2018-10-10T17:24:46Z</dcterms:created>
  <dcterms:modified xsi:type="dcterms:W3CDTF">2021-10-25T15:07:22Z</dcterms:modified>
</cp:coreProperties>
</file>