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8"/>
  </p:notesMasterIdLst>
  <p:sldIdLst>
    <p:sldId id="256" r:id="rId2"/>
    <p:sldId id="288" r:id="rId3"/>
    <p:sldId id="275" r:id="rId4"/>
    <p:sldId id="276" r:id="rId5"/>
    <p:sldId id="264" r:id="rId6"/>
    <p:sldId id="257" r:id="rId7"/>
    <p:sldId id="258" r:id="rId8"/>
    <p:sldId id="292" r:id="rId9"/>
    <p:sldId id="261" r:id="rId10"/>
    <p:sldId id="259" r:id="rId11"/>
    <p:sldId id="280" r:id="rId12"/>
    <p:sldId id="267" r:id="rId13"/>
    <p:sldId id="279" r:id="rId14"/>
    <p:sldId id="260" r:id="rId15"/>
    <p:sldId id="283" r:id="rId16"/>
    <p:sldId id="262" r:id="rId17"/>
    <p:sldId id="287" r:id="rId18"/>
    <p:sldId id="282" r:id="rId19"/>
    <p:sldId id="270" r:id="rId20"/>
    <p:sldId id="277" r:id="rId21"/>
    <p:sldId id="278" r:id="rId22"/>
    <p:sldId id="284" r:id="rId23"/>
    <p:sldId id="294" r:id="rId24"/>
    <p:sldId id="265" r:id="rId25"/>
    <p:sldId id="266" r:id="rId26"/>
    <p:sldId id="268" r:id="rId27"/>
    <p:sldId id="285" r:id="rId28"/>
    <p:sldId id="269" r:id="rId29"/>
    <p:sldId id="281" r:id="rId30"/>
    <p:sldId id="290" r:id="rId31"/>
    <p:sldId id="291" r:id="rId32"/>
    <p:sldId id="293" r:id="rId33"/>
    <p:sldId id="286" r:id="rId34"/>
    <p:sldId id="274" r:id="rId35"/>
    <p:sldId id="272" r:id="rId36"/>
    <p:sldId id="289"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04"/>
    <p:restoredTop sz="92964"/>
  </p:normalViewPr>
  <p:slideViewPr>
    <p:cSldViewPr snapToGrid="0" snapToObjects="1">
      <p:cViewPr varScale="1">
        <p:scale>
          <a:sx n="107" d="100"/>
          <a:sy n="107" d="100"/>
        </p:scale>
        <p:origin x="1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632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084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7541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4231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1550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dreamsongs.com/WorseIsBetter.htm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www.erlbaum.net/" TargetMode="External"/><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ev.azure.com/" TargetMode="External"/><Relationship Id="rId2" Type="http://schemas.openxmlformats.org/officeDocument/2006/relationships/hyperlink" Target="https://www.atlassian.com/software/jira" TargetMode="Externa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hyperlink" Target="https://moz.com/blog/visualising-time-using-google-sheets" TargetMode="External"/><Relationship Id="rId4" Type="http://schemas.openxmlformats.org/officeDocument/2006/relationships/hyperlink" Target="https://en.wikipedia.org/wiki/Comparison_of_issue-tracking_systems"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hyperlink" Target="https://en.wikipedia.org/wiki/White_Sea_Biological_Station" TargetMode="External"/><Relationship Id="rId7" Type="http://schemas.openxmlformats.org/officeDocument/2006/relationships/image" Target="../media/image36.jpeg"/><Relationship Id="rId2" Type="http://schemas.openxmlformats.org/officeDocument/2006/relationships/image" Target="../media/image33.jpe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jpeg"/><Relationship Id="rId4" Type="http://schemas.openxmlformats.org/officeDocument/2006/relationships/hyperlink" Target="https://persona.rin.ru/eng/view/f/0/21543/pertsov-nikolai-andreevich"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medium.com/@dubai_32404/8-habits-of-employees-that-get-promoted-da7dabdd9c20" TargetMode="External"/><Relationship Id="rId2" Type="http://schemas.openxmlformats.org/officeDocument/2006/relationships/hyperlink" Target="https://sambambo.medium.com/8-reasons-within-your-control-youre-not-being-promoted-into-leadership-77f1a8863aac" TargetMode="Externa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hyperlink" Target="https://www.glassfrog.com/" TargetMode="External"/><Relationship Id="rId2" Type="http://schemas.openxmlformats.org/officeDocument/2006/relationships/hyperlink" Target="https://www.holacracy.org/" TargetMode="External"/><Relationship Id="rId1" Type="http://schemas.openxmlformats.org/officeDocument/2006/relationships/slideLayout" Target="../slideLayouts/slideLayout7.xml"/><Relationship Id="rId6" Type="http://schemas.openxmlformats.org/officeDocument/2006/relationships/image" Target="../media/image42.jpeg"/><Relationship Id="rId5" Type="http://schemas.openxmlformats.org/officeDocument/2006/relationships/image" Target="../media/image41.png"/><Relationship Id="rId4" Type="http://schemas.openxmlformats.org/officeDocument/2006/relationships/image" Target="../media/image40.jpeg"/></Relationships>
</file>

<file path=ppt/slides/_rels/slide2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hyperlink" Target="https://en.wikipedia.org/wiki/The_Mythical_Man-Month" TargetMode="External"/><Relationship Id="rId1" Type="http://schemas.openxmlformats.org/officeDocument/2006/relationships/slideLayout" Target="../slideLayouts/slideLayout7.xml"/><Relationship Id="rId4" Type="http://schemas.openxmlformats.org/officeDocument/2006/relationships/image" Target="../media/image45.jpeg"/></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Peter_Drucker" TargetMode="External"/><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fourminutebooks.com/getting-things-done-summary/" TargetMode="External"/><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medium.com/serious-scrum/7-characteristics-of-weak-product-management-eb0a3ca15d1b"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1.xml"/><Relationship Id="rId5" Type="http://schemas.openxmlformats.org/officeDocument/2006/relationships/hyperlink" Target="https://en.wikipedia.org/wiki/Thomas_Gilbert_(engineer)" TargetMode="External"/><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8" Type="http://schemas.openxmlformats.org/officeDocument/2006/relationships/image" Target="../media/image57.jpeg"/><Relationship Id="rId3" Type="http://schemas.openxmlformats.org/officeDocument/2006/relationships/hyperlink" Target="https://en.wikipedia.org/wiki/Six_Sigma" TargetMode="External"/><Relationship Id="rId7" Type="http://schemas.openxmlformats.org/officeDocument/2006/relationships/hyperlink" Target="https://ispi.org/default.aspx" TargetMode="External"/><Relationship Id="rId2" Type="http://schemas.openxmlformats.org/officeDocument/2006/relationships/hyperlink" Target="https://en.wikipedia.org/wiki/Lean_manufacturing" TargetMode="External"/><Relationship Id="rId1" Type="http://schemas.openxmlformats.org/officeDocument/2006/relationships/slideLayout" Target="../slideLayouts/slideLayout1.xml"/><Relationship Id="rId6" Type="http://schemas.openxmlformats.org/officeDocument/2006/relationships/image" Target="../media/image56.jpeg"/><Relationship Id="rId5" Type="http://schemas.openxmlformats.org/officeDocument/2006/relationships/hyperlink" Target="https://en.wikipedia.org/wiki/Human_performance_technology" TargetMode="External"/><Relationship Id="rId10" Type="http://schemas.openxmlformats.org/officeDocument/2006/relationships/image" Target="../media/image59.png"/><Relationship Id="rId4" Type="http://schemas.openxmlformats.org/officeDocument/2006/relationships/hyperlink" Target="https://en.wikipedia.org/wiki/Lean_Six_Sigma" TargetMode="External"/><Relationship Id="rId9" Type="http://schemas.openxmlformats.org/officeDocument/2006/relationships/image" Target="../media/image5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hyperlink" Target="https://philip.greenspun.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sln-gJaURzk" TargetMode="External"/><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www.linfo.org/thomps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p:nvPr/>
        </p:nvSpPr>
        <p:spPr>
          <a:xfrm>
            <a:off x="98854" y="103363"/>
            <a:ext cx="9448907" cy="5765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u="none" strike="noStrike" cap="none">
                <a:solidFill>
                  <a:schemeClr val="dk1"/>
                </a:solidFill>
                <a:latin typeface="Arial" panose="020B0604020202020204" pitchFamily="34" charset="0"/>
                <a:ea typeface="Calibri"/>
                <a:cs typeface="Arial" panose="020B0604020202020204" pitchFamily="34" charset="0"/>
                <a:sym typeface="Calibri"/>
              </a:rPr>
              <a:t>Management – Project, Product, Team, Career, ... </a:t>
            </a:r>
            <a:endParaRPr sz="2800" b="1">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612A9B8-E965-1948-9FF3-53CD6AA9E91B}"/>
              </a:ext>
            </a:extLst>
          </p:cNvPr>
          <p:cNvSpPr txBox="1"/>
          <p:nvPr/>
        </p:nvSpPr>
        <p:spPr>
          <a:xfrm>
            <a:off x="1437604" y="1343820"/>
            <a:ext cx="2665391" cy="400110"/>
          </a:xfrm>
          <a:prstGeom prst="rect">
            <a:avLst/>
          </a:prstGeom>
          <a:noFill/>
        </p:spPr>
        <p:txBody>
          <a:bodyPr wrap="square" rtlCol="0">
            <a:spAutoFit/>
          </a:bodyPr>
          <a:lstStyle/>
          <a:p>
            <a:r>
              <a:rPr lang="en-US" sz="2000" b="1"/>
              <a:t>Main Ideas:</a:t>
            </a:r>
          </a:p>
        </p:txBody>
      </p:sp>
      <p:sp>
        <p:nvSpPr>
          <p:cNvPr id="6" name="TextBox 5">
            <a:extLst>
              <a:ext uri="{FF2B5EF4-FFF2-40B4-BE49-F238E27FC236}">
                <a16:creationId xmlns:a16="http://schemas.microsoft.com/office/drawing/2014/main" id="{15E36CAE-783F-2B4D-8601-B06247F4CFA0}"/>
              </a:ext>
            </a:extLst>
          </p:cNvPr>
          <p:cNvSpPr txBox="1"/>
          <p:nvPr/>
        </p:nvSpPr>
        <p:spPr>
          <a:xfrm>
            <a:off x="1437604" y="1895592"/>
            <a:ext cx="9697792" cy="46114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a:t>Crystal clear understanding of the requirements. Involve all business stakeholders into the planning process. Make sure they agree on the plan.</a:t>
            </a:r>
          </a:p>
          <a:p>
            <a:pPr marL="285750" indent="-285750">
              <a:lnSpc>
                <a:spcPct val="150000"/>
              </a:lnSpc>
              <a:buFont typeface="Arial" panose="020B0604020202020204" pitchFamily="34" charset="0"/>
              <a:buChar char="•"/>
            </a:pPr>
            <a:r>
              <a:rPr lang="en-US" sz="1800"/>
              <a:t>Crystal clear understanding of priorities: what is important – and what is "nice to have".</a:t>
            </a:r>
          </a:p>
          <a:p>
            <a:pPr marL="285750" indent="-285750">
              <a:lnSpc>
                <a:spcPct val="150000"/>
              </a:lnSpc>
              <a:buFont typeface="Arial" panose="020B0604020202020204" pitchFamily="34" charset="0"/>
              <a:buChar char="•"/>
            </a:pPr>
            <a:r>
              <a:rPr lang="en-US" sz="1800"/>
              <a:t>Concentrate only on important features, sacrifice the rest.</a:t>
            </a:r>
          </a:p>
          <a:p>
            <a:pPr marL="285750" indent="-285750">
              <a:lnSpc>
                <a:spcPct val="150000"/>
              </a:lnSpc>
              <a:buFont typeface="Arial" panose="020B0604020202020204" pitchFamily="34" charset="0"/>
              <a:buChar char="•"/>
            </a:pPr>
            <a:r>
              <a:rPr lang="en-US" sz="1800"/>
              <a:t>Simplifty, simplify, simplify.</a:t>
            </a:r>
          </a:p>
          <a:p>
            <a:pPr marL="285750" indent="-285750">
              <a:lnSpc>
                <a:spcPct val="150000"/>
              </a:lnSpc>
              <a:buFont typeface="Arial" panose="020B0604020202020204" pitchFamily="34" charset="0"/>
              <a:buChar char="•"/>
            </a:pPr>
            <a:r>
              <a:rPr lang="en-US" sz="1800"/>
              <a:t>Split big job into small pieces, small steps. </a:t>
            </a:r>
          </a:p>
          <a:p>
            <a:pPr marL="285750" indent="-285750">
              <a:lnSpc>
                <a:spcPct val="150000"/>
              </a:lnSpc>
              <a:buFont typeface="Arial" panose="020B0604020202020204" pitchFamily="34" charset="0"/>
              <a:buChar char="•"/>
            </a:pPr>
            <a:r>
              <a:rPr lang="en-US" sz="1800"/>
              <a:t>Grow project as a child from few features to full-featured product.</a:t>
            </a:r>
          </a:p>
          <a:p>
            <a:pPr marL="285750" indent="-285750">
              <a:lnSpc>
                <a:spcPct val="150000"/>
              </a:lnSpc>
              <a:buFont typeface="Arial" panose="020B0604020202020204" pitchFamily="34" charset="0"/>
              <a:buChar char="•"/>
            </a:pPr>
            <a:r>
              <a:rPr lang="en-US" sz="1800"/>
              <a:t>Military style hierarchical management is not effective. Respect workers, leverage their brains, give them freedom to be effective, to communicate and collaborate. </a:t>
            </a:r>
          </a:p>
          <a:p>
            <a:pPr marL="285750" indent="-285750">
              <a:lnSpc>
                <a:spcPct val="150000"/>
              </a:lnSpc>
              <a:buFont typeface="Arial" panose="020B0604020202020204" pitchFamily="34" charset="0"/>
              <a:buChar char="•"/>
            </a:pPr>
            <a:r>
              <a:rPr lang="en-US" sz="1800"/>
              <a:t>Give people tasks that match their abilities.</a:t>
            </a:r>
          </a:p>
          <a:p>
            <a:pPr marL="285750" indent="-285750">
              <a:lnSpc>
                <a:spcPct val="150000"/>
              </a:lnSpc>
              <a:buFont typeface="Arial" panose="020B0604020202020204" pitchFamily="34" charset="0"/>
              <a:buChar char="•"/>
            </a:pPr>
            <a:r>
              <a:rPr lang="en-US" sz="1800"/>
              <a:t>Create safe and engaging atmosphere.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6893172" cy="523220"/>
          </a:xfrm>
          <a:prstGeom prst="rect">
            <a:avLst/>
          </a:prstGeom>
          <a:noFill/>
        </p:spPr>
        <p:txBody>
          <a:bodyPr wrap="square" rtlCol="0">
            <a:spAutoFit/>
          </a:bodyPr>
          <a:lstStyle/>
          <a:p>
            <a:r>
              <a:rPr lang="en-US" sz="2800" b="1"/>
              <a:t>Unix – a toolbox vs finished application</a:t>
            </a:r>
          </a:p>
        </p:txBody>
      </p:sp>
      <p:sp>
        <p:nvSpPr>
          <p:cNvPr id="3" name="TextBox 2">
            <a:extLst>
              <a:ext uri="{FF2B5EF4-FFF2-40B4-BE49-F238E27FC236}">
                <a16:creationId xmlns:a16="http://schemas.microsoft.com/office/drawing/2014/main" id="{EEF337AF-DCCD-FF4F-B839-6C175993D717}"/>
              </a:ext>
            </a:extLst>
          </p:cNvPr>
          <p:cNvSpPr txBox="1"/>
          <p:nvPr/>
        </p:nvSpPr>
        <p:spPr>
          <a:xfrm>
            <a:off x="316523" y="948690"/>
            <a:ext cx="6893172" cy="5909310"/>
          </a:xfrm>
          <a:prstGeom prst="rect">
            <a:avLst/>
          </a:prstGeom>
          <a:noFill/>
        </p:spPr>
        <p:txBody>
          <a:bodyPr wrap="square" rtlCol="0">
            <a:spAutoFit/>
          </a:bodyPr>
          <a:lstStyle/>
          <a:p>
            <a:r>
              <a:rPr lang="en-US"/>
              <a:t>Unix was designed as a minimalistic set of small basic utilities and ways you can combine them to make more complex systems. Simplicity allowed it to be very reliable, extensible and maintainable. And eventually to win against all other operating systems.</a:t>
            </a:r>
          </a:p>
          <a:p>
            <a:endParaRPr lang="en-US"/>
          </a:p>
          <a:p>
            <a:r>
              <a:rPr lang="en-US"/>
              <a:t>You have to decide very carefully whether you really need to deliver a finished application, or if the client will be much happier with a toolbox (set of tools and modules) giving him functionality he needs.</a:t>
            </a:r>
          </a:p>
          <a:p>
            <a:endParaRPr lang="en-US"/>
          </a:p>
          <a:p>
            <a:r>
              <a:rPr lang="en-US"/>
              <a:t>It is ~100 times more difficult to deliver a finished application, because you have to test it on all supported platforms, provide documentation and customer service, work out all small details.  On the other side, finished application is not flexible and may not fit customer needs. The bigger the client - the more flexibility he may require.</a:t>
            </a:r>
          </a:p>
          <a:p>
            <a:endParaRPr lang="en-US"/>
          </a:p>
          <a:p>
            <a:r>
              <a:rPr lang="en-US"/>
              <a:t>Thus it makes no sense to spend too much time on making a turn-key application for a big client. Instead you may design a set of modules which allow to easily construct custom applications for the client. Working with many clients you will add more modules to the system making it more valuable to your market.</a:t>
            </a:r>
          </a:p>
          <a:p>
            <a:endParaRPr lang="en-US"/>
          </a:p>
          <a:p>
            <a:r>
              <a:rPr lang="en-US"/>
              <a:t>Each individual module can be small, manageable and reliable.  The custom application as a whole will be probably built by the client, so you don't have to provide customer support on it's quality.</a:t>
            </a:r>
          </a:p>
          <a:p>
            <a:endParaRPr lang="en-US"/>
          </a:p>
          <a:p>
            <a:r>
              <a:rPr lang="en-US"/>
              <a:t>Thus by shifting your goal from making a compiled product to making a toolbox, you made your work 10..100 times simpler and easier - and you made yourself 10 times more valuable to the marketplace.</a:t>
            </a:r>
          </a:p>
        </p:txBody>
      </p:sp>
      <p:pic>
        <p:nvPicPr>
          <p:cNvPr id="6" name="Picture 5">
            <a:extLst>
              <a:ext uri="{FF2B5EF4-FFF2-40B4-BE49-F238E27FC236}">
                <a16:creationId xmlns:a16="http://schemas.microsoft.com/office/drawing/2014/main" id="{B0A9A59C-52CE-6741-855F-E2780C51BCF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452337" y="1900050"/>
            <a:ext cx="2854039" cy="3057899"/>
          </a:xfrm>
          <a:prstGeom prst="rect">
            <a:avLst/>
          </a:prstGeom>
        </p:spPr>
      </p:pic>
    </p:spTree>
    <p:extLst>
      <p:ext uri="{BB962C8B-B14F-4D97-AF65-F5344CB8AC3E}">
        <p14:creationId xmlns:p14="http://schemas.microsoft.com/office/powerpoint/2010/main" val="1613679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2379785" cy="523220"/>
          </a:xfrm>
          <a:prstGeom prst="rect">
            <a:avLst/>
          </a:prstGeom>
          <a:noFill/>
        </p:spPr>
        <p:txBody>
          <a:bodyPr wrap="square" rtlCol="0">
            <a:spAutoFit/>
          </a:bodyPr>
          <a:lstStyle/>
          <a:p>
            <a:r>
              <a:rPr lang="en-US" sz="2800" b="1"/>
              <a:t>Dinosaurs</a:t>
            </a:r>
          </a:p>
        </p:txBody>
      </p:sp>
      <p:sp>
        <p:nvSpPr>
          <p:cNvPr id="7" name="TextBox 6">
            <a:extLst>
              <a:ext uri="{FF2B5EF4-FFF2-40B4-BE49-F238E27FC236}">
                <a16:creationId xmlns:a16="http://schemas.microsoft.com/office/drawing/2014/main" id="{B38E9B3D-3440-E14F-8761-30F3B3632504}"/>
              </a:ext>
            </a:extLst>
          </p:cNvPr>
          <p:cNvSpPr txBox="1"/>
          <p:nvPr/>
        </p:nvSpPr>
        <p:spPr>
          <a:xfrm>
            <a:off x="6564924" y="621723"/>
            <a:ext cx="5533292" cy="3754874"/>
          </a:xfrm>
          <a:prstGeom prst="rect">
            <a:avLst/>
          </a:prstGeom>
          <a:noFill/>
        </p:spPr>
        <p:txBody>
          <a:bodyPr wrap="square" rtlCol="0">
            <a:spAutoFit/>
          </a:bodyPr>
          <a:lstStyle/>
          <a:p>
            <a:r>
              <a:rPr lang="en-US"/>
              <a:t>Today (as always) we face 2 conflicting requirements:</a:t>
            </a:r>
          </a:p>
          <a:p>
            <a:r>
              <a:rPr lang="en-US"/>
              <a:t>  - systems get larger and more complex</a:t>
            </a:r>
          </a:p>
          <a:p>
            <a:r>
              <a:rPr lang="en-US"/>
              <a:t>  - systems need to change more often - and changes should be made faster</a:t>
            </a:r>
          </a:p>
          <a:p>
            <a:endParaRPr lang="en-US"/>
          </a:p>
          <a:p>
            <a:r>
              <a:rPr lang="en-US"/>
              <a:t>When things change faster and faster - </a:t>
            </a:r>
            <a:r>
              <a:rPr lang="en-US" b="1">
                <a:solidFill>
                  <a:srgbClr val="00B050"/>
                </a:solidFill>
              </a:rPr>
              <a:t>simplicity becomes a "live or die" requirement</a:t>
            </a:r>
            <a:r>
              <a:rPr lang="en-US"/>
              <a:t>.</a:t>
            </a:r>
          </a:p>
          <a:p>
            <a:endParaRPr lang="en-US"/>
          </a:p>
          <a:p>
            <a:r>
              <a:rPr lang="en-US"/>
              <a:t>In many situations you literally don't have enough time to make things "right" or complex. Or even "completely finished".</a:t>
            </a:r>
          </a:p>
          <a:p>
            <a:endParaRPr lang="en-US"/>
          </a:p>
          <a:p>
            <a:r>
              <a:rPr lang="en-US"/>
              <a:t>What do you prefer - a simple system which does the job - or a system which is architectured "correctly", - but never quite works, and can't be adapted to your requirements fast enough?</a:t>
            </a:r>
          </a:p>
          <a:p>
            <a:endParaRPr lang="en-US"/>
          </a:p>
          <a:p>
            <a:r>
              <a:rPr lang="en-US" b="1">
                <a:solidFill>
                  <a:srgbClr val="FF0000"/>
                </a:solidFill>
              </a:rPr>
              <a:t>So don't try to make things right.</a:t>
            </a:r>
            <a:br>
              <a:rPr lang="en-US" b="1">
                <a:solidFill>
                  <a:srgbClr val="FF0000"/>
                </a:solidFill>
              </a:rPr>
            </a:br>
            <a:r>
              <a:rPr lang="en-US" b="1">
                <a:solidFill>
                  <a:srgbClr val="FF0000"/>
                </a:solidFill>
              </a:rPr>
              <a:t>Make things simple instead.</a:t>
            </a:r>
          </a:p>
        </p:txBody>
      </p:sp>
      <p:sp>
        <p:nvSpPr>
          <p:cNvPr id="5" name="TextBox 4">
            <a:extLst>
              <a:ext uri="{FF2B5EF4-FFF2-40B4-BE49-F238E27FC236}">
                <a16:creationId xmlns:a16="http://schemas.microsoft.com/office/drawing/2014/main" id="{EDE9BBD7-3A91-5847-B5E8-6797744FD096}"/>
              </a:ext>
            </a:extLst>
          </p:cNvPr>
          <p:cNvSpPr txBox="1"/>
          <p:nvPr/>
        </p:nvSpPr>
        <p:spPr>
          <a:xfrm>
            <a:off x="93784" y="647649"/>
            <a:ext cx="5310553" cy="523220"/>
          </a:xfrm>
          <a:prstGeom prst="rect">
            <a:avLst/>
          </a:prstGeom>
          <a:noFill/>
        </p:spPr>
        <p:txBody>
          <a:bodyPr wrap="square" rtlCol="0">
            <a:spAutoFit/>
          </a:bodyPr>
          <a:lstStyle/>
          <a:p>
            <a:r>
              <a:rPr lang="en-US"/>
              <a:t>Big complex systems remind me of dinosaurs. Do you remember what happened to them?  And who is now dominating the Earth?</a:t>
            </a:r>
          </a:p>
        </p:txBody>
      </p:sp>
      <p:sp>
        <p:nvSpPr>
          <p:cNvPr id="6" name="TextBox 5">
            <a:extLst>
              <a:ext uri="{FF2B5EF4-FFF2-40B4-BE49-F238E27FC236}">
                <a16:creationId xmlns:a16="http://schemas.microsoft.com/office/drawing/2014/main" id="{55E98231-66F3-6D44-B3B3-0FEB68368C43}"/>
              </a:ext>
            </a:extLst>
          </p:cNvPr>
          <p:cNvSpPr txBox="1"/>
          <p:nvPr/>
        </p:nvSpPr>
        <p:spPr>
          <a:xfrm>
            <a:off x="0" y="4003504"/>
            <a:ext cx="5310553" cy="1384995"/>
          </a:xfrm>
          <a:prstGeom prst="rect">
            <a:avLst/>
          </a:prstGeom>
          <a:noFill/>
        </p:spPr>
        <p:txBody>
          <a:bodyPr wrap="square" rtlCol="0">
            <a:spAutoFit/>
          </a:bodyPr>
          <a:lstStyle/>
          <a:p>
            <a:r>
              <a:rPr lang="en-US"/>
              <a:t>In big organizations you simply can't get all departments to use the same programming language, the same systems, the same versions of software. </a:t>
            </a:r>
          </a:p>
          <a:p>
            <a:endParaRPr lang="en-US"/>
          </a:p>
          <a:p>
            <a:r>
              <a:rPr lang="en-US"/>
              <a:t>All you can do is establish some pretty liberal </a:t>
            </a:r>
            <a:r>
              <a:rPr lang="en-US" b="1">
                <a:solidFill>
                  <a:srgbClr val="00B050"/>
                </a:solidFill>
              </a:rPr>
              <a:t>general guidelines</a:t>
            </a:r>
            <a:r>
              <a:rPr lang="en-US"/>
              <a:t> and </a:t>
            </a:r>
            <a:r>
              <a:rPr lang="en-US" b="1">
                <a:solidFill>
                  <a:srgbClr val="00B050"/>
                </a:solidFill>
              </a:rPr>
              <a:t>rules of communication</a:t>
            </a:r>
            <a:r>
              <a:rPr lang="en-US"/>
              <a:t>.</a:t>
            </a:r>
          </a:p>
        </p:txBody>
      </p:sp>
      <p:sp>
        <p:nvSpPr>
          <p:cNvPr id="8" name="TextBox 7">
            <a:extLst>
              <a:ext uri="{FF2B5EF4-FFF2-40B4-BE49-F238E27FC236}">
                <a16:creationId xmlns:a16="http://schemas.microsoft.com/office/drawing/2014/main" id="{591C0024-D3E5-6549-AF97-438CB0899D87}"/>
              </a:ext>
            </a:extLst>
          </p:cNvPr>
          <p:cNvSpPr txBox="1"/>
          <p:nvPr/>
        </p:nvSpPr>
        <p:spPr>
          <a:xfrm>
            <a:off x="0" y="3480284"/>
            <a:ext cx="3950678" cy="523220"/>
          </a:xfrm>
          <a:prstGeom prst="rect">
            <a:avLst/>
          </a:prstGeom>
          <a:noFill/>
        </p:spPr>
        <p:txBody>
          <a:bodyPr wrap="square" rtlCol="0">
            <a:spAutoFit/>
          </a:bodyPr>
          <a:lstStyle/>
          <a:p>
            <a:r>
              <a:rPr lang="en-US" sz="2800" b="1"/>
              <a:t>Distributed Systems</a:t>
            </a:r>
          </a:p>
        </p:txBody>
      </p:sp>
      <p:sp>
        <p:nvSpPr>
          <p:cNvPr id="9" name="TextBox 8">
            <a:extLst>
              <a:ext uri="{FF2B5EF4-FFF2-40B4-BE49-F238E27FC236}">
                <a16:creationId xmlns:a16="http://schemas.microsoft.com/office/drawing/2014/main" id="{4951AFE2-538D-A048-94EC-9459439EC59D}"/>
              </a:ext>
            </a:extLst>
          </p:cNvPr>
          <p:cNvSpPr txBox="1"/>
          <p:nvPr/>
        </p:nvSpPr>
        <p:spPr>
          <a:xfrm>
            <a:off x="6564924" y="3702"/>
            <a:ext cx="3950678" cy="523220"/>
          </a:xfrm>
          <a:prstGeom prst="rect">
            <a:avLst/>
          </a:prstGeom>
          <a:noFill/>
        </p:spPr>
        <p:txBody>
          <a:bodyPr wrap="square" rtlCol="0">
            <a:spAutoFit/>
          </a:bodyPr>
          <a:lstStyle/>
          <a:p>
            <a:r>
              <a:rPr lang="en-US" sz="2800" b="1"/>
              <a:t>Simple vs "right"</a:t>
            </a:r>
          </a:p>
        </p:txBody>
      </p:sp>
      <p:pic>
        <p:nvPicPr>
          <p:cNvPr id="1026" name="Picture 2">
            <a:extLst>
              <a:ext uri="{FF2B5EF4-FFF2-40B4-BE49-F238E27FC236}">
                <a16:creationId xmlns:a16="http://schemas.microsoft.com/office/drawing/2014/main" id="{6DB2ED72-ACA1-734F-B91E-B320C0C7761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246355" y="1474096"/>
            <a:ext cx="3005410" cy="17029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stributed systems">
            <a:extLst>
              <a:ext uri="{FF2B5EF4-FFF2-40B4-BE49-F238E27FC236}">
                <a16:creationId xmlns:a16="http://schemas.microsoft.com/office/drawing/2014/main" id="{B619F1F3-98EF-6642-A7BA-F2A043B5FA1D}"/>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426505" y="5486472"/>
            <a:ext cx="2457542" cy="12891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70BF1D3-88C3-7B48-9BAE-585B40370FB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57295" y="4696001"/>
            <a:ext cx="4361473" cy="1771626"/>
          </a:xfrm>
          <a:prstGeom prst="rect">
            <a:avLst/>
          </a:prstGeom>
        </p:spPr>
      </p:pic>
    </p:spTree>
    <p:extLst>
      <p:ext uri="{BB962C8B-B14F-4D97-AF65-F5344CB8AC3E}">
        <p14:creationId xmlns:p14="http://schemas.microsoft.com/office/powerpoint/2010/main" val="236848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9512968" cy="523220"/>
          </a:xfrm>
          <a:prstGeom prst="rect">
            <a:avLst/>
          </a:prstGeom>
          <a:noFill/>
        </p:spPr>
        <p:txBody>
          <a:bodyPr wrap="square" rtlCol="0">
            <a:spAutoFit/>
          </a:bodyPr>
          <a:lstStyle/>
          <a:p>
            <a:r>
              <a:rPr lang="en-US" sz="2800" b="1"/>
              <a:t>Simplicity vs Politics</a:t>
            </a:r>
          </a:p>
        </p:txBody>
      </p:sp>
      <p:sp>
        <p:nvSpPr>
          <p:cNvPr id="3" name="TextBox 2">
            <a:extLst>
              <a:ext uri="{FF2B5EF4-FFF2-40B4-BE49-F238E27FC236}">
                <a16:creationId xmlns:a16="http://schemas.microsoft.com/office/drawing/2014/main" id="{EEF337AF-DCCD-FF4F-B839-6C175993D717}"/>
              </a:ext>
            </a:extLst>
          </p:cNvPr>
          <p:cNvSpPr txBox="1"/>
          <p:nvPr/>
        </p:nvSpPr>
        <p:spPr>
          <a:xfrm>
            <a:off x="187698" y="1411281"/>
            <a:ext cx="6166209" cy="3539430"/>
          </a:xfrm>
          <a:prstGeom prst="rect">
            <a:avLst/>
          </a:prstGeom>
          <a:noFill/>
        </p:spPr>
        <p:txBody>
          <a:bodyPr wrap="square" rtlCol="0">
            <a:spAutoFit/>
          </a:bodyPr>
          <a:lstStyle/>
          <a:p>
            <a:r>
              <a:rPr lang="en-US"/>
              <a:t>Be carefull when offering simple solutions to managers of big organizations.</a:t>
            </a:r>
          </a:p>
          <a:p>
            <a:endParaRPr lang="en-US"/>
          </a:p>
          <a:p>
            <a:r>
              <a:rPr lang="en-US"/>
              <a:t>An individual developer usually will select a simple solution.</a:t>
            </a:r>
          </a:p>
          <a:p>
            <a:endParaRPr lang="en-US"/>
          </a:p>
          <a:p>
            <a:r>
              <a:rPr lang="en-US"/>
              <a:t>But a manager at a big organization will, on the contrary, almost always select the political solution, which is usually more complex and expensive.</a:t>
            </a:r>
          </a:p>
          <a:p>
            <a:endParaRPr lang="en-US"/>
          </a:p>
          <a:p>
            <a:r>
              <a:rPr lang="en-US"/>
              <a:t>Please note, that managers are NOT stupid. They are doing the </a:t>
            </a:r>
            <a:r>
              <a:rPr lang="en-US" b="1">
                <a:solidFill>
                  <a:srgbClr val="00B050"/>
                </a:solidFill>
              </a:rPr>
              <a:t>right political move</a:t>
            </a:r>
            <a:r>
              <a:rPr lang="en-US"/>
              <a:t> in order to survive and grow in the organization, get more people under them, get promoted, increase visibility and weight of their department, etc. Yes, they are doing the </a:t>
            </a:r>
            <a:r>
              <a:rPr lang="en-US" b="1">
                <a:solidFill>
                  <a:srgbClr val="00B050"/>
                </a:solidFill>
              </a:rPr>
              <a:t>right thing</a:t>
            </a:r>
            <a:r>
              <a:rPr lang="en-US"/>
              <a:t> for them !  </a:t>
            </a:r>
          </a:p>
          <a:p>
            <a:endParaRPr lang="en-US"/>
          </a:p>
          <a:p>
            <a:r>
              <a:rPr lang="en-US"/>
              <a:t>This </a:t>
            </a:r>
            <a:r>
              <a:rPr lang="en-US" b="1">
                <a:solidFill>
                  <a:srgbClr val="00B050"/>
                </a:solidFill>
              </a:rPr>
              <a:t>right thing</a:t>
            </a:r>
            <a:r>
              <a:rPr lang="en-US"/>
              <a:t> may not be the best thing for the organization or the product, but managers will never admit that. And they usually will get promoted despite losing millions of dollars and failing to build effective systems. </a:t>
            </a:r>
          </a:p>
        </p:txBody>
      </p:sp>
      <p:pic>
        <p:nvPicPr>
          <p:cNvPr id="3074" name="Picture 2" descr="Corporate Ladder Climbing Up - Msrblog">
            <a:extLst>
              <a:ext uri="{FF2B5EF4-FFF2-40B4-BE49-F238E27FC236}">
                <a16:creationId xmlns:a16="http://schemas.microsoft.com/office/drawing/2014/main" id="{4CB7C8DC-A65A-8A46-B64B-DAD70FCE4709}"/>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566270" y="2044700"/>
            <a:ext cx="3530600" cy="229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582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BC418A-EF58-7E43-ADB6-4FFD637714B9}"/>
              </a:ext>
            </a:extLst>
          </p:cNvPr>
          <p:cNvSpPr txBox="1"/>
          <p:nvPr/>
        </p:nvSpPr>
        <p:spPr>
          <a:xfrm>
            <a:off x="0" y="0"/>
            <a:ext cx="6260123" cy="523220"/>
          </a:xfrm>
          <a:prstGeom prst="rect">
            <a:avLst/>
          </a:prstGeom>
          <a:noFill/>
        </p:spPr>
        <p:txBody>
          <a:bodyPr wrap="square" rtlCol="0">
            <a:spAutoFit/>
          </a:bodyPr>
          <a:lstStyle/>
          <a:p>
            <a:r>
              <a:rPr lang="en-US" sz="2800" b="1"/>
              <a:t>Growing a Project as a Child</a:t>
            </a:r>
          </a:p>
        </p:txBody>
      </p:sp>
      <p:sp>
        <p:nvSpPr>
          <p:cNvPr id="4" name="TextBox 3">
            <a:extLst>
              <a:ext uri="{FF2B5EF4-FFF2-40B4-BE49-F238E27FC236}">
                <a16:creationId xmlns:a16="http://schemas.microsoft.com/office/drawing/2014/main" id="{493125C3-AC93-1949-BF9D-5D54EB6D8E0B}"/>
              </a:ext>
            </a:extLst>
          </p:cNvPr>
          <p:cNvSpPr txBox="1"/>
          <p:nvPr/>
        </p:nvSpPr>
        <p:spPr>
          <a:xfrm>
            <a:off x="0" y="523220"/>
            <a:ext cx="5838092" cy="6340197"/>
          </a:xfrm>
          <a:prstGeom prst="rect">
            <a:avLst/>
          </a:prstGeom>
          <a:noFill/>
        </p:spPr>
        <p:txBody>
          <a:bodyPr wrap="square" rtlCol="0">
            <a:spAutoFit/>
          </a:bodyPr>
          <a:lstStyle/>
          <a:p>
            <a:r>
              <a:rPr lang="en-US"/>
              <a:t>Let's say you started a web site with just one page. </a:t>
            </a:r>
          </a:p>
          <a:p>
            <a:r>
              <a:rPr lang="en-US"/>
              <a:t>Then you added some more. </a:t>
            </a:r>
          </a:p>
          <a:p>
            <a:r>
              <a:rPr lang="en-US"/>
              <a:t>You working one page at a time.  </a:t>
            </a:r>
          </a:p>
          <a:p>
            <a:r>
              <a:rPr lang="en-US"/>
              <a:t>Each page is a finished product.  </a:t>
            </a:r>
          </a:p>
          <a:p>
            <a:r>
              <a:rPr lang="en-US"/>
              <a:t>Together pages make a system - your web site. </a:t>
            </a:r>
          </a:p>
          <a:p>
            <a:endParaRPr lang="en-US"/>
          </a:p>
          <a:p>
            <a:r>
              <a:rPr lang="en-US"/>
              <a:t>This system growth is stable.</a:t>
            </a:r>
          </a:p>
          <a:p>
            <a:r>
              <a:rPr lang="en-US"/>
              <a:t>You always succeed, because each step is simple enough and rewarding enough.</a:t>
            </a:r>
          </a:p>
          <a:p>
            <a:endParaRPr lang="en-US"/>
          </a:p>
          <a:p>
            <a:r>
              <a:rPr lang="en-US"/>
              <a:t>This is example of evolutionary development.  </a:t>
            </a:r>
          </a:p>
          <a:p>
            <a:r>
              <a:rPr lang="en-US"/>
              <a:t>You start from a simple bare bones single function utility. </a:t>
            </a:r>
          </a:p>
          <a:p>
            <a:r>
              <a:rPr lang="en-US"/>
              <a:t>Then you write another one. And another. </a:t>
            </a:r>
          </a:p>
          <a:p>
            <a:r>
              <a:rPr lang="en-US"/>
              <a:t>You add features. You combine them together - and finally you have a product.</a:t>
            </a:r>
          </a:p>
          <a:p>
            <a:endParaRPr lang="en-US"/>
          </a:p>
          <a:p>
            <a:r>
              <a:rPr lang="en-US"/>
              <a:t>You allow the program to grow as a child.</a:t>
            </a:r>
            <a:br>
              <a:rPr lang="en-US"/>
            </a:br>
            <a:r>
              <a:rPr lang="en-US"/>
              <a:t>When the child is born - you don't know exactly what it will grow into.</a:t>
            </a:r>
          </a:p>
          <a:p>
            <a:br>
              <a:rPr lang="en-US"/>
            </a:br>
            <a:r>
              <a:rPr lang="en-US"/>
              <a:t>May be the product itself will not be a success - but one of the components will.</a:t>
            </a:r>
          </a:p>
          <a:p>
            <a:endParaRPr lang="en-US"/>
          </a:p>
          <a:p>
            <a:r>
              <a:rPr lang="en-US"/>
              <a:t>The art is to structure the development process into a set of easy and rewarding small steps.</a:t>
            </a:r>
          </a:p>
          <a:p>
            <a:br>
              <a:rPr lang="en-US"/>
            </a:br>
            <a:r>
              <a:rPr lang="en-US"/>
              <a:t>The art is to structure the development process so that the product starts to be useful at early stages.  And then it grows and improves with the feedback from users.</a:t>
            </a:r>
          </a:p>
        </p:txBody>
      </p:sp>
      <p:sp>
        <p:nvSpPr>
          <p:cNvPr id="5" name="TextBox 4">
            <a:extLst>
              <a:ext uri="{FF2B5EF4-FFF2-40B4-BE49-F238E27FC236}">
                <a16:creationId xmlns:a16="http://schemas.microsoft.com/office/drawing/2014/main" id="{8EF8BA7F-238D-C54D-930E-238D97871A69}"/>
              </a:ext>
            </a:extLst>
          </p:cNvPr>
          <p:cNvSpPr txBox="1"/>
          <p:nvPr/>
        </p:nvSpPr>
        <p:spPr>
          <a:xfrm>
            <a:off x="6353910" y="4038235"/>
            <a:ext cx="5591906" cy="2462213"/>
          </a:xfrm>
          <a:prstGeom prst="rect">
            <a:avLst/>
          </a:prstGeom>
          <a:noFill/>
        </p:spPr>
        <p:txBody>
          <a:bodyPr wrap="square" rtlCol="0">
            <a:spAutoFit/>
          </a:bodyPr>
          <a:lstStyle/>
          <a:p>
            <a:r>
              <a:rPr lang="en-US"/>
              <a:t>If software is simple and useful - it can start with a 2-week project - and then grow as a child.</a:t>
            </a:r>
          </a:p>
          <a:p>
            <a:endParaRPr lang="en-US"/>
          </a:p>
          <a:p>
            <a:r>
              <a:rPr lang="en-US"/>
              <a:t>If software is not simple or not useful - it will be very difficult for it to grow or even survive, regardless of how much time and money were originally invested, or how "right" was its design.</a:t>
            </a:r>
          </a:p>
          <a:p>
            <a:endParaRPr lang="en-US"/>
          </a:p>
          <a:p>
            <a:r>
              <a:rPr lang="en-US"/>
              <a:t>I wrote this - and then found that I was not the first who formulated this. See for example </a:t>
            </a:r>
            <a:r>
              <a:rPr lang="en-US">
                <a:hlinkClick r:id="rId2"/>
              </a:rPr>
              <a:t>www.dreamsongs.com/WorseIsBetter.html</a:t>
            </a:r>
            <a:r>
              <a:rPr lang="en-US"/>
              <a:t> - "Worse Is Better" by Richard P. Gabriel.</a:t>
            </a:r>
          </a:p>
          <a:p>
            <a:endParaRPr lang="en-US"/>
          </a:p>
        </p:txBody>
      </p:sp>
      <p:pic>
        <p:nvPicPr>
          <p:cNvPr id="6" name="Picture 5">
            <a:extLst>
              <a:ext uri="{FF2B5EF4-FFF2-40B4-BE49-F238E27FC236}">
                <a16:creationId xmlns:a16="http://schemas.microsoft.com/office/drawing/2014/main" id="{EF7BFDCB-FC6E-2147-B351-BB6465C1225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49663" y="357552"/>
            <a:ext cx="2473567" cy="3035741"/>
          </a:xfrm>
          <a:prstGeom prst="rect">
            <a:avLst/>
          </a:prstGeom>
        </p:spPr>
      </p:pic>
    </p:spTree>
    <p:extLst>
      <p:ext uri="{BB962C8B-B14F-4D97-AF65-F5344CB8AC3E}">
        <p14:creationId xmlns:p14="http://schemas.microsoft.com/office/powerpoint/2010/main" val="168286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3833446" cy="523220"/>
          </a:xfrm>
          <a:prstGeom prst="rect">
            <a:avLst/>
          </a:prstGeom>
          <a:noFill/>
        </p:spPr>
        <p:txBody>
          <a:bodyPr wrap="square" rtlCol="0">
            <a:spAutoFit/>
          </a:bodyPr>
          <a:lstStyle/>
          <a:p>
            <a:r>
              <a:rPr lang="en-US" sz="2800" b="1"/>
              <a:t>Hacker vs Architect</a:t>
            </a:r>
          </a:p>
        </p:txBody>
      </p:sp>
      <p:sp>
        <p:nvSpPr>
          <p:cNvPr id="3" name="TextBox 2">
            <a:extLst>
              <a:ext uri="{FF2B5EF4-FFF2-40B4-BE49-F238E27FC236}">
                <a16:creationId xmlns:a16="http://schemas.microsoft.com/office/drawing/2014/main" id="{EEF337AF-DCCD-FF4F-B839-6C175993D717}"/>
              </a:ext>
            </a:extLst>
          </p:cNvPr>
          <p:cNvSpPr txBox="1"/>
          <p:nvPr/>
        </p:nvSpPr>
        <p:spPr>
          <a:xfrm>
            <a:off x="3552094" y="954107"/>
            <a:ext cx="5298830" cy="523220"/>
          </a:xfrm>
          <a:prstGeom prst="rect">
            <a:avLst/>
          </a:prstGeom>
          <a:noFill/>
        </p:spPr>
        <p:txBody>
          <a:bodyPr wrap="square" rtlCol="0">
            <a:spAutoFit/>
          </a:bodyPr>
          <a:lstStyle/>
          <a:p>
            <a:r>
              <a:rPr lang="en-US"/>
              <a:t>Example. Let's say you need a report. So you asked two programmers ( John Hacker and Bob Architect ) to create it.</a:t>
            </a:r>
          </a:p>
        </p:txBody>
      </p:sp>
      <p:sp>
        <p:nvSpPr>
          <p:cNvPr id="4" name="TextBox 3">
            <a:extLst>
              <a:ext uri="{FF2B5EF4-FFF2-40B4-BE49-F238E27FC236}">
                <a16:creationId xmlns:a16="http://schemas.microsoft.com/office/drawing/2014/main" id="{83A96609-3CF6-2748-9185-A7BE1AE46460}"/>
              </a:ext>
            </a:extLst>
          </p:cNvPr>
          <p:cNvSpPr txBox="1"/>
          <p:nvPr/>
        </p:nvSpPr>
        <p:spPr>
          <a:xfrm>
            <a:off x="6096000" y="1593788"/>
            <a:ext cx="6013939" cy="3754874"/>
          </a:xfrm>
          <a:prstGeom prst="rect">
            <a:avLst/>
          </a:prstGeom>
          <a:solidFill>
            <a:schemeClr val="accent4">
              <a:lumMod val="20000"/>
              <a:lumOff val="80000"/>
            </a:schemeClr>
          </a:solidFill>
        </p:spPr>
        <p:txBody>
          <a:bodyPr wrap="square" rtlCol="0">
            <a:spAutoFit/>
          </a:bodyPr>
          <a:lstStyle/>
          <a:p>
            <a:r>
              <a:rPr lang="en-US"/>
              <a:t>Bob Architect, on the other hand, is a true believer that </a:t>
            </a:r>
            <a:r>
              <a:rPr lang="en-US">
                <a:solidFill>
                  <a:srgbClr val="0070C0"/>
                </a:solidFill>
              </a:rPr>
              <a:t>if you do things right - it will save you effort in the long run</a:t>
            </a:r>
            <a:r>
              <a:rPr lang="en-US"/>
              <a:t>.  (</a:t>
            </a:r>
            <a:r>
              <a:rPr lang="en-US" b="1">
                <a:solidFill>
                  <a:srgbClr val="FF0000"/>
                </a:solidFill>
              </a:rPr>
              <a:t>wrong</a:t>
            </a:r>
            <a:r>
              <a:rPr lang="en-US"/>
              <a:t>)</a:t>
            </a:r>
            <a:br>
              <a:rPr lang="en-US"/>
            </a:br>
            <a:br>
              <a:rPr lang="en-US"/>
            </a:br>
            <a:r>
              <a:rPr lang="en-US"/>
              <a:t>So he started with drawing UML diagrams using Rational Rose or TogetherJ to make proper Object Oriented design of the "report engine". </a:t>
            </a:r>
          </a:p>
          <a:p>
            <a:r>
              <a:rPr lang="en-US"/>
              <a:t>He also decided to make a proper GUI interface. </a:t>
            </a:r>
          </a:p>
          <a:p>
            <a:endParaRPr lang="en-US"/>
          </a:p>
          <a:p>
            <a:r>
              <a:rPr lang="en-US"/>
              <a:t>At the time when John Hacker went through 10 revisions, Bob Architect was still busy thinking about distributing responsibilities between his classes and interfaces, and was very proudly telling you about his elegant design of  "request manager", "cache manager" and "report manager".   </a:t>
            </a:r>
          </a:p>
          <a:p>
            <a:endParaRPr lang="en-US"/>
          </a:p>
          <a:p>
            <a:r>
              <a:rPr lang="en-US"/>
              <a:t>Finally he made the application work - but </a:t>
            </a:r>
            <a:r>
              <a:rPr lang="en-US" b="1">
                <a:solidFill>
                  <a:srgbClr val="FF0000"/>
                </a:solidFill>
              </a:rPr>
              <a:t>it took him 10 times longer</a:t>
            </a:r>
            <a:r>
              <a:rPr lang="en-US"/>
              <a:t>. </a:t>
            </a:r>
          </a:p>
          <a:p>
            <a:r>
              <a:rPr lang="en-US"/>
              <a:t>And when he finally finished, you already needed a different report.  So you asked him to change the reports. He said that it will take him long time because your new requirements don't fit well into his object model, so he will have to start from scratch.</a:t>
            </a:r>
          </a:p>
        </p:txBody>
      </p:sp>
      <p:sp>
        <p:nvSpPr>
          <p:cNvPr id="5" name="TextBox 4">
            <a:extLst>
              <a:ext uri="{FF2B5EF4-FFF2-40B4-BE49-F238E27FC236}">
                <a16:creationId xmlns:a16="http://schemas.microsoft.com/office/drawing/2014/main" id="{126F103B-E8DF-8149-BFA3-9DAEE086644B}"/>
              </a:ext>
            </a:extLst>
          </p:cNvPr>
          <p:cNvSpPr txBox="1"/>
          <p:nvPr/>
        </p:nvSpPr>
        <p:spPr>
          <a:xfrm>
            <a:off x="11723" y="1593788"/>
            <a:ext cx="5638800" cy="3323987"/>
          </a:xfrm>
          <a:prstGeom prst="rect">
            <a:avLst/>
          </a:prstGeom>
          <a:solidFill>
            <a:schemeClr val="accent4">
              <a:lumMod val="20000"/>
              <a:lumOff val="80000"/>
            </a:schemeClr>
          </a:solidFill>
        </p:spPr>
        <p:txBody>
          <a:bodyPr wrap="square" rtlCol="0">
            <a:spAutoFit/>
          </a:bodyPr>
          <a:lstStyle/>
          <a:p>
            <a:r>
              <a:rPr lang="en-US"/>
              <a:t>John Hacker hacked a script in one hour and emailed you the report. </a:t>
            </a:r>
            <a:br>
              <a:rPr lang="en-US"/>
            </a:br>
            <a:endParaRPr lang="en-US"/>
          </a:p>
          <a:p>
            <a:r>
              <a:rPr lang="en-US"/>
              <a:t>You looked at the result - and realized that your original requirements were not correct.  So you asked to make changes, which John emailed you in the next 10 min.  </a:t>
            </a:r>
          </a:p>
          <a:p>
            <a:br>
              <a:rPr lang="en-US"/>
            </a:br>
            <a:r>
              <a:rPr lang="en-US"/>
              <a:t>After going back and forth 5-10 times you were completely satisfied.  </a:t>
            </a:r>
            <a:br>
              <a:rPr lang="en-US"/>
            </a:br>
            <a:endParaRPr lang="en-US"/>
          </a:p>
          <a:p>
            <a:r>
              <a:rPr lang="en-US"/>
              <a:t>You could customize the reports providing some simple parameters on the command line or in a short text file. John sent you all the scripts along with a short README instructions text file. </a:t>
            </a:r>
            <a:br>
              <a:rPr lang="en-US"/>
            </a:br>
            <a:endParaRPr lang="en-US"/>
          </a:p>
          <a:p>
            <a:r>
              <a:rPr lang="en-US"/>
              <a:t>He also put the scripts on the web server and made a simple web page for you to run the report in the browser – and either download it – or receive via email.</a:t>
            </a:r>
          </a:p>
        </p:txBody>
      </p:sp>
      <p:sp>
        <p:nvSpPr>
          <p:cNvPr id="6" name="TextBox 5">
            <a:extLst>
              <a:ext uri="{FF2B5EF4-FFF2-40B4-BE49-F238E27FC236}">
                <a16:creationId xmlns:a16="http://schemas.microsoft.com/office/drawing/2014/main" id="{F99EFE37-9720-E142-96E6-4D1B7E55A0DD}"/>
              </a:ext>
            </a:extLst>
          </p:cNvPr>
          <p:cNvSpPr txBox="1"/>
          <p:nvPr/>
        </p:nvSpPr>
        <p:spPr>
          <a:xfrm>
            <a:off x="2831123" y="5465123"/>
            <a:ext cx="6447695" cy="1292662"/>
          </a:xfrm>
          <a:prstGeom prst="rect">
            <a:avLst/>
          </a:prstGeom>
          <a:noFill/>
        </p:spPr>
        <p:txBody>
          <a:bodyPr wrap="square" rtlCol="0">
            <a:spAutoFit/>
          </a:bodyPr>
          <a:lstStyle/>
          <a:p>
            <a:r>
              <a:rPr lang="en-US"/>
              <a:t>Does all this sound familiar?</a:t>
            </a:r>
          </a:p>
          <a:p>
            <a:endParaRPr lang="en-US" sz="800"/>
          </a:p>
          <a:p>
            <a:r>
              <a:rPr lang="en-US"/>
              <a:t>In this scenario, first programmer sacrificed some features (GUI, OO design), which allowed him to complete the job much faster, and then to use user's  feedback to make multiple changes to make the "product" good and easily maintainable. </a:t>
            </a:r>
          </a:p>
        </p:txBody>
      </p:sp>
    </p:spTree>
    <p:extLst>
      <p:ext uri="{BB962C8B-B14F-4D97-AF65-F5344CB8AC3E}">
        <p14:creationId xmlns:p14="http://schemas.microsoft.com/office/powerpoint/2010/main" val="296695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E27DB3-362A-AC40-8700-53CDDAFCC677}"/>
              </a:ext>
            </a:extLst>
          </p:cNvPr>
          <p:cNvSpPr txBox="1"/>
          <p:nvPr/>
        </p:nvSpPr>
        <p:spPr>
          <a:xfrm>
            <a:off x="0" y="0"/>
            <a:ext cx="4982308" cy="523220"/>
          </a:xfrm>
          <a:prstGeom prst="rect">
            <a:avLst/>
          </a:prstGeom>
          <a:noFill/>
        </p:spPr>
        <p:txBody>
          <a:bodyPr wrap="square" rtlCol="0">
            <a:spAutoFit/>
          </a:bodyPr>
          <a:lstStyle/>
          <a:p>
            <a:r>
              <a:rPr lang="en-US" sz="2800" b="1"/>
              <a:t>Create "Clickable Dummy"</a:t>
            </a:r>
          </a:p>
        </p:txBody>
      </p:sp>
      <p:sp>
        <p:nvSpPr>
          <p:cNvPr id="4" name="TextBox 3">
            <a:extLst>
              <a:ext uri="{FF2B5EF4-FFF2-40B4-BE49-F238E27FC236}">
                <a16:creationId xmlns:a16="http://schemas.microsoft.com/office/drawing/2014/main" id="{37F10ADE-7B7B-154E-9073-8B4B23679AA0}"/>
              </a:ext>
            </a:extLst>
          </p:cNvPr>
          <p:cNvSpPr txBox="1"/>
          <p:nvPr/>
        </p:nvSpPr>
        <p:spPr>
          <a:xfrm>
            <a:off x="586154" y="1071105"/>
            <a:ext cx="4982308" cy="4031873"/>
          </a:xfrm>
          <a:prstGeom prst="rect">
            <a:avLst/>
          </a:prstGeom>
          <a:noFill/>
        </p:spPr>
        <p:txBody>
          <a:bodyPr wrap="square" rtlCol="0">
            <a:spAutoFit/>
          </a:bodyPr>
          <a:lstStyle/>
          <a:p>
            <a:r>
              <a:rPr lang="en-US" sz="1600"/>
              <a:t>Projects have three basic components:</a:t>
            </a:r>
          </a:p>
          <a:p>
            <a:r>
              <a:rPr lang="en-US" sz="1600"/>
              <a:t>   </a:t>
            </a:r>
            <a:r>
              <a:rPr lang="en-US" sz="1600" b="1">
                <a:solidFill>
                  <a:srgbClr val="0070C0"/>
                </a:solidFill>
              </a:rPr>
              <a:t> cost, schedule, scope</a:t>
            </a:r>
          </a:p>
          <a:p>
            <a:endParaRPr lang="en-US" sz="1600"/>
          </a:p>
          <a:p>
            <a:r>
              <a:rPr lang="en-US" sz="1600"/>
              <a:t>But figuring them out (specifying what to do, </a:t>
            </a:r>
          </a:p>
          <a:p>
            <a:r>
              <a:rPr lang="en-US" sz="1600"/>
              <a:t>the actual scope, cost, and schedule) </a:t>
            </a:r>
          </a:p>
          <a:p>
            <a:r>
              <a:rPr lang="en-US" sz="1600"/>
              <a:t>may take 30-50% of the project.</a:t>
            </a:r>
          </a:p>
          <a:p>
            <a:endParaRPr lang="en-US" sz="1600"/>
          </a:p>
          <a:p>
            <a:r>
              <a:rPr lang="en-US" sz="1600"/>
              <a:t>Jesse Erlbaum recommends to agree </a:t>
            </a:r>
          </a:p>
          <a:p>
            <a:r>
              <a:rPr lang="en-US" sz="1600"/>
              <a:t>with clients on a two-phase approach:</a:t>
            </a:r>
          </a:p>
          <a:p>
            <a:endParaRPr lang="en-US" sz="1600"/>
          </a:p>
          <a:p>
            <a:pPr marL="285750" indent="-285750">
              <a:buFont typeface="Arial" panose="020B0604020202020204" pitchFamily="34" charset="0"/>
              <a:buChar char="•"/>
            </a:pPr>
            <a:r>
              <a:rPr lang="en-US" sz="1600">
                <a:solidFill>
                  <a:srgbClr val="0070C0"/>
                </a:solidFill>
              </a:rPr>
              <a:t>1st phase - 30-50% of cost/effort</a:t>
            </a:r>
            <a:br>
              <a:rPr lang="en-US" sz="1600">
                <a:solidFill>
                  <a:srgbClr val="0070C0"/>
                </a:solidFill>
              </a:rPr>
            </a:br>
            <a:r>
              <a:rPr lang="en-US" sz="1600">
                <a:solidFill>
                  <a:srgbClr val="0070C0"/>
                </a:solidFill>
              </a:rPr>
              <a:t>preparing specifications and estimate</a:t>
            </a:r>
            <a:br>
              <a:rPr lang="en-US" sz="1600">
                <a:solidFill>
                  <a:srgbClr val="0070C0"/>
                </a:solidFill>
              </a:rPr>
            </a:br>
            <a:r>
              <a:rPr lang="en-US" sz="1600">
                <a:solidFill>
                  <a:srgbClr val="0070C0"/>
                </a:solidFill>
              </a:rPr>
              <a:t>(create clickable "dummy" of an app.)</a:t>
            </a:r>
            <a:br>
              <a:rPr lang="en-US" sz="1600">
                <a:solidFill>
                  <a:srgbClr val="0070C0"/>
                </a:solidFill>
              </a:rPr>
            </a:br>
            <a:endParaRPr lang="en-US" sz="1600">
              <a:solidFill>
                <a:srgbClr val="0070C0"/>
              </a:solidFill>
            </a:endParaRPr>
          </a:p>
          <a:p>
            <a:pPr marL="285750" indent="-285750">
              <a:buFont typeface="Arial" panose="020B0604020202020204" pitchFamily="34" charset="0"/>
              <a:buChar char="•"/>
            </a:pPr>
            <a:r>
              <a:rPr lang="en-US" sz="1600">
                <a:solidFill>
                  <a:srgbClr val="0070C0"/>
                </a:solidFill>
              </a:rPr>
              <a:t>2nd phase - 70-50% of cost/effort</a:t>
            </a:r>
            <a:br>
              <a:rPr lang="en-US" sz="1600">
                <a:solidFill>
                  <a:srgbClr val="0070C0"/>
                </a:solidFill>
              </a:rPr>
            </a:br>
            <a:r>
              <a:rPr lang="en-US" sz="1600">
                <a:solidFill>
                  <a:srgbClr val="0070C0"/>
                </a:solidFill>
              </a:rPr>
              <a:t>actually implementing</a:t>
            </a:r>
          </a:p>
        </p:txBody>
      </p:sp>
      <p:pic>
        <p:nvPicPr>
          <p:cNvPr id="6" name="Picture 5">
            <a:extLst>
              <a:ext uri="{FF2B5EF4-FFF2-40B4-BE49-F238E27FC236}">
                <a16:creationId xmlns:a16="http://schemas.microsoft.com/office/drawing/2014/main" id="{B1BF6CCA-9A0B-B244-9B0D-4C52E252450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593376" y="523220"/>
            <a:ext cx="1350196" cy="1745963"/>
          </a:xfrm>
          <a:prstGeom prst="rect">
            <a:avLst/>
          </a:prstGeom>
          <a:ln>
            <a:solidFill>
              <a:schemeClr val="accent1"/>
            </a:solidFill>
          </a:ln>
        </p:spPr>
      </p:pic>
      <p:sp>
        <p:nvSpPr>
          <p:cNvPr id="7" name="TextBox 6">
            <a:extLst>
              <a:ext uri="{FF2B5EF4-FFF2-40B4-BE49-F238E27FC236}">
                <a16:creationId xmlns:a16="http://schemas.microsoft.com/office/drawing/2014/main" id="{ADA52334-A544-C749-8AB6-EE5BCE324857}"/>
              </a:ext>
            </a:extLst>
          </p:cNvPr>
          <p:cNvSpPr txBox="1"/>
          <p:nvPr/>
        </p:nvSpPr>
        <p:spPr>
          <a:xfrm>
            <a:off x="9223718" y="2294496"/>
            <a:ext cx="2074985" cy="954107"/>
          </a:xfrm>
          <a:prstGeom prst="rect">
            <a:avLst/>
          </a:prstGeom>
          <a:noFill/>
        </p:spPr>
        <p:txBody>
          <a:bodyPr wrap="square" rtlCol="0">
            <a:spAutoFit/>
          </a:bodyPr>
          <a:lstStyle/>
          <a:p>
            <a:pPr algn="ctr"/>
            <a:r>
              <a:rPr lang="en-US"/>
              <a:t>Jesse Erlbaum</a:t>
            </a:r>
          </a:p>
          <a:p>
            <a:pPr algn="ctr"/>
            <a:r>
              <a:rPr lang="en-US"/>
              <a:t>Erlbaum Group, </a:t>
            </a:r>
          </a:p>
          <a:p>
            <a:pPr algn="ctr"/>
            <a:r>
              <a:rPr lang="en-US"/>
              <a:t>New York</a:t>
            </a:r>
          </a:p>
          <a:p>
            <a:pPr algn="ctr"/>
            <a:r>
              <a:rPr lang="en-US">
                <a:hlinkClick r:id="rId3"/>
              </a:rPr>
              <a:t>http://www.erlbaum.net</a:t>
            </a:r>
            <a:endParaRPr lang="en-US"/>
          </a:p>
        </p:txBody>
      </p:sp>
    </p:spTree>
    <p:extLst>
      <p:ext uri="{BB962C8B-B14F-4D97-AF65-F5344CB8AC3E}">
        <p14:creationId xmlns:p14="http://schemas.microsoft.com/office/powerpoint/2010/main" val="1374391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5076092" cy="523220"/>
          </a:xfrm>
          <a:prstGeom prst="rect">
            <a:avLst/>
          </a:prstGeom>
          <a:noFill/>
        </p:spPr>
        <p:txBody>
          <a:bodyPr wrap="square" rtlCol="0">
            <a:spAutoFit/>
          </a:bodyPr>
          <a:lstStyle/>
          <a:p>
            <a:r>
              <a:rPr lang="en-US" sz="2800" b="1"/>
              <a:t>From Waterfall to Agile </a:t>
            </a:r>
          </a:p>
        </p:txBody>
      </p:sp>
      <p:sp>
        <p:nvSpPr>
          <p:cNvPr id="5" name="TextBox 4">
            <a:extLst>
              <a:ext uri="{FF2B5EF4-FFF2-40B4-BE49-F238E27FC236}">
                <a16:creationId xmlns:a16="http://schemas.microsoft.com/office/drawing/2014/main" id="{126F103B-E8DF-8149-BFA3-9DAEE086644B}"/>
              </a:ext>
            </a:extLst>
          </p:cNvPr>
          <p:cNvSpPr txBox="1"/>
          <p:nvPr/>
        </p:nvSpPr>
        <p:spPr>
          <a:xfrm>
            <a:off x="304800" y="1706370"/>
            <a:ext cx="3774831" cy="1600438"/>
          </a:xfrm>
          <a:prstGeom prst="rect">
            <a:avLst/>
          </a:prstGeom>
          <a:solidFill>
            <a:schemeClr val="accent4">
              <a:lumMod val="20000"/>
              <a:lumOff val="80000"/>
            </a:schemeClr>
          </a:solidFill>
        </p:spPr>
        <p:txBody>
          <a:bodyPr wrap="square" rtlCol="0">
            <a:spAutoFit/>
          </a:bodyPr>
          <a:lstStyle/>
          <a:p>
            <a:r>
              <a:rPr lang="en-US">
                <a:latin typeface="Menlo" panose="020B0609030804020204" pitchFamily="49" charset="0"/>
                <a:ea typeface="Menlo" panose="020B0609030804020204" pitchFamily="49" charset="0"/>
                <a:cs typeface="Menlo" panose="020B0609030804020204" pitchFamily="49" charset="0"/>
              </a:rPr>
              <a:t>Analysis</a:t>
            </a:r>
          </a:p>
          <a:p>
            <a:r>
              <a:rPr lang="en-US">
                <a:latin typeface="Menlo" panose="020B0609030804020204" pitchFamily="49" charset="0"/>
                <a:ea typeface="Menlo" panose="020B0609030804020204" pitchFamily="49" charset="0"/>
                <a:cs typeface="Menlo" panose="020B0609030804020204" pitchFamily="49" charset="0"/>
              </a:rPr>
              <a:t>  Requirements</a:t>
            </a:r>
          </a:p>
          <a:p>
            <a:r>
              <a:rPr lang="en-US">
                <a:latin typeface="Menlo" panose="020B0609030804020204" pitchFamily="49" charset="0"/>
                <a:ea typeface="Menlo" panose="020B0609030804020204" pitchFamily="49" charset="0"/>
                <a:cs typeface="Menlo" panose="020B0609030804020204" pitchFamily="49" charset="0"/>
              </a:rPr>
              <a:t>    Design</a:t>
            </a:r>
          </a:p>
          <a:p>
            <a:r>
              <a:rPr lang="en-US">
                <a:latin typeface="Menlo" panose="020B0609030804020204" pitchFamily="49" charset="0"/>
                <a:ea typeface="Menlo" panose="020B0609030804020204" pitchFamily="49" charset="0"/>
                <a:cs typeface="Menlo" panose="020B0609030804020204" pitchFamily="49" charset="0"/>
              </a:rPr>
              <a:t>      Development</a:t>
            </a:r>
          </a:p>
          <a:p>
            <a:r>
              <a:rPr lang="en-US">
                <a:latin typeface="Menlo" panose="020B0609030804020204" pitchFamily="49" charset="0"/>
                <a:ea typeface="Menlo" panose="020B0609030804020204" pitchFamily="49" charset="0"/>
                <a:cs typeface="Menlo" panose="020B0609030804020204" pitchFamily="49" charset="0"/>
              </a:rPr>
              <a:t>        Testing &amp; Integration</a:t>
            </a:r>
          </a:p>
          <a:p>
            <a:r>
              <a:rPr lang="en-US">
                <a:latin typeface="Menlo" panose="020B0609030804020204" pitchFamily="49" charset="0"/>
                <a:ea typeface="Menlo" panose="020B0609030804020204" pitchFamily="49" charset="0"/>
                <a:cs typeface="Menlo" panose="020B0609030804020204" pitchFamily="49" charset="0"/>
              </a:rPr>
              <a:t>          Deployment</a:t>
            </a:r>
          </a:p>
          <a:p>
            <a:r>
              <a:rPr lang="en-US">
                <a:latin typeface="Menlo" panose="020B0609030804020204" pitchFamily="49" charset="0"/>
                <a:ea typeface="Menlo" panose="020B0609030804020204" pitchFamily="49" charset="0"/>
                <a:cs typeface="Menlo" panose="020B0609030804020204" pitchFamily="49" charset="0"/>
              </a:rPr>
              <a:t>            Maintenance</a:t>
            </a:r>
          </a:p>
        </p:txBody>
      </p:sp>
      <p:sp>
        <p:nvSpPr>
          <p:cNvPr id="3" name="TextBox 2">
            <a:extLst>
              <a:ext uri="{FF2B5EF4-FFF2-40B4-BE49-F238E27FC236}">
                <a16:creationId xmlns:a16="http://schemas.microsoft.com/office/drawing/2014/main" id="{F1CDE21F-08B9-5A44-8AB5-1E97485AFD5C}"/>
              </a:ext>
            </a:extLst>
          </p:cNvPr>
          <p:cNvSpPr txBox="1"/>
          <p:nvPr/>
        </p:nvSpPr>
        <p:spPr>
          <a:xfrm>
            <a:off x="1148862" y="788874"/>
            <a:ext cx="1887415" cy="400110"/>
          </a:xfrm>
          <a:prstGeom prst="rect">
            <a:avLst/>
          </a:prstGeom>
          <a:noFill/>
        </p:spPr>
        <p:txBody>
          <a:bodyPr wrap="square" rtlCol="0">
            <a:spAutoFit/>
          </a:bodyPr>
          <a:lstStyle/>
          <a:p>
            <a:r>
              <a:rPr lang="en-US" sz="2000" b="1">
                <a:solidFill>
                  <a:srgbClr val="00B050"/>
                </a:solidFill>
              </a:rPr>
              <a:t>Waterfall</a:t>
            </a:r>
          </a:p>
        </p:txBody>
      </p:sp>
      <p:pic>
        <p:nvPicPr>
          <p:cNvPr id="7" name="Picture 6">
            <a:extLst>
              <a:ext uri="{FF2B5EF4-FFF2-40B4-BE49-F238E27FC236}">
                <a16:creationId xmlns:a16="http://schemas.microsoft.com/office/drawing/2014/main" id="{93204F2A-B1C4-6044-85A8-034A8A3182B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254565" y="1324159"/>
            <a:ext cx="4829604" cy="2430585"/>
          </a:xfrm>
          <a:prstGeom prst="rect">
            <a:avLst/>
          </a:prstGeom>
        </p:spPr>
      </p:pic>
      <p:sp>
        <p:nvSpPr>
          <p:cNvPr id="9" name="TextBox 8">
            <a:extLst>
              <a:ext uri="{FF2B5EF4-FFF2-40B4-BE49-F238E27FC236}">
                <a16:creationId xmlns:a16="http://schemas.microsoft.com/office/drawing/2014/main" id="{6800383A-2775-7748-9DD2-FDA82BA607BE}"/>
              </a:ext>
            </a:extLst>
          </p:cNvPr>
          <p:cNvSpPr txBox="1"/>
          <p:nvPr/>
        </p:nvSpPr>
        <p:spPr>
          <a:xfrm>
            <a:off x="8387862" y="788874"/>
            <a:ext cx="1248507" cy="400110"/>
          </a:xfrm>
          <a:prstGeom prst="rect">
            <a:avLst/>
          </a:prstGeom>
          <a:noFill/>
        </p:spPr>
        <p:txBody>
          <a:bodyPr wrap="square" rtlCol="0">
            <a:spAutoFit/>
          </a:bodyPr>
          <a:lstStyle/>
          <a:p>
            <a:r>
              <a:rPr lang="en-US" sz="2000" b="1">
                <a:solidFill>
                  <a:srgbClr val="00B050"/>
                </a:solidFill>
              </a:rPr>
              <a:t>Agile</a:t>
            </a:r>
          </a:p>
        </p:txBody>
      </p:sp>
      <p:sp>
        <p:nvSpPr>
          <p:cNvPr id="8" name="TextBox 7">
            <a:extLst>
              <a:ext uri="{FF2B5EF4-FFF2-40B4-BE49-F238E27FC236}">
                <a16:creationId xmlns:a16="http://schemas.microsoft.com/office/drawing/2014/main" id="{C1961D1B-3486-0141-A422-7936675B0C57}"/>
              </a:ext>
            </a:extLst>
          </p:cNvPr>
          <p:cNvSpPr txBox="1"/>
          <p:nvPr/>
        </p:nvSpPr>
        <p:spPr>
          <a:xfrm>
            <a:off x="6537308" y="3894652"/>
            <a:ext cx="4264117" cy="1384995"/>
          </a:xfrm>
          <a:prstGeom prst="rect">
            <a:avLst/>
          </a:prstGeom>
          <a:noFill/>
        </p:spPr>
        <p:txBody>
          <a:bodyPr wrap="square" rtlCol="0">
            <a:spAutoFit/>
          </a:bodyPr>
          <a:lstStyle/>
          <a:p>
            <a:r>
              <a:rPr lang="en-US"/>
              <a:t>In 2001, a team of 17 visionary software developers held a meeting in Utah to discuss industry problems and possible solutions. </a:t>
            </a:r>
          </a:p>
          <a:p>
            <a:endParaRPr lang="en-US"/>
          </a:p>
          <a:p>
            <a:r>
              <a:rPr lang="en-US"/>
              <a:t>They later created what is known throughout the industry as the </a:t>
            </a:r>
            <a:r>
              <a:rPr lang="en-US" b="1">
                <a:solidFill>
                  <a:srgbClr val="00B050"/>
                </a:solidFill>
              </a:rPr>
              <a:t>Agile Manifesto</a:t>
            </a:r>
            <a:r>
              <a:rPr lang="en-US"/>
              <a:t>.</a:t>
            </a:r>
          </a:p>
        </p:txBody>
      </p:sp>
      <p:sp>
        <p:nvSpPr>
          <p:cNvPr id="10" name="TextBox 9">
            <a:extLst>
              <a:ext uri="{FF2B5EF4-FFF2-40B4-BE49-F238E27FC236}">
                <a16:creationId xmlns:a16="http://schemas.microsoft.com/office/drawing/2014/main" id="{D4AD6A79-3FBD-CF49-A0A3-C3F5966557CD}"/>
              </a:ext>
            </a:extLst>
          </p:cNvPr>
          <p:cNvSpPr txBox="1"/>
          <p:nvPr/>
        </p:nvSpPr>
        <p:spPr>
          <a:xfrm>
            <a:off x="128954" y="3429000"/>
            <a:ext cx="4454769" cy="1384995"/>
          </a:xfrm>
          <a:prstGeom prst="rect">
            <a:avLst/>
          </a:prstGeom>
          <a:noFill/>
        </p:spPr>
        <p:txBody>
          <a:bodyPr wrap="square" rtlCol="0">
            <a:spAutoFit/>
          </a:bodyPr>
          <a:lstStyle/>
          <a:p>
            <a:r>
              <a:rPr lang="en-US"/>
              <a:t>The Waterfall methodology has its origins within the manufacturing and construction industries, ... however, the term “Waterfall” wasn't used. </a:t>
            </a:r>
          </a:p>
          <a:p>
            <a:endParaRPr lang="en-US"/>
          </a:p>
          <a:p>
            <a:r>
              <a:rPr lang="en-US"/>
              <a:t>A paper written in 1976 by T.E. Bell and T.A. Thayer is when the term may have been first used.</a:t>
            </a:r>
          </a:p>
        </p:txBody>
      </p:sp>
      <p:pic>
        <p:nvPicPr>
          <p:cNvPr id="4100" name="Picture 4" descr="The importance of sustainability in construction">
            <a:extLst>
              <a:ext uri="{FF2B5EF4-FFF2-40B4-BE49-F238E27FC236}">
                <a16:creationId xmlns:a16="http://schemas.microsoft.com/office/drawing/2014/main" id="{B319B620-86D6-754D-BEDA-DA94849CBED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73014" y="5064203"/>
            <a:ext cx="2482863" cy="165218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ow To Draw Computer | Drawing of Computer | #Computer #wirlernendiefarben  #coloresparaniños - YouTube">
            <a:extLst>
              <a:ext uri="{FF2B5EF4-FFF2-40B4-BE49-F238E27FC236}">
                <a16:creationId xmlns:a16="http://schemas.microsoft.com/office/drawing/2014/main" id="{AB2F1B4A-3C2E-0549-9AAE-C0FDED72CDAD}"/>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8037199" y="5495673"/>
            <a:ext cx="1397852" cy="1146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12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C8A403-A96F-174D-8B05-849D034960DD}"/>
              </a:ext>
            </a:extLst>
          </p:cNvPr>
          <p:cNvSpPr txBox="1"/>
          <p:nvPr/>
        </p:nvSpPr>
        <p:spPr>
          <a:xfrm>
            <a:off x="0" y="0"/>
            <a:ext cx="5076092" cy="523220"/>
          </a:xfrm>
          <a:prstGeom prst="rect">
            <a:avLst/>
          </a:prstGeom>
          <a:noFill/>
        </p:spPr>
        <p:txBody>
          <a:bodyPr wrap="square" rtlCol="0">
            <a:spAutoFit/>
          </a:bodyPr>
          <a:lstStyle/>
          <a:p>
            <a:r>
              <a:rPr lang="en-US" sz="2800" b="1"/>
              <a:t>Scrum</a:t>
            </a:r>
          </a:p>
        </p:txBody>
      </p:sp>
      <p:sp>
        <p:nvSpPr>
          <p:cNvPr id="3" name="TextBox 2">
            <a:extLst>
              <a:ext uri="{FF2B5EF4-FFF2-40B4-BE49-F238E27FC236}">
                <a16:creationId xmlns:a16="http://schemas.microsoft.com/office/drawing/2014/main" id="{52BC9B46-A562-E740-A49E-D8B720CAA798}"/>
              </a:ext>
            </a:extLst>
          </p:cNvPr>
          <p:cNvSpPr txBox="1"/>
          <p:nvPr/>
        </p:nvSpPr>
        <p:spPr>
          <a:xfrm>
            <a:off x="193183" y="759854"/>
            <a:ext cx="4790941" cy="954107"/>
          </a:xfrm>
          <a:prstGeom prst="rect">
            <a:avLst/>
          </a:prstGeom>
          <a:noFill/>
        </p:spPr>
        <p:txBody>
          <a:bodyPr wrap="square" rtlCol="0">
            <a:spAutoFit/>
          </a:bodyPr>
          <a:lstStyle/>
          <a:p>
            <a:r>
              <a:rPr lang="en-US"/>
              <a:t>A scrum (short for scrummage) is a method of </a:t>
            </a:r>
            <a:r>
              <a:rPr lang="en-US" b="1">
                <a:solidFill>
                  <a:srgbClr val="FF0000"/>
                </a:solidFill>
              </a:rPr>
              <a:t>restarting</a:t>
            </a:r>
            <a:r>
              <a:rPr lang="en-US"/>
              <a:t> play in rugby football that involves players packing closely together with their heads down and attempting to gain possession of the ball.</a:t>
            </a:r>
          </a:p>
        </p:txBody>
      </p:sp>
      <p:pic>
        <p:nvPicPr>
          <p:cNvPr id="1026" name="Picture 2">
            <a:extLst>
              <a:ext uri="{FF2B5EF4-FFF2-40B4-BE49-F238E27FC236}">
                <a16:creationId xmlns:a16="http://schemas.microsoft.com/office/drawing/2014/main" id="{D8776347-349D-EA43-BE6C-3E5734779DD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3183" y="1950595"/>
            <a:ext cx="444500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9D17C28-D29D-B34F-9EB1-2EFC9A319447}"/>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1796" y="4358929"/>
            <a:ext cx="3492500" cy="2324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524980C-1161-2C45-872A-43909F5CDD8D}"/>
              </a:ext>
            </a:extLst>
          </p:cNvPr>
          <p:cNvSpPr txBox="1"/>
          <p:nvPr/>
        </p:nvSpPr>
        <p:spPr>
          <a:xfrm>
            <a:off x="6442980" y="1042654"/>
            <a:ext cx="4348766" cy="1815882"/>
          </a:xfrm>
          <a:prstGeom prst="rect">
            <a:avLst/>
          </a:prstGeom>
          <a:noFill/>
        </p:spPr>
        <p:txBody>
          <a:bodyPr wrap="square" rtlCol="0">
            <a:spAutoFit/>
          </a:bodyPr>
          <a:lstStyle/>
          <a:p>
            <a:r>
              <a:rPr lang="en-US"/>
              <a:t>Scrum is a framework for developing, delivering, and sustaining products in a complex environment.</a:t>
            </a:r>
          </a:p>
          <a:p>
            <a:r>
              <a:rPr lang="en-US"/>
              <a:t>It is simple and effective.</a:t>
            </a:r>
          </a:p>
          <a:p>
            <a:r>
              <a:rPr lang="en-US"/>
              <a:t>Importan components are:</a:t>
            </a:r>
          </a:p>
          <a:p>
            <a:pPr marL="285750" indent="-285750">
              <a:buFont typeface="Arial" panose="020B0604020202020204" pitchFamily="34" charset="0"/>
              <a:buChar char="•"/>
            </a:pPr>
            <a:r>
              <a:rPr lang="en-US"/>
              <a:t>product backlog</a:t>
            </a:r>
          </a:p>
          <a:p>
            <a:pPr marL="285750" indent="-285750">
              <a:buFont typeface="Arial" panose="020B0604020202020204" pitchFamily="34" charset="0"/>
              <a:buChar char="•"/>
            </a:pPr>
            <a:r>
              <a:rPr lang="en-US"/>
              <a:t>planning sprints (sprint backlog)</a:t>
            </a:r>
          </a:p>
          <a:p>
            <a:pPr marL="285750" indent="-285750">
              <a:buFont typeface="Arial" panose="020B0604020202020204" pitchFamily="34" charset="0"/>
              <a:buChar char="•"/>
            </a:pPr>
            <a:r>
              <a:rPr lang="en-US"/>
              <a:t>daily scrum meetings</a:t>
            </a:r>
          </a:p>
          <a:p>
            <a:pPr marL="285750" indent="-285750">
              <a:buFont typeface="Arial" panose="020B0604020202020204" pitchFamily="34" charset="0"/>
              <a:buChar char="•"/>
            </a:pPr>
            <a:r>
              <a:rPr lang="en-US"/>
              <a:t>sprint review and retrospective</a:t>
            </a:r>
          </a:p>
        </p:txBody>
      </p:sp>
      <p:pic>
        <p:nvPicPr>
          <p:cNvPr id="5" name="Picture 4">
            <a:extLst>
              <a:ext uri="{FF2B5EF4-FFF2-40B4-BE49-F238E27FC236}">
                <a16:creationId xmlns:a16="http://schemas.microsoft.com/office/drawing/2014/main" id="{9F0CBAD1-3730-0648-865C-274749BF62A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874777" y="3193961"/>
            <a:ext cx="7227594" cy="3219717"/>
          </a:xfrm>
          <a:prstGeom prst="rect">
            <a:avLst/>
          </a:prstGeom>
        </p:spPr>
      </p:pic>
    </p:spTree>
    <p:extLst>
      <p:ext uri="{BB962C8B-B14F-4D97-AF65-F5344CB8AC3E}">
        <p14:creationId xmlns:p14="http://schemas.microsoft.com/office/powerpoint/2010/main" val="2379800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DD8473-44BA-2B43-8D09-5E7BD6E01EC1}"/>
              </a:ext>
            </a:extLst>
          </p:cNvPr>
          <p:cNvSpPr txBox="1"/>
          <p:nvPr/>
        </p:nvSpPr>
        <p:spPr>
          <a:xfrm>
            <a:off x="580511" y="2217761"/>
            <a:ext cx="5135185" cy="3323987"/>
          </a:xfrm>
          <a:prstGeom prst="rect">
            <a:avLst/>
          </a:prstGeom>
          <a:noFill/>
        </p:spPr>
        <p:txBody>
          <a:bodyPr wrap="square" rtlCol="0">
            <a:spAutoFit/>
          </a:bodyPr>
          <a:lstStyle/>
          <a:p>
            <a:r>
              <a:rPr lang="en-US"/>
              <a:t>Project Management:</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Formal project management structure </a:t>
            </a:r>
            <a:br>
              <a:rPr lang="en-US"/>
            </a:br>
            <a:r>
              <a:rPr lang="en-US"/>
              <a:t>(processes, procedures, and tools)</a:t>
            </a:r>
          </a:p>
          <a:p>
            <a:pPr marL="285750" indent="-285750">
              <a:buFont typeface="Arial" panose="020B0604020202020204" pitchFamily="34" charset="0"/>
              <a:buChar char="•"/>
            </a:pPr>
            <a:r>
              <a:rPr lang="en-US"/>
              <a:t>Invested and engaged project sponsor(s) </a:t>
            </a:r>
            <a:br>
              <a:rPr lang="en-US"/>
            </a:br>
            <a:r>
              <a:rPr lang="en-US"/>
              <a:t>(executives promoting the project)</a:t>
            </a:r>
          </a:p>
          <a:p>
            <a:pPr marL="285750" indent="-285750">
              <a:buFont typeface="Arial" panose="020B0604020202020204" pitchFamily="34" charset="0"/>
              <a:buChar char="•"/>
            </a:pPr>
            <a:r>
              <a:rPr lang="en-US"/>
              <a:t>Clear and objective goals and outcomes</a:t>
            </a:r>
          </a:p>
          <a:p>
            <a:pPr marL="285750" indent="-285750">
              <a:buFont typeface="Arial" panose="020B0604020202020204" pitchFamily="34" charset="0"/>
              <a:buChar char="•"/>
            </a:pPr>
            <a:r>
              <a:rPr lang="en-US"/>
              <a:t>Documented roles and responsibilities</a:t>
            </a:r>
          </a:p>
          <a:p>
            <a:pPr marL="285750" indent="-285750">
              <a:buFont typeface="Arial" panose="020B0604020202020204" pitchFamily="34" charset="0"/>
              <a:buChar char="•"/>
            </a:pPr>
            <a:r>
              <a:rPr lang="en-US"/>
              <a:t>Strong change management (protect from "scope creep")</a:t>
            </a:r>
          </a:p>
          <a:p>
            <a:pPr marL="285750" indent="-285750">
              <a:buFont typeface="Arial" panose="020B0604020202020204" pitchFamily="34" charset="0"/>
              <a:buChar char="•"/>
            </a:pPr>
            <a:r>
              <a:rPr lang="en-US"/>
              <a:t>Risk management</a:t>
            </a:r>
          </a:p>
          <a:p>
            <a:pPr marL="285750" indent="-285750">
              <a:buFont typeface="Arial" panose="020B0604020202020204" pitchFamily="34" charset="0"/>
              <a:buChar char="•"/>
            </a:pPr>
            <a:r>
              <a:rPr lang="en-US"/>
              <a:t>Mature value delivery capabilities </a:t>
            </a:r>
            <a:br>
              <a:rPr lang="en-US"/>
            </a:br>
            <a:r>
              <a:rPr lang="en-US"/>
              <a:t>(project tools, processes, and procedures)</a:t>
            </a:r>
          </a:p>
          <a:p>
            <a:pPr marL="285750" indent="-285750">
              <a:buFont typeface="Arial" panose="020B0604020202020204" pitchFamily="34" charset="0"/>
              <a:buChar char="•"/>
            </a:pPr>
            <a:r>
              <a:rPr lang="en-US"/>
              <a:t>Performance management baseline </a:t>
            </a:r>
            <a:br>
              <a:rPr lang="en-US"/>
            </a:br>
            <a:r>
              <a:rPr lang="en-US"/>
              <a:t>(for cost, schedule, and scope)</a:t>
            </a:r>
          </a:p>
          <a:p>
            <a:pPr marL="285750" indent="-285750">
              <a:buFont typeface="Arial" panose="020B0604020202020204" pitchFamily="34" charset="0"/>
              <a:buChar char="•"/>
            </a:pPr>
            <a:r>
              <a:rPr lang="en-US"/>
              <a:t>Communication plan</a:t>
            </a:r>
          </a:p>
        </p:txBody>
      </p:sp>
      <p:sp>
        <p:nvSpPr>
          <p:cNvPr id="3" name="TextBox 2">
            <a:extLst>
              <a:ext uri="{FF2B5EF4-FFF2-40B4-BE49-F238E27FC236}">
                <a16:creationId xmlns:a16="http://schemas.microsoft.com/office/drawing/2014/main" id="{3BE27DB3-362A-AC40-8700-53CDDAFCC677}"/>
              </a:ext>
            </a:extLst>
          </p:cNvPr>
          <p:cNvSpPr txBox="1"/>
          <p:nvPr/>
        </p:nvSpPr>
        <p:spPr>
          <a:xfrm>
            <a:off x="0" y="0"/>
            <a:ext cx="5715696" cy="523220"/>
          </a:xfrm>
          <a:prstGeom prst="rect">
            <a:avLst/>
          </a:prstGeom>
          <a:noFill/>
        </p:spPr>
        <p:txBody>
          <a:bodyPr wrap="square" rtlCol="0">
            <a:spAutoFit/>
          </a:bodyPr>
          <a:lstStyle/>
          <a:p>
            <a:r>
              <a:rPr lang="en-US" sz="2800" b="1"/>
              <a:t>Project Management Process</a:t>
            </a:r>
          </a:p>
        </p:txBody>
      </p:sp>
      <p:pic>
        <p:nvPicPr>
          <p:cNvPr id="6146" name="Picture 2" descr="Five Phases of Project Management">
            <a:extLst>
              <a:ext uri="{FF2B5EF4-FFF2-40B4-BE49-F238E27FC236}">
                <a16:creationId xmlns:a16="http://schemas.microsoft.com/office/drawing/2014/main" id="{A069D473-97CD-7044-9A1C-37CDAF48622C}"/>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476305" y="869363"/>
            <a:ext cx="5274907" cy="2696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877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768D1E-F2F9-3146-A91E-A44A279B2385}"/>
              </a:ext>
            </a:extLst>
          </p:cNvPr>
          <p:cNvSpPr txBox="1"/>
          <p:nvPr/>
        </p:nvSpPr>
        <p:spPr>
          <a:xfrm>
            <a:off x="0" y="0"/>
            <a:ext cx="4750130" cy="584775"/>
          </a:xfrm>
          <a:prstGeom prst="rect">
            <a:avLst/>
          </a:prstGeom>
          <a:noFill/>
        </p:spPr>
        <p:txBody>
          <a:bodyPr wrap="square" rtlCol="0">
            <a:spAutoFit/>
          </a:bodyPr>
          <a:lstStyle/>
          <a:p>
            <a:r>
              <a:rPr lang="en-US" sz="3200" b="1" dirty="0">
                <a:latin typeface="Arial Black" panose="020B0604020202020204" pitchFamily="34" charset="0"/>
                <a:cs typeface="Arial Black" panose="020B0604020202020204" pitchFamily="34" charset="0"/>
              </a:rPr>
              <a:t>DevOps</a:t>
            </a:r>
          </a:p>
        </p:txBody>
      </p:sp>
      <p:sp>
        <p:nvSpPr>
          <p:cNvPr id="2" name="TextBox 1">
            <a:extLst>
              <a:ext uri="{FF2B5EF4-FFF2-40B4-BE49-F238E27FC236}">
                <a16:creationId xmlns:a16="http://schemas.microsoft.com/office/drawing/2014/main" id="{57AAC67A-5BE0-4548-9BD9-FFD0F7B6F613}"/>
              </a:ext>
            </a:extLst>
          </p:cNvPr>
          <p:cNvSpPr txBox="1"/>
          <p:nvPr/>
        </p:nvSpPr>
        <p:spPr>
          <a:xfrm>
            <a:off x="0" y="692150"/>
            <a:ext cx="5219700" cy="3970318"/>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What is DevOps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DevOps  = Development (Dev)  +  Operations (Ops)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DevOps is the union of people, process, and technology.</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DevOps enables formerly siloed roles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development</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IT operations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quality engineering</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security</a:t>
            </a:r>
          </a:p>
          <a:p>
            <a:r>
              <a:rPr lang="en-US" sz="1400" dirty="0">
                <a:latin typeface="Arial" panose="020B0604020202020204" pitchFamily="34" charset="0"/>
                <a:cs typeface="Arial" panose="020B0604020202020204" pitchFamily="34" charset="0"/>
              </a:rPr>
              <a:t>to coordinate and collaborate to produce better, more reliable products.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By adopting a DevOps culture, practices and tools, </a:t>
            </a:r>
          </a:p>
          <a:p>
            <a:r>
              <a:rPr lang="en-US" sz="1400" dirty="0">
                <a:latin typeface="Arial" panose="020B0604020202020204" pitchFamily="34" charset="0"/>
                <a:cs typeface="Arial" panose="020B0604020202020204" pitchFamily="34" charset="0"/>
              </a:rPr>
              <a:t>teams gain the ability to better respond to customer needs, increase confidence in the applications they build, and achieve business goals faster</a:t>
            </a:r>
          </a:p>
        </p:txBody>
      </p:sp>
      <p:pic>
        <p:nvPicPr>
          <p:cNvPr id="3" name="Picture 2">
            <a:extLst>
              <a:ext uri="{FF2B5EF4-FFF2-40B4-BE49-F238E27FC236}">
                <a16:creationId xmlns:a16="http://schemas.microsoft.com/office/drawing/2014/main" id="{E52D7684-02CA-4245-ADBB-257242CB24E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41872" y="322329"/>
            <a:ext cx="4353698" cy="4000261"/>
          </a:xfrm>
          <a:prstGeom prst="rect">
            <a:avLst/>
          </a:prstGeom>
        </p:spPr>
      </p:pic>
      <p:sp>
        <p:nvSpPr>
          <p:cNvPr id="5" name="TextBox 4">
            <a:extLst>
              <a:ext uri="{FF2B5EF4-FFF2-40B4-BE49-F238E27FC236}">
                <a16:creationId xmlns:a16="http://schemas.microsoft.com/office/drawing/2014/main" id="{EFF70DC2-22C5-594F-9282-9A078B53F14D}"/>
              </a:ext>
            </a:extLst>
          </p:cNvPr>
          <p:cNvSpPr txBox="1"/>
          <p:nvPr/>
        </p:nvSpPr>
        <p:spPr>
          <a:xfrm>
            <a:off x="1676400" y="4939235"/>
            <a:ext cx="3835400" cy="1600438"/>
          </a:xfrm>
          <a:prstGeom prst="rect">
            <a:avLst/>
          </a:prstGeom>
          <a:noFill/>
        </p:spPr>
        <p:txBody>
          <a:bodyPr wrap="square" rtlCol="0">
            <a:spAutoFit/>
          </a:bodyPr>
          <a:lstStyle/>
          <a:p>
            <a:r>
              <a:rPr lang="en-US" sz="1400" b="1" dirty="0">
                <a:solidFill>
                  <a:srgbClr val="FF0000"/>
                </a:solidFill>
                <a:latin typeface="Arial" panose="020B0604020202020204" pitchFamily="34" charset="0"/>
                <a:cs typeface="Arial" panose="020B0604020202020204" pitchFamily="34" charset="0"/>
              </a:rPr>
              <a:t>Azure DevOps</a:t>
            </a:r>
            <a:r>
              <a:rPr lang="en-US" sz="1400" dirty="0">
                <a:latin typeface="Arial" panose="020B0604020202020204" pitchFamily="34" charset="0"/>
                <a:cs typeface="Arial" panose="020B0604020202020204" pitchFamily="34" charset="0"/>
              </a:rPr>
              <a:t> - a Microsoft product that provides </a:t>
            </a:r>
            <a:r>
              <a:rPr lang="en-US" sz="1400" dirty="0">
                <a:solidFill>
                  <a:srgbClr val="00B050"/>
                </a:solidFill>
                <a:latin typeface="Arial" panose="020B0604020202020204" pitchFamily="34" charset="0"/>
                <a:cs typeface="Arial" panose="020B0604020202020204" pitchFamily="34" charset="0"/>
              </a:rPr>
              <a:t>version control, reporting, requirements management, project management, automated builds, testing and release management capabilities</a:t>
            </a:r>
            <a:r>
              <a:rPr lang="en-US" sz="1400" dirty="0">
                <a:latin typeface="Arial" panose="020B0604020202020204" pitchFamily="34" charset="0"/>
                <a:cs typeface="Arial" panose="020B0604020202020204" pitchFamily="34" charset="0"/>
              </a:rPr>
              <a:t>. It covers the entire application lifecycle, and enables DevOps capabilities</a:t>
            </a:r>
          </a:p>
        </p:txBody>
      </p:sp>
      <p:pic>
        <p:nvPicPr>
          <p:cNvPr id="6" name="Picture 5">
            <a:extLst>
              <a:ext uri="{FF2B5EF4-FFF2-40B4-BE49-F238E27FC236}">
                <a16:creationId xmlns:a16="http://schemas.microsoft.com/office/drawing/2014/main" id="{38FEEC92-7D95-E34B-9818-C6F3146FC0B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1088" y="4939235"/>
            <a:ext cx="1318461" cy="1670050"/>
          </a:xfrm>
          <a:prstGeom prst="rect">
            <a:avLst/>
          </a:prstGeom>
        </p:spPr>
      </p:pic>
      <p:pic>
        <p:nvPicPr>
          <p:cNvPr id="7" name="Picture 6">
            <a:extLst>
              <a:ext uri="{FF2B5EF4-FFF2-40B4-BE49-F238E27FC236}">
                <a16:creationId xmlns:a16="http://schemas.microsoft.com/office/drawing/2014/main" id="{D69AFF48-2CAF-E947-83DA-BC11E1771AD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17384" y="5105400"/>
            <a:ext cx="1591565" cy="1047750"/>
          </a:xfrm>
          <a:prstGeom prst="rect">
            <a:avLst/>
          </a:prstGeom>
        </p:spPr>
      </p:pic>
      <p:sp>
        <p:nvSpPr>
          <p:cNvPr id="8" name="TextBox 7">
            <a:extLst>
              <a:ext uri="{FF2B5EF4-FFF2-40B4-BE49-F238E27FC236}">
                <a16:creationId xmlns:a16="http://schemas.microsoft.com/office/drawing/2014/main" id="{50B2018D-C581-B449-8C5E-D28F0E391729}"/>
              </a:ext>
            </a:extLst>
          </p:cNvPr>
          <p:cNvSpPr txBox="1"/>
          <p:nvPr/>
        </p:nvSpPr>
        <p:spPr>
          <a:xfrm>
            <a:off x="6976616" y="6381782"/>
            <a:ext cx="6731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AWS</a:t>
            </a:r>
          </a:p>
        </p:txBody>
      </p:sp>
      <p:pic>
        <p:nvPicPr>
          <p:cNvPr id="9" name="Picture 8">
            <a:extLst>
              <a:ext uri="{FF2B5EF4-FFF2-40B4-BE49-F238E27FC236}">
                <a16:creationId xmlns:a16="http://schemas.microsoft.com/office/drawing/2014/main" id="{446C6874-31CB-2847-A77E-6231A6D38B4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329438" y="5105400"/>
            <a:ext cx="1776712" cy="982682"/>
          </a:xfrm>
          <a:prstGeom prst="rect">
            <a:avLst/>
          </a:prstGeom>
        </p:spPr>
      </p:pic>
      <p:sp>
        <p:nvSpPr>
          <p:cNvPr id="10" name="TextBox 9">
            <a:extLst>
              <a:ext uri="{FF2B5EF4-FFF2-40B4-BE49-F238E27FC236}">
                <a16:creationId xmlns:a16="http://schemas.microsoft.com/office/drawing/2014/main" id="{74E6E17F-1A66-8641-B2F2-74241B7EA1C6}"/>
              </a:ext>
            </a:extLst>
          </p:cNvPr>
          <p:cNvSpPr txBox="1"/>
          <p:nvPr/>
        </p:nvSpPr>
        <p:spPr>
          <a:xfrm>
            <a:off x="9618720" y="6334778"/>
            <a:ext cx="1036579"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Google</a:t>
            </a:r>
          </a:p>
        </p:txBody>
      </p:sp>
    </p:spTree>
    <p:extLst>
      <p:ext uri="{BB962C8B-B14F-4D97-AF65-F5344CB8AC3E}">
        <p14:creationId xmlns:p14="http://schemas.microsoft.com/office/powerpoint/2010/main" val="581524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p:nvPr/>
        </p:nvSpPr>
        <p:spPr>
          <a:xfrm>
            <a:off x="98855" y="103363"/>
            <a:ext cx="4144900" cy="5765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u="none" strike="noStrike" cap="none">
                <a:solidFill>
                  <a:schemeClr val="dk1"/>
                </a:solidFill>
                <a:latin typeface="Arial" panose="020B0604020202020204" pitchFamily="34" charset="0"/>
                <a:ea typeface="Calibri"/>
                <a:cs typeface="Arial" panose="020B0604020202020204" pitchFamily="34" charset="0"/>
                <a:sym typeface="Calibri"/>
              </a:rPr>
              <a:t>Project Management</a:t>
            </a:r>
            <a:endParaRPr sz="2800" b="1">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A8B62557-E27E-F446-85E1-823A6B281733}"/>
              </a:ext>
            </a:extLst>
          </p:cNvPr>
          <p:cNvSpPr txBox="1"/>
          <p:nvPr/>
        </p:nvSpPr>
        <p:spPr>
          <a:xfrm>
            <a:off x="251065" y="2599937"/>
            <a:ext cx="5404147" cy="3539430"/>
          </a:xfrm>
          <a:prstGeom prst="rect">
            <a:avLst/>
          </a:prstGeom>
          <a:noFill/>
        </p:spPr>
        <p:txBody>
          <a:bodyPr wrap="square" rtlCol="0">
            <a:spAutoFit/>
          </a:bodyPr>
          <a:lstStyle/>
          <a:p>
            <a:pPr marL="285750" indent="-285750">
              <a:buFont typeface="Arial" panose="020B0604020202020204" pitchFamily="34" charset="0"/>
              <a:buChar char="•"/>
            </a:pPr>
            <a:r>
              <a:rPr lang="en-US" sz="1600"/>
              <a:t>Begin with the end in mind</a:t>
            </a:r>
          </a:p>
          <a:p>
            <a:pPr marL="285750" indent="-285750">
              <a:buFont typeface="Arial" panose="020B0604020202020204" pitchFamily="34" charset="0"/>
              <a:buChar char="•"/>
            </a:pPr>
            <a:r>
              <a:rPr lang="en-US" sz="1600"/>
              <a:t>Splitting Big Problems Into Small Doable Steps</a:t>
            </a:r>
          </a:p>
          <a:p>
            <a:pPr marL="285750" indent="-285750">
              <a:buFont typeface="Arial" panose="020B0604020202020204" pitchFamily="34" charset="0"/>
              <a:buChar char="•"/>
            </a:pPr>
            <a:r>
              <a:rPr lang="en-US" sz="1600"/>
              <a:t>Split project into "buckets" (write book in 2 weeks)</a:t>
            </a:r>
          </a:p>
          <a:p>
            <a:pPr marL="285750" indent="-285750">
              <a:buFont typeface="Arial" panose="020B0604020202020204" pitchFamily="34" charset="0"/>
              <a:buChar char="•"/>
            </a:pPr>
            <a:r>
              <a:rPr lang="en-US" sz="1600"/>
              <a:t>First Principles Thinking</a:t>
            </a:r>
          </a:p>
          <a:p>
            <a:pPr marL="285750" indent="-285750">
              <a:buFont typeface="Arial" panose="020B0604020202020204" pitchFamily="34" charset="0"/>
              <a:buChar char="•"/>
            </a:pPr>
            <a:r>
              <a:rPr lang="en-US" sz="1600"/>
              <a:t>Simplicity</a:t>
            </a:r>
          </a:p>
          <a:p>
            <a:pPr marL="285750" indent="-285750">
              <a:buFont typeface="Arial" panose="020B0604020202020204" pitchFamily="34" charset="0"/>
              <a:buChar char="•"/>
            </a:pPr>
            <a:r>
              <a:rPr lang="en-US" sz="1600"/>
              <a:t>Unix – simplicity</a:t>
            </a:r>
          </a:p>
          <a:p>
            <a:pPr marL="285750" indent="-285750">
              <a:buFont typeface="Arial" panose="020B0604020202020204" pitchFamily="34" charset="0"/>
              <a:buChar char="•"/>
            </a:pPr>
            <a:r>
              <a:rPr lang="en-US" sz="1600"/>
              <a:t>Unix – toolbox vs monolitic application</a:t>
            </a:r>
          </a:p>
          <a:p>
            <a:pPr marL="285750" indent="-285750">
              <a:buFont typeface="Arial" panose="020B0604020202020204" pitchFamily="34" charset="0"/>
              <a:buChar char="•"/>
            </a:pPr>
            <a:r>
              <a:rPr lang="en-US" sz="1600"/>
              <a:t>Dinosaurs</a:t>
            </a:r>
          </a:p>
          <a:p>
            <a:pPr marL="285750" indent="-285750">
              <a:buFont typeface="Arial" panose="020B0604020202020204" pitchFamily="34" charset="0"/>
              <a:buChar char="•"/>
            </a:pPr>
            <a:r>
              <a:rPr lang="en-US" sz="1600"/>
              <a:t>Simplicity vs politics</a:t>
            </a:r>
          </a:p>
          <a:p>
            <a:pPr marL="285750" indent="-285750">
              <a:buFont typeface="Arial" panose="020B0604020202020204" pitchFamily="34" charset="0"/>
              <a:buChar char="•"/>
            </a:pPr>
            <a:r>
              <a:rPr lang="en-US" sz="1600"/>
              <a:t>Growing a project as a child</a:t>
            </a:r>
          </a:p>
          <a:p>
            <a:pPr marL="285750" indent="-285750">
              <a:buFont typeface="Arial" panose="020B0604020202020204" pitchFamily="34" charset="0"/>
              <a:buChar char="•"/>
            </a:pPr>
            <a:r>
              <a:rPr lang="en-US" sz="1600"/>
              <a:t>Hacker vs Architect</a:t>
            </a:r>
          </a:p>
          <a:p>
            <a:pPr marL="285750" indent="-285750">
              <a:buFont typeface="Arial" panose="020B0604020202020204" pitchFamily="34" charset="0"/>
              <a:buChar char="•"/>
            </a:pPr>
            <a:r>
              <a:rPr lang="en-US" sz="1600"/>
              <a:t>Create "Clickable Dummy"</a:t>
            </a:r>
          </a:p>
          <a:p>
            <a:pPr marL="285750" indent="-285750">
              <a:buFont typeface="Arial" panose="020B0604020202020204" pitchFamily="34" charset="0"/>
              <a:buChar char="•"/>
            </a:pPr>
            <a:r>
              <a:rPr lang="en-US" sz="1600"/>
              <a:t>from Waterfall to Agile</a:t>
            </a:r>
          </a:p>
          <a:p>
            <a:pPr marL="285750" indent="-285750">
              <a:buFont typeface="Arial" panose="020B0604020202020204" pitchFamily="34" charset="0"/>
              <a:buChar char="•"/>
            </a:pPr>
            <a:r>
              <a:rPr lang="en-US" sz="1600"/>
              <a:t>Scrum</a:t>
            </a:r>
          </a:p>
        </p:txBody>
      </p:sp>
      <p:sp>
        <p:nvSpPr>
          <p:cNvPr id="4" name="TextBox 3">
            <a:extLst>
              <a:ext uri="{FF2B5EF4-FFF2-40B4-BE49-F238E27FC236}">
                <a16:creationId xmlns:a16="http://schemas.microsoft.com/office/drawing/2014/main" id="{A5AC84A1-46D1-4A42-9472-964CBA89A5BE}"/>
              </a:ext>
            </a:extLst>
          </p:cNvPr>
          <p:cNvSpPr txBox="1"/>
          <p:nvPr/>
        </p:nvSpPr>
        <p:spPr>
          <a:xfrm>
            <a:off x="6393766" y="2599937"/>
            <a:ext cx="5547169" cy="3785652"/>
          </a:xfrm>
          <a:prstGeom prst="rect">
            <a:avLst/>
          </a:prstGeom>
          <a:noFill/>
        </p:spPr>
        <p:txBody>
          <a:bodyPr wrap="square" rtlCol="0">
            <a:spAutoFit/>
          </a:bodyPr>
          <a:lstStyle/>
          <a:p>
            <a:pPr marL="285750" indent="-285750">
              <a:buFont typeface="Arial" panose="020B0604020202020204" pitchFamily="34" charset="0"/>
              <a:buChar char="•"/>
            </a:pPr>
            <a:r>
              <a:rPr lang="en-US" sz="1600"/>
              <a:t>Project M</a:t>
            </a:r>
            <a:r>
              <a:rPr lang="ru-RU" sz="1600"/>
              <a:t>а</a:t>
            </a:r>
            <a:r>
              <a:rPr lang="en-US" sz="1600"/>
              <a:t>nagement Process</a:t>
            </a:r>
          </a:p>
          <a:p>
            <a:pPr marL="285750" indent="-285750">
              <a:buFont typeface="Arial" panose="020B0604020202020204" pitchFamily="34" charset="0"/>
              <a:buChar char="•"/>
            </a:pPr>
            <a:r>
              <a:rPr lang="en-US" sz="1600"/>
              <a:t>DevOps</a:t>
            </a:r>
          </a:p>
          <a:p>
            <a:pPr marL="285750" indent="-285750">
              <a:buFont typeface="Arial" panose="020B0604020202020204" pitchFamily="34" charset="0"/>
              <a:buChar char="•"/>
            </a:pPr>
            <a:r>
              <a:rPr lang="en-US" sz="1600"/>
              <a:t>Simple PM tools</a:t>
            </a:r>
          </a:p>
          <a:p>
            <a:pPr marL="285750" indent="-285750">
              <a:buFont typeface="Arial" panose="020B0604020202020204" pitchFamily="34" charset="0"/>
              <a:buChar char="•"/>
            </a:pPr>
            <a:r>
              <a:rPr lang="en-US" sz="1600"/>
              <a:t>Vision and Enthusiasm</a:t>
            </a:r>
          </a:p>
          <a:p>
            <a:pPr marL="285750" indent="-285750">
              <a:buFont typeface="Arial" panose="020B0604020202020204" pitchFamily="34" charset="0"/>
              <a:buChar char="•"/>
            </a:pPr>
            <a:r>
              <a:rPr lang="en-US" sz="1600"/>
              <a:t>Unique Abilities</a:t>
            </a:r>
          </a:p>
          <a:p>
            <a:pPr marL="285750" indent="-285750">
              <a:buFont typeface="Arial" panose="020B0604020202020204" pitchFamily="34" charset="0"/>
              <a:buChar char="•"/>
            </a:pPr>
            <a:r>
              <a:rPr lang="en-US" sz="1600"/>
              <a:t>Self-management, Holacracy</a:t>
            </a:r>
          </a:p>
          <a:p>
            <a:pPr marL="285750" indent="-285750">
              <a:buFont typeface="Arial" panose="020B0604020202020204" pitchFamily="34" charset="0"/>
              <a:buChar char="•"/>
            </a:pPr>
            <a:r>
              <a:rPr lang="en-US" sz="1600"/>
              <a:t>Parkinson Law</a:t>
            </a:r>
          </a:p>
          <a:p>
            <a:pPr marL="285750" indent="-285750">
              <a:buFont typeface="Arial" panose="020B0604020202020204" pitchFamily="34" charset="0"/>
              <a:buChar char="•"/>
            </a:pPr>
            <a:r>
              <a:rPr lang="en-US" sz="1600"/>
              <a:t>Brooks Law</a:t>
            </a:r>
          </a:p>
          <a:p>
            <a:pPr marL="285750" indent="-285750">
              <a:buFont typeface="Arial" panose="020B0604020202020204" pitchFamily="34" charset="0"/>
              <a:buChar char="•"/>
            </a:pPr>
            <a:r>
              <a:rPr lang="en-US" sz="1600"/>
              <a:t>Peter Drucker</a:t>
            </a:r>
          </a:p>
          <a:p>
            <a:pPr marL="285750" indent="-285750">
              <a:buFont typeface="Arial" panose="020B0604020202020204" pitchFamily="34" charset="0"/>
              <a:buChar char="•"/>
            </a:pPr>
            <a:r>
              <a:rPr lang="en-US" sz="1600"/>
              <a:t>One Minute Manager</a:t>
            </a:r>
          </a:p>
          <a:p>
            <a:pPr marL="285750" indent="-285750">
              <a:buFont typeface="Arial" panose="020B0604020202020204" pitchFamily="34" charset="0"/>
              <a:buChar char="•"/>
            </a:pPr>
            <a:r>
              <a:rPr lang="en-US" sz="1600"/>
              <a:t>One Minute Manager Meets the Monkey</a:t>
            </a:r>
          </a:p>
          <a:p>
            <a:pPr marL="285750" indent="-285750">
              <a:buFont typeface="Arial" panose="020B0604020202020204" pitchFamily="34" charset="0"/>
              <a:buChar char="•"/>
            </a:pPr>
            <a:r>
              <a:rPr lang="en-US" sz="1600"/>
              <a:t>Power and Mindset</a:t>
            </a:r>
          </a:p>
          <a:p>
            <a:pPr marL="285750" indent="-285750">
              <a:buFont typeface="Arial" panose="020B0604020202020204" pitchFamily="34" charset="0"/>
              <a:buChar char="•"/>
            </a:pPr>
            <a:r>
              <a:rPr lang="en-US" sz="1600"/>
              <a:t>"Getting Things Done" - by David Allen</a:t>
            </a:r>
          </a:p>
          <a:p>
            <a:pPr marL="285750" indent="-285750">
              <a:buFont typeface="Arial" panose="020B0604020202020204" pitchFamily="34" charset="0"/>
              <a:buChar char="•"/>
            </a:pPr>
            <a:r>
              <a:rPr lang="en-US" sz="1600"/>
              <a:t>Quotes about managing people</a:t>
            </a:r>
          </a:p>
          <a:p>
            <a:pPr marL="285750" indent="-285750">
              <a:buFont typeface="Arial" panose="020B0604020202020204" pitchFamily="34" charset="0"/>
              <a:buChar char="•"/>
            </a:pPr>
            <a:r>
              <a:rPr lang="en-US" sz="1600"/>
              <a:t>Thomas F. Gilbert - Human Performance Technology</a:t>
            </a:r>
          </a:p>
        </p:txBody>
      </p:sp>
      <p:sp>
        <p:nvSpPr>
          <p:cNvPr id="5" name="TextBox 4">
            <a:extLst>
              <a:ext uri="{FF2B5EF4-FFF2-40B4-BE49-F238E27FC236}">
                <a16:creationId xmlns:a16="http://schemas.microsoft.com/office/drawing/2014/main" id="{0F798350-8E5B-2542-B66E-FEBE60D342A8}"/>
              </a:ext>
            </a:extLst>
          </p:cNvPr>
          <p:cNvSpPr txBox="1"/>
          <p:nvPr/>
        </p:nvSpPr>
        <p:spPr>
          <a:xfrm>
            <a:off x="1437604" y="1343820"/>
            <a:ext cx="2665391" cy="400110"/>
          </a:xfrm>
          <a:prstGeom prst="rect">
            <a:avLst/>
          </a:prstGeom>
          <a:noFill/>
        </p:spPr>
        <p:txBody>
          <a:bodyPr wrap="square" rtlCol="0">
            <a:spAutoFit/>
          </a:bodyPr>
          <a:lstStyle/>
          <a:p>
            <a:r>
              <a:rPr lang="en-US" sz="2000" b="1"/>
              <a:t>Table of Contents:</a:t>
            </a:r>
          </a:p>
        </p:txBody>
      </p:sp>
    </p:spTree>
    <p:extLst>
      <p:ext uri="{BB962C8B-B14F-4D97-AF65-F5344CB8AC3E}">
        <p14:creationId xmlns:p14="http://schemas.microsoft.com/office/powerpoint/2010/main" val="3099473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768D1E-F2F9-3146-A91E-A44A279B2385}"/>
              </a:ext>
            </a:extLst>
          </p:cNvPr>
          <p:cNvSpPr txBox="1"/>
          <p:nvPr/>
        </p:nvSpPr>
        <p:spPr>
          <a:xfrm>
            <a:off x="0" y="0"/>
            <a:ext cx="4750130" cy="584775"/>
          </a:xfrm>
          <a:prstGeom prst="rect">
            <a:avLst/>
          </a:prstGeom>
          <a:noFill/>
        </p:spPr>
        <p:txBody>
          <a:bodyPr wrap="square" rtlCol="0">
            <a:spAutoFit/>
          </a:bodyPr>
          <a:lstStyle/>
          <a:p>
            <a:r>
              <a:rPr lang="en-US" sz="3200" b="1" dirty="0">
                <a:latin typeface="Arial Black" panose="020B0604020202020204" pitchFamily="34" charset="0"/>
                <a:cs typeface="Arial Black" panose="020B0604020202020204" pitchFamily="34" charset="0"/>
              </a:rPr>
              <a:t>Simple PM Tools</a:t>
            </a:r>
          </a:p>
        </p:txBody>
      </p:sp>
      <p:sp>
        <p:nvSpPr>
          <p:cNvPr id="2" name="TextBox 1">
            <a:extLst>
              <a:ext uri="{FF2B5EF4-FFF2-40B4-BE49-F238E27FC236}">
                <a16:creationId xmlns:a16="http://schemas.microsoft.com/office/drawing/2014/main" id="{57AAC67A-5BE0-4548-9BD9-FFD0F7B6F613}"/>
              </a:ext>
            </a:extLst>
          </p:cNvPr>
          <p:cNvSpPr txBox="1"/>
          <p:nvPr/>
        </p:nvSpPr>
        <p:spPr>
          <a:xfrm>
            <a:off x="0" y="584775"/>
            <a:ext cx="5908432" cy="246221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There are many DevOps tools and bug-tracking tools, </a:t>
            </a:r>
          </a:p>
          <a:p>
            <a:r>
              <a:rPr lang="en-US" dirty="0">
                <a:latin typeface="Arial" panose="020B0604020202020204" pitchFamily="34" charset="0"/>
                <a:cs typeface="Arial" panose="020B0604020202020204" pitchFamily="34" charset="0"/>
              </a:rPr>
              <a:t>for example, Jira ( </a:t>
            </a:r>
            <a:r>
              <a:rPr lang="en-US" dirty="0">
                <a:latin typeface="Arial" panose="020B0604020202020204" pitchFamily="34" charset="0"/>
                <a:cs typeface="Arial" panose="020B0604020202020204" pitchFamily="34" charset="0"/>
                <a:hlinkClick r:id="rId2"/>
              </a:rPr>
              <a:t>https://www.atlassian.com/software/jira</a:t>
            </a:r>
            <a:r>
              <a:rPr lang="en-US" dirty="0">
                <a:latin typeface="Arial" panose="020B0604020202020204" pitchFamily="34" charset="0"/>
                <a:cs typeface="Arial" panose="020B0604020202020204" pitchFamily="34" charset="0"/>
              </a:rPr>
              <a:t> ) </a:t>
            </a:r>
          </a:p>
          <a:p>
            <a:r>
              <a:rPr lang="en-US" dirty="0">
                <a:latin typeface="Arial" panose="020B0604020202020204" pitchFamily="34" charset="0"/>
                <a:cs typeface="Arial" panose="020B0604020202020204" pitchFamily="34" charset="0"/>
              </a:rPr>
              <a:t>or Azure DevOps ( </a:t>
            </a:r>
            <a:r>
              <a:rPr lang="en-US" dirty="0">
                <a:latin typeface="Arial" panose="020B0604020202020204" pitchFamily="34" charset="0"/>
                <a:cs typeface="Arial" panose="020B0604020202020204" pitchFamily="34" charset="0"/>
                <a:hlinkClick r:id="rId3"/>
              </a:rPr>
              <a:t>https://dev.azure.com</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See long  (~40)  list here:</a:t>
            </a:r>
          </a:p>
          <a:p>
            <a:r>
              <a:rPr lang="en-US"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hlinkClick r:id="rId4"/>
              </a:rPr>
              <a:t>https://en.wikipedia.org/wiki/Comparison_of_issue-tracking_systems</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Note that for small scale projects people successfully </a:t>
            </a:r>
          </a:p>
          <a:p>
            <a:r>
              <a:rPr lang="en-US" dirty="0">
                <a:latin typeface="Arial" panose="020B0604020202020204" pitchFamily="34" charset="0"/>
                <a:cs typeface="Arial" panose="020B0604020202020204" pitchFamily="34" charset="0"/>
              </a:rPr>
              <a:t>use Google Docs and Google Sheets:</a:t>
            </a:r>
          </a:p>
          <a:p>
            <a:r>
              <a:rPr lang="en-US"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hlinkClick r:id="rId5"/>
              </a:rPr>
              <a:t>https://moz.com/blog/visualising-time-using-google-sheets</a:t>
            </a:r>
            <a:endParaRPr lang="en-US"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700E9AA2-D65D-1E42-9C5E-B702B46E03B7}"/>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439056" y="3211636"/>
            <a:ext cx="8774344" cy="353487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2A00EBB-7A80-5F41-A3AC-97C136CB8A14}"/>
              </a:ext>
            </a:extLst>
          </p:cNvPr>
          <p:cNvSpPr txBox="1"/>
          <p:nvPr/>
        </p:nvSpPr>
        <p:spPr>
          <a:xfrm>
            <a:off x="8079698" y="153887"/>
            <a:ext cx="2953062" cy="2893100"/>
          </a:xfrm>
          <a:prstGeom prst="rect">
            <a:avLst/>
          </a:prstGeom>
          <a:noFill/>
        </p:spPr>
        <p:txBody>
          <a:bodyPr wrap="square" rtlCol="0">
            <a:spAutoFit/>
          </a:bodyPr>
          <a:lstStyle/>
          <a:p>
            <a:r>
              <a:rPr lang="en-US" b="1">
                <a:solidFill>
                  <a:srgbClr val="0070C0"/>
                </a:solidFill>
              </a:rPr>
              <a:t>Some software similar to JIRA:</a:t>
            </a:r>
          </a:p>
          <a:p>
            <a:pPr marL="285750" indent="-285750">
              <a:buFont typeface="Arial" panose="020B0604020202020204" pitchFamily="34" charset="0"/>
              <a:buChar char="•"/>
            </a:pPr>
            <a:r>
              <a:rPr lang="en-US"/>
              <a:t>ClickUp</a:t>
            </a:r>
          </a:p>
          <a:p>
            <a:pPr marL="285750" indent="-285750">
              <a:buFont typeface="Arial" panose="020B0604020202020204" pitchFamily="34" charset="0"/>
              <a:buChar char="•"/>
            </a:pPr>
            <a:r>
              <a:rPr lang="en-US"/>
              <a:t>Binfire</a:t>
            </a:r>
          </a:p>
          <a:p>
            <a:pPr marL="285750" indent="-285750">
              <a:buFont typeface="Arial" panose="020B0604020202020204" pitchFamily="34" charset="0"/>
              <a:buChar char="•"/>
            </a:pPr>
            <a:r>
              <a:rPr lang="en-US"/>
              <a:t>Basecamp</a:t>
            </a:r>
          </a:p>
          <a:p>
            <a:pPr marL="285750" indent="-285750">
              <a:buFont typeface="Arial" panose="020B0604020202020204" pitchFamily="34" charset="0"/>
              <a:buChar char="•"/>
            </a:pPr>
            <a:r>
              <a:rPr lang="en-US"/>
              <a:t>Pivotal Tracker</a:t>
            </a:r>
          </a:p>
          <a:p>
            <a:pPr marL="285750" indent="-285750">
              <a:buFont typeface="Arial" panose="020B0604020202020204" pitchFamily="34" charset="0"/>
              <a:buChar char="•"/>
            </a:pPr>
            <a:r>
              <a:rPr lang="en-US"/>
              <a:t>Asana</a:t>
            </a:r>
          </a:p>
          <a:p>
            <a:pPr marL="285750" indent="-285750">
              <a:buFont typeface="Arial" panose="020B0604020202020204" pitchFamily="34" charset="0"/>
              <a:buChar char="•"/>
            </a:pPr>
            <a:r>
              <a:rPr lang="en-US"/>
              <a:t>Clubhouse</a:t>
            </a:r>
          </a:p>
          <a:p>
            <a:pPr marL="285750" indent="-285750">
              <a:buFont typeface="Arial" panose="020B0604020202020204" pitchFamily="34" charset="0"/>
              <a:buChar char="•"/>
            </a:pPr>
            <a:r>
              <a:rPr lang="en-US"/>
              <a:t>Trello</a:t>
            </a:r>
          </a:p>
          <a:p>
            <a:pPr marL="285750" indent="-285750">
              <a:buFont typeface="Arial" panose="020B0604020202020204" pitchFamily="34" charset="0"/>
              <a:buChar char="•"/>
            </a:pPr>
            <a:r>
              <a:rPr lang="en-US"/>
              <a:t>ProofHub</a:t>
            </a:r>
          </a:p>
          <a:p>
            <a:pPr marL="285750" indent="-285750">
              <a:buFont typeface="Arial" panose="020B0604020202020204" pitchFamily="34" charset="0"/>
              <a:buChar char="•"/>
            </a:pPr>
            <a:r>
              <a:rPr lang="en-US"/>
              <a:t>Kanbanize</a:t>
            </a:r>
          </a:p>
          <a:p>
            <a:pPr marL="285750" indent="-285750">
              <a:buFont typeface="Arial" panose="020B0604020202020204" pitchFamily="34" charset="0"/>
              <a:buChar char="•"/>
            </a:pPr>
            <a:r>
              <a:rPr lang="en-US"/>
              <a:t>Notion</a:t>
            </a:r>
          </a:p>
          <a:p>
            <a:pPr marL="285750" indent="-285750">
              <a:buFont typeface="Arial" panose="020B0604020202020204" pitchFamily="34" charset="0"/>
              <a:buChar char="•"/>
            </a:pPr>
            <a:r>
              <a:rPr lang="en-US"/>
              <a:t>Wrike</a:t>
            </a:r>
          </a:p>
          <a:p>
            <a:pPr marL="285750" indent="-285750">
              <a:buFont typeface="Arial" panose="020B0604020202020204" pitchFamily="34" charset="0"/>
              <a:buChar char="•"/>
            </a:pPr>
            <a:r>
              <a:rPr lang="en-US"/>
              <a:t>Bitrix24</a:t>
            </a:r>
          </a:p>
        </p:txBody>
      </p:sp>
    </p:spTree>
    <p:extLst>
      <p:ext uri="{BB962C8B-B14F-4D97-AF65-F5344CB8AC3E}">
        <p14:creationId xmlns:p14="http://schemas.microsoft.com/office/powerpoint/2010/main" val="1763672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22416"/>
            <a:ext cx="4855335" cy="523220"/>
          </a:xfrm>
          <a:prstGeom prst="rect">
            <a:avLst/>
          </a:prstGeom>
          <a:noFill/>
        </p:spPr>
        <p:txBody>
          <a:bodyPr wrap="square" rtlCol="0">
            <a:spAutoFit/>
          </a:bodyPr>
          <a:lstStyle/>
          <a:p>
            <a:r>
              <a:rPr lang="en-US" sz="2800" b="1"/>
              <a:t>Vision and Enthusiasm</a:t>
            </a:r>
          </a:p>
        </p:txBody>
      </p:sp>
      <p:pic>
        <p:nvPicPr>
          <p:cNvPr id="1026" name="Picture 2">
            <a:extLst>
              <a:ext uri="{FF2B5EF4-FFF2-40B4-BE49-F238E27FC236}">
                <a16:creationId xmlns:a16="http://schemas.microsoft.com/office/drawing/2014/main" id="{A6376EFB-0B5B-B045-AB1C-F35604CB4324}"/>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7223439" y="181063"/>
            <a:ext cx="1051051" cy="14158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090C54A-ADA3-6F43-AD17-7BD9B512566F}"/>
              </a:ext>
            </a:extLst>
          </p:cNvPr>
          <p:cNvSpPr txBox="1"/>
          <p:nvPr/>
        </p:nvSpPr>
        <p:spPr>
          <a:xfrm>
            <a:off x="7040627" y="1596912"/>
            <a:ext cx="1416676" cy="523220"/>
          </a:xfrm>
          <a:prstGeom prst="rect">
            <a:avLst/>
          </a:prstGeom>
          <a:noFill/>
        </p:spPr>
        <p:txBody>
          <a:bodyPr wrap="square" rtlCol="0">
            <a:spAutoFit/>
          </a:bodyPr>
          <a:lstStyle/>
          <a:p>
            <a:pPr algn="ctr"/>
            <a:r>
              <a:rPr lang="en-US"/>
              <a:t>Nikolai Pertsov (1924–1987)</a:t>
            </a:r>
          </a:p>
        </p:txBody>
      </p:sp>
      <p:sp>
        <p:nvSpPr>
          <p:cNvPr id="5" name="TextBox 4">
            <a:extLst>
              <a:ext uri="{FF2B5EF4-FFF2-40B4-BE49-F238E27FC236}">
                <a16:creationId xmlns:a16="http://schemas.microsoft.com/office/drawing/2014/main" id="{CBCA6113-2FF0-7D4A-979C-93D29AED9EA3}"/>
              </a:ext>
            </a:extLst>
          </p:cNvPr>
          <p:cNvSpPr txBox="1"/>
          <p:nvPr/>
        </p:nvSpPr>
        <p:spPr>
          <a:xfrm>
            <a:off x="192262" y="770405"/>
            <a:ext cx="5715253" cy="5909310"/>
          </a:xfrm>
          <a:prstGeom prst="rect">
            <a:avLst/>
          </a:prstGeom>
          <a:noFill/>
        </p:spPr>
        <p:txBody>
          <a:bodyPr wrap="square" rtlCol="0">
            <a:spAutoFit/>
          </a:bodyPr>
          <a:lstStyle/>
          <a:p>
            <a:r>
              <a:rPr lang="en-US"/>
              <a:t>Successful people tend to have an attitude which can be expressed as following:  </a:t>
            </a:r>
            <a:r>
              <a:rPr lang="en-US" b="1">
                <a:solidFill>
                  <a:srgbClr val="FF0000"/>
                </a:solidFill>
              </a:rPr>
              <a:t>"We will build it – and it will be great !"</a:t>
            </a:r>
          </a:p>
          <a:p>
            <a:endParaRPr lang="en-US"/>
          </a:p>
          <a:p>
            <a:r>
              <a:rPr lang="en-US"/>
              <a:t>In 1951 Nikolai Pertsov was appointed as a Director of </a:t>
            </a:r>
            <a:r>
              <a:rPr lang="en-US" b="1">
                <a:solidFill>
                  <a:srgbClr val="00B050"/>
                </a:solidFill>
              </a:rPr>
              <a:t>White Sea Biological Station of Moscow State University</a:t>
            </a:r>
            <a:r>
              <a:rPr lang="en-US"/>
              <a:t>. When he arrived at the place designated as Belomorskaya Biostation MSU, there was nothing there except for a small shed – a "cabin" and several tents.</a:t>
            </a:r>
          </a:p>
          <a:p>
            <a:endParaRPr lang="en-US"/>
          </a:p>
          <a:p>
            <a:r>
              <a:rPr lang="en-US"/>
              <a:t>Nikolai Pertsov launched intense activity. </a:t>
            </a:r>
            <a:r>
              <a:rPr lang="en-US" b="1">
                <a:solidFill>
                  <a:srgbClr val="FF0000"/>
                </a:solidFill>
              </a:rPr>
              <a:t>He didn't have the necessary funds</a:t>
            </a:r>
            <a:r>
              <a:rPr lang="en-US"/>
              <a:t>.  </a:t>
            </a:r>
            <a:r>
              <a:rPr lang="en-US" b="1">
                <a:solidFill>
                  <a:srgbClr val="FF0000"/>
                </a:solidFill>
              </a:rPr>
              <a:t>But he was good at captivating people with enthusiasm</a:t>
            </a:r>
            <a:r>
              <a:rPr lang="en-US"/>
              <a:t>. He has built a laboratory and homes, got hold of the present fleet of several boats, laid electric and telephone lines</a:t>
            </a:r>
            <a:r>
              <a:rPr lang="ru-RU"/>
              <a:t> </a:t>
            </a:r>
            <a:r>
              <a:rPr lang="en-US"/>
              <a:t>through miles of "taiga" (forest), provided necessary scientific and educational equipment.</a:t>
            </a:r>
          </a:p>
          <a:p>
            <a:endParaRPr lang="en-US"/>
          </a:p>
          <a:p>
            <a:r>
              <a:rPr lang="en-US"/>
              <a:t>Nowadays hundreds of students and staff are comming to the bio-station every year. Dozens of books, thousands of scientific articles, hundreds of PhD degrees, thousands of trained professionals - this is the result of the activity led by Nikolai Pertsov's bio-station.</a:t>
            </a:r>
          </a:p>
          <a:p>
            <a:endParaRPr lang="en-US"/>
          </a:p>
          <a:p>
            <a:r>
              <a:rPr lang="en-US"/>
              <a:t>The really interesting fact about the history of the station is that </a:t>
            </a:r>
            <a:r>
              <a:rPr lang="en-US" b="1">
                <a:solidFill>
                  <a:srgbClr val="FF0000"/>
                </a:solidFill>
              </a:rPr>
              <a:t>almost all construction work was done by volunteers</a:t>
            </a:r>
            <a:r>
              <a:rPr lang="en-US"/>
              <a:t>. Nikolai Pertsov had an amazing skill of making people enthusiastic about the project and making them wilingly work on it.</a:t>
            </a:r>
          </a:p>
          <a:p>
            <a:endParaRPr lang="en-US"/>
          </a:p>
          <a:p>
            <a:r>
              <a:rPr lang="en-US"/>
              <a:t> - </a:t>
            </a:r>
            <a:r>
              <a:rPr lang="en-US">
                <a:hlinkClick r:id="rId3"/>
              </a:rPr>
              <a:t>https://en.wikipedia.org/wiki/White_Sea_Biological_Station</a:t>
            </a:r>
            <a:endParaRPr lang="en-US"/>
          </a:p>
          <a:p>
            <a:r>
              <a:rPr lang="en-US"/>
              <a:t> - </a:t>
            </a:r>
            <a:r>
              <a:rPr lang="en-US">
                <a:hlinkClick r:id="rId4"/>
              </a:rPr>
              <a:t>https://persona.rin.ru/eng/view/f/0/21543/pertsov-nikolai-andreevich</a:t>
            </a:r>
            <a:endParaRPr lang="en-US"/>
          </a:p>
        </p:txBody>
      </p:sp>
      <p:pic>
        <p:nvPicPr>
          <p:cNvPr id="1028" name="Picture 4">
            <a:extLst>
              <a:ext uri="{FF2B5EF4-FFF2-40B4-BE49-F238E27FC236}">
                <a16:creationId xmlns:a16="http://schemas.microsoft.com/office/drawing/2014/main" id="{E5F84026-1D9C-574D-AD4A-65C4D883D745}"/>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9255793" y="181063"/>
            <a:ext cx="2807418" cy="19253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E2861DF-2F85-B545-83C0-78A957D0887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825345" y="2170781"/>
            <a:ext cx="5237866" cy="2105029"/>
          </a:xfrm>
          <a:prstGeom prst="rect">
            <a:avLst/>
          </a:prstGeom>
        </p:spPr>
      </p:pic>
      <p:pic>
        <p:nvPicPr>
          <p:cNvPr id="1030" name="Picture 6">
            <a:extLst>
              <a:ext uri="{FF2B5EF4-FFF2-40B4-BE49-F238E27FC236}">
                <a16:creationId xmlns:a16="http://schemas.microsoft.com/office/drawing/2014/main" id="{59D49DDA-1525-B444-9777-F78D969BBF1B}"/>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8717477" y="4404462"/>
            <a:ext cx="3345734" cy="24535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90E230C-DB39-2640-9A63-F91C59BFD869}"/>
              </a:ext>
            </a:extLst>
          </p:cNvPr>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a:stretch/>
        </p:blipFill>
        <p:spPr bwMode="auto">
          <a:xfrm>
            <a:off x="6723926" y="4927617"/>
            <a:ext cx="1228530" cy="1407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118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3259015" cy="523220"/>
          </a:xfrm>
          <a:prstGeom prst="rect">
            <a:avLst/>
          </a:prstGeom>
          <a:noFill/>
        </p:spPr>
        <p:txBody>
          <a:bodyPr wrap="square" rtlCol="0">
            <a:spAutoFit/>
          </a:bodyPr>
          <a:lstStyle/>
          <a:p>
            <a:r>
              <a:rPr lang="en-US" sz="2800" b="1"/>
              <a:t>Unique Abilities</a:t>
            </a:r>
          </a:p>
        </p:txBody>
      </p:sp>
      <p:sp>
        <p:nvSpPr>
          <p:cNvPr id="10" name="TextBox 9">
            <a:extLst>
              <a:ext uri="{FF2B5EF4-FFF2-40B4-BE49-F238E27FC236}">
                <a16:creationId xmlns:a16="http://schemas.microsoft.com/office/drawing/2014/main" id="{5DA962CB-5B0F-CB48-AE25-9D8C5A615E65}"/>
              </a:ext>
            </a:extLst>
          </p:cNvPr>
          <p:cNvSpPr txBox="1"/>
          <p:nvPr/>
        </p:nvSpPr>
        <p:spPr>
          <a:xfrm>
            <a:off x="185500" y="1120676"/>
            <a:ext cx="5910499" cy="4524315"/>
          </a:xfrm>
          <a:prstGeom prst="rect">
            <a:avLst/>
          </a:prstGeom>
          <a:noFill/>
        </p:spPr>
        <p:txBody>
          <a:bodyPr wrap="square" rtlCol="0">
            <a:spAutoFit/>
          </a:bodyPr>
          <a:lstStyle/>
          <a:p>
            <a:r>
              <a:rPr lang="en-US" sz="1800" b="1">
                <a:solidFill>
                  <a:srgbClr val="FF0000"/>
                </a:solidFill>
              </a:rPr>
              <a:t>Unique Abilities:</a:t>
            </a:r>
          </a:p>
          <a:p>
            <a:endParaRPr lang="en-US"/>
          </a:p>
          <a:p>
            <a:r>
              <a:rPr lang="en-US" b="1">
                <a:solidFill>
                  <a:srgbClr val="0070C0"/>
                </a:solidFill>
              </a:rPr>
              <a:t>It is very important to align the roles of team members with their personal skills, preferences, and career goals.</a:t>
            </a:r>
          </a:p>
          <a:p>
            <a:endParaRPr lang="en-US"/>
          </a:p>
          <a:p>
            <a:r>
              <a:rPr lang="en-US"/>
              <a:t>Some people like to work with software, others like to do system configurations and networking/security. Some people like math and data analysis, others like graphical design. Some people enjoy creating architectures and making PowerPoint presentations, others are great at managing people.</a:t>
            </a:r>
          </a:p>
          <a:p>
            <a:endParaRPr lang="en-US"/>
          </a:p>
          <a:p>
            <a:r>
              <a:rPr lang="en-US" sz="1800" b="1">
                <a:solidFill>
                  <a:srgbClr val="00B050"/>
                </a:solidFill>
              </a:rPr>
              <a:t>It is a good idea to ask a "Dan Sullivan Question":</a:t>
            </a:r>
          </a:p>
          <a:p>
            <a:endParaRPr lang="en-US"/>
          </a:p>
          <a:p>
            <a:r>
              <a:rPr lang="en-US">
                <a:solidFill>
                  <a:srgbClr val="0070C0"/>
                </a:solidFill>
              </a:rPr>
              <a:t>"If we were having this discussion three years from today, and you were looking back over those three years, what has to have happened in your life, both personally and professionally, for you to feel happy with your progress?"</a:t>
            </a:r>
          </a:p>
          <a:p>
            <a:endParaRPr lang="en-US"/>
          </a:p>
          <a:p>
            <a:r>
              <a:rPr lang="en-US"/>
              <a:t>Answer to this question will help you to "match" a person with the  roles in the team. This will make team members more effective and happier.</a:t>
            </a:r>
          </a:p>
        </p:txBody>
      </p:sp>
      <p:pic>
        <p:nvPicPr>
          <p:cNvPr id="2050" name="Picture 2">
            <a:extLst>
              <a:ext uri="{FF2B5EF4-FFF2-40B4-BE49-F238E27FC236}">
                <a16:creationId xmlns:a16="http://schemas.microsoft.com/office/drawing/2014/main" id="{C7963702-1D1E-0D49-B98D-D4BE26C4F65D}"/>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284676" y="94273"/>
            <a:ext cx="1788257" cy="26669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2374AD3-0549-8548-8AB1-41690FF54F07}"/>
              </a:ext>
            </a:extLst>
          </p:cNvPr>
          <p:cNvSpPr txBox="1"/>
          <p:nvPr/>
        </p:nvSpPr>
        <p:spPr>
          <a:xfrm>
            <a:off x="9096488" y="2905780"/>
            <a:ext cx="2379784" cy="523220"/>
          </a:xfrm>
          <a:prstGeom prst="rect">
            <a:avLst/>
          </a:prstGeom>
          <a:noFill/>
        </p:spPr>
        <p:txBody>
          <a:bodyPr wrap="square" rtlCol="0">
            <a:spAutoFit/>
          </a:bodyPr>
          <a:lstStyle/>
          <a:p>
            <a:r>
              <a:rPr lang="en-US"/>
              <a:t>The Dan Sullivan Question</a:t>
            </a:r>
          </a:p>
          <a:p>
            <a:r>
              <a:rPr lang="en-US"/>
              <a:t>by Dan Sullivan, 2009</a:t>
            </a:r>
          </a:p>
        </p:txBody>
      </p:sp>
      <p:sp>
        <p:nvSpPr>
          <p:cNvPr id="6" name="TextBox 5">
            <a:extLst>
              <a:ext uri="{FF2B5EF4-FFF2-40B4-BE49-F238E27FC236}">
                <a16:creationId xmlns:a16="http://schemas.microsoft.com/office/drawing/2014/main" id="{FD1C31ED-C8DA-8247-B7FA-787EFEE9DC60}"/>
              </a:ext>
            </a:extLst>
          </p:cNvPr>
          <p:cNvSpPr txBox="1"/>
          <p:nvPr/>
        </p:nvSpPr>
        <p:spPr>
          <a:xfrm>
            <a:off x="7505685" y="4389060"/>
            <a:ext cx="3970587" cy="830997"/>
          </a:xfrm>
          <a:prstGeom prst="rect">
            <a:avLst/>
          </a:prstGeom>
          <a:noFill/>
        </p:spPr>
        <p:txBody>
          <a:bodyPr wrap="square" rtlCol="0">
            <a:spAutoFit/>
          </a:bodyPr>
          <a:lstStyle/>
          <a:p>
            <a:r>
              <a:rPr lang="en-US" sz="1600" b="1">
                <a:solidFill>
                  <a:srgbClr val="FF0000"/>
                </a:solidFill>
              </a:rPr>
              <a:t>If a person is asked to do a task which he can't do or doesnt' like, it will be bad both for him and for the task.</a:t>
            </a:r>
            <a:endParaRPr lang="en-US" sz="1600"/>
          </a:p>
        </p:txBody>
      </p:sp>
    </p:spTree>
    <p:extLst>
      <p:ext uri="{BB962C8B-B14F-4D97-AF65-F5344CB8AC3E}">
        <p14:creationId xmlns:p14="http://schemas.microsoft.com/office/powerpoint/2010/main" val="4040226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AF1FB7-0353-4F49-B429-D02F65D4DE2A}"/>
              </a:ext>
            </a:extLst>
          </p:cNvPr>
          <p:cNvSpPr txBox="1"/>
          <p:nvPr/>
        </p:nvSpPr>
        <p:spPr>
          <a:xfrm>
            <a:off x="0" y="0"/>
            <a:ext cx="8547100" cy="938719"/>
          </a:xfrm>
          <a:prstGeom prst="rect">
            <a:avLst/>
          </a:prstGeom>
          <a:noFill/>
        </p:spPr>
        <p:txBody>
          <a:bodyPr wrap="square" rtlCol="0">
            <a:spAutoFit/>
          </a:bodyPr>
          <a:lstStyle/>
          <a:p>
            <a:r>
              <a:rPr lang="en-US" sz="2800" b="1"/>
              <a:t>Managing Career - Get Promoted into Leadership</a:t>
            </a:r>
          </a:p>
          <a:p>
            <a:endParaRPr lang="en-US" sz="900" b="1"/>
          </a:p>
          <a:p>
            <a:pPr marL="171450" indent="-171450">
              <a:buFont typeface="Arial" panose="020B0604020202020204" pitchFamily="34" charset="0"/>
              <a:buChar char="•"/>
            </a:pPr>
            <a:r>
              <a:rPr lang="en-US" sz="900" b="1">
                <a:hlinkClick r:id="rId2"/>
              </a:rPr>
              <a:t>https://sambambo.medium.com/8-reasons-within-your-control-youre-not-being-promoted-into-leadership-77f1a8863aac</a:t>
            </a:r>
            <a:r>
              <a:rPr lang="en-US" sz="900" b="1"/>
              <a:t> </a:t>
            </a:r>
          </a:p>
          <a:p>
            <a:pPr marL="171450" indent="-171450">
              <a:buFont typeface="Arial" panose="020B0604020202020204" pitchFamily="34" charset="0"/>
              <a:buChar char="•"/>
            </a:pPr>
            <a:r>
              <a:rPr lang="en-US" sz="900" b="1">
                <a:hlinkClick r:id="rId3"/>
              </a:rPr>
              <a:t>https://medium.com/@dubai_32404/8-habits-of-employees-that-get-promoted-da7dabdd9c20</a:t>
            </a:r>
            <a:endParaRPr lang="en-US" sz="900" b="1"/>
          </a:p>
        </p:txBody>
      </p:sp>
      <p:sp>
        <p:nvSpPr>
          <p:cNvPr id="5" name="TextBox 4">
            <a:extLst>
              <a:ext uri="{FF2B5EF4-FFF2-40B4-BE49-F238E27FC236}">
                <a16:creationId xmlns:a16="http://schemas.microsoft.com/office/drawing/2014/main" id="{05E29A57-9658-5E4C-B54E-CC531934C024}"/>
              </a:ext>
            </a:extLst>
          </p:cNvPr>
          <p:cNvSpPr txBox="1"/>
          <p:nvPr/>
        </p:nvSpPr>
        <p:spPr>
          <a:xfrm>
            <a:off x="203200" y="1583997"/>
            <a:ext cx="9131300" cy="4401205"/>
          </a:xfrm>
          <a:prstGeom prst="rect">
            <a:avLst/>
          </a:prstGeom>
          <a:noFill/>
        </p:spPr>
        <p:txBody>
          <a:bodyPr wrap="square" rtlCol="0">
            <a:spAutoFit/>
          </a:bodyPr>
          <a:lstStyle/>
          <a:p>
            <a:pPr marL="285750" indent="-285750">
              <a:buFont typeface="Arial" panose="020B0604020202020204" pitchFamily="34" charset="0"/>
              <a:buChar char="•"/>
            </a:pPr>
            <a:r>
              <a:rPr lang="en-US" b="1">
                <a:solidFill>
                  <a:srgbClr val="FF0000"/>
                </a:solidFill>
              </a:rPr>
              <a:t>Understand the bigger picture</a:t>
            </a:r>
            <a:r>
              <a:rPr lang="en-US"/>
              <a:t>, the business model of your company, and the role of your team and other teams. Volunteer to work on the most urgent or important initiatives.</a:t>
            </a:r>
            <a:br>
              <a:rPr lang="en-US"/>
            </a:br>
            <a:endParaRPr lang="en-US"/>
          </a:p>
          <a:p>
            <a:pPr marL="285750" indent="-285750">
              <a:buFont typeface="Arial" panose="020B0604020202020204" pitchFamily="34" charset="0"/>
              <a:buChar char="•"/>
            </a:pPr>
            <a:r>
              <a:rPr lang="en-US" b="1">
                <a:solidFill>
                  <a:srgbClr val="FF0000"/>
                </a:solidFill>
              </a:rPr>
              <a:t>Provide vision, propose solutions</a:t>
            </a:r>
            <a:r>
              <a:rPr lang="en-US"/>
              <a:t> (make PPTs). Offer to implement them. Behave like a leader.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b="1">
                <a:solidFill>
                  <a:srgbClr val="FF0000"/>
                </a:solidFill>
              </a:rPr>
              <a:t>Be present. Listen to concerns.</a:t>
            </a:r>
            <a:r>
              <a:rPr lang="en-US"/>
              <a:t> Resolve doubts. Avoid complaining, communicate constructively.</a:t>
            </a:r>
            <a:br>
              <a:rPr lang="en-US"/>
            </a:br>
            <a:endParaRPr lang="en-US"/>
          </a:p>
          <a:p>
            <a:pPr marL="285750" indent="-285750">
              <a:buFont typeface="Arial" panose="020B0604020202020204" pitchFamily="34" charset="0"/>
              <a:buChar char="•"/>
            </a:pPr>
            <a:r>
              <a:rPr lang="en-US" b="1">
                <a:solidFill>
                  <a:srgbClr val="FF0000"/>
                </a:solidFill>
              </a:rPr>
              <a:t>Talk to your manager and other leaders about your career.</a:t>
            </a:r>
            <a:r>
              <a:rPr lang="en-US"/>
              <a:t> Ask for honest feedback and help. Set personal career vision and goals, discuss your achievements with your manager. Be direct and explicit. </a:t>
            </a:r>
            <a:br>
              <a:rPr lang="en-US"/>
            </a:br>
            <a:endParaRPr lang="en-US"/>
          </a:p>
          <a:p>
            <a:pPr marL="285750" indent="-285750">
              <a:buFont typeface="Arial" panose="020B0604020202020204" pitchFamily="34" charset="0"/>
              <a:buChar char="•"/>
            </a:pPr>
            <a:r>
              <a:rPr lang="en-US" b="1">
                <a:solidFill>
                  <a:srgbClr val="FF0000"/>
                </a:solidFill>
              </a:rPr>
              <a:t>Be a role model for leadership behaviours</a:t>
            </a:r>
            <a:r>
              <a:rPr lang="en-US"/>
              <a:t> like reliability, consistency, collaboration, clear communication and kindness. Build genuine, curious and positive relationships with your colleagues across levels of seniority. Put in regular time with them, even just for a coffee. </a:t>
            </a:r>
            <a:br>
              <a:rPr lang="en-US"/>
            </a:br>
            <a:endParaRPr lang="en-US"/>
          </a:p>
          <a:p>
            <a:pPr marL="285750" indent="-285750">
              <a:buFont typeface="Arial" panose="020B0604020202020204" pitchFamily="34" charset="0"/>
              <a:buChar char="•"/>
            </a:pPr>
            <a:r>
              <a:rPr lang="en-US" b="1">
                <a:solidFill>
                  <a:srgbClr val="FF0000"/>
                </a:solidFill>
              </a:rPr>
              <a:t>Make your impact visible. </a:t>
            </a:r>
            <a:r>
              <a:rPr lang="en-US"/>
              <a:t>Regularly present at the company meetings or town halls. Share your work in an engaging and interesting manner in public channels. Ask your manager or another leader to amplify your reach, especially on leadership forums where you could and should be presenting.</a:t>
            </a:r>
            <a:br>
              <a:rPr lang="en-US"/>
            </a:br>
            <a:endParaRPr lang="en-US"/>
          </a:p>
          <a:p>
            <a:pPr marL="285750" indent="-285750">
              <a:buFont typeface="Arial" panose="020B0604020202020204" pitchFamily="34" charset="0"/>
              <a:buChar char="•"/>
            </a:pPr>
            <a:r>
              <a:rPr lang="en-US" b="1">
                <a:solidFill>
                  <a:srgbClr val="FF0000"/>
                </a:solidFill>
              </a:rPr>
              <a:t>Ask for feedback</a:t>
            </a:r>
            <a:r>
              <a:rPr lang="en-US"/>
              <a:t> - from peers on different levels. Identify and </a:t>
            </a:r>
            <a:r>
              <a:rPr lang="en-US" b="1">
                <a:solidFill>
                  <a:srgbClr val="FF0000"/>
                </a:solidFill>
              </a:rPr>
              <a:t>aquire the skills</a:t>
            </a:r>
            <a:r>
              <a:rPr lang="en-US"/>
              <a:t> needed at this moment for that company. Change the team and role if needed. </a:t>
            </a:r>
          </a:p>
        </p:txBody>
      </p:sp>
      <p:pic>
        <p:nvPicPr>
          <p:cNvPr id="6" name="Picture 5">
            <a:extLst>
              <a:ext uri="{FF2B5EF4-FFF2-40B4-BE49-F238E27FC236}">
                <a16:creationId xmlns:a16="http://schemas.microsoft.com/office/drawing/2014/main" id="{B9C6E856-E492-E347-AEC7-4CA18913BB6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13517" y="469359"/>
            <a:ext cx="2275283" cy="1757656"/>
          </a:xfrm>
          <a:prstGeom prst="rect">
            <a:avLst/>
          </a:prstGeom>
        </p:spPr>
      </p:pic>
    </p:spTree>
    <p:extLst>
      <p:ext uri="{BB962C8B-B14F-4D97-AF65-F5344CB8AC3E}">
        <p14:creationId xmlns:p14="http://schemas.microsoft.com/office/powerpoint/2010/main" val="3364967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6705600" cy="523220"/>
          </a:xfrm>
          <a:prstGeom prst="rect">
            <a:avLst/>
          </a:prstGeom>
          <a:noFill/>
        </p:spPr>
        <p:txBody>
          <a:bodyPr wrap="square" rtlCol="0">
            <a:spAutoFit/>
          </a:bodyPr>
          <a:lstStyle/>
          <a:p>
            <a:r>
              <a:rPr lang="en-US" sz="2800" b="1"/>
              <a:t>Self Management, Holacracy</a:t>
            </a:r>
          </a:p>
        </p:txBody>
      </p:sp>
      <p:sp>
        <p:nvSpPr>
          <p:cNvPr id="3" name="TextBox 2">
            <a:extLst>
              <a:ext uri="{FF2B5EF4-FFF2-40B4-BE49-F238E27FC236}">
                <a16:creationId xmlns:a16="http://schemas.microsoft.com/office/drawing/2014/main" id="{EEF337AF-DCCD-FF4F-B839-6C175993D717}"/>
              </a:ext>
            </a:extLst>
          </p:cNvPr>
          <p:cNvSpPr txBox="1"/>
          <p:nvPr/>
        </p:nvSpPr>
        <p:spPr>
          <a:xfrm>
            <a:off x="34745" y="2744563"/>
            <a:ext cx="6670855" cy="384720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b="1">
                <a:solidFill>
                  <a:srgbClr val="FF0000"/>
                </a:solidFill>
              </a:rPr>
              <a:t>Holacracy</a:t>
            </a:r>
            <a:r>
              <a:rPr lang="en-US"/>
              <a:t> is a method of decentralized management and organizational governance.</a:t>
            </a:r>
          </a:p>
          <a:p>
            <a:pPr marL="285750" indent="-285750">
              <a:spcAft>
                <a:spcPts val="600"/>
              </a:spcAft>
              <a:buFont typeface="Arial" panose="020B0604020202020204" pitchFamily="34" charset="0"/>
              <a:buChar char="•"/>
            </a:pPr>
            <a:r>
              <a:rPr lang="en-US"/>
              <a:t>It claims to </a:t>
            </a:r>
            <a:r>
              <a:rPr lang="en-US">
                <a:solidFill>
                  <a:srgbClr val="FF0000"/>
                </a:solidFill>
              </a:rPr>
              <a:t>distribute authority and decision-making</a:t>
            </a:r>
            <a:r>
              <a:rPr lang="en-US"/>
              <a:t> through a holarchy of self-organizing teams rather than being vested in a management hierarchy. </a:t>
            </a:r>
            <a:br>
              <a:rPr lang="en-US"/>
            </a:br>
            <a:r>
              <a:rPr lang="en-US"/>
              <a:t> - </a:t>
            </a:r>
            <a:r>
              <a:rPr lang="en-US">
                <a:hlinkClick r:id="rId2"/>
              </a:rPr>
              <a:t>https://www.holacracy.org</a:t>
            </a:r>
            <a:endParaRPr lang="en-US"/>
          </a:p>
          <a:p>
            <a:pPr marL="285750" indent="-285750">
              <a:spcAft>
                <a:spcPts val="600"/>
              </a:spcAft>
              <a:buFont typeface="Arial" panose="020B0604020202020204" pitchFamily="34" charset="0"/>
              <a:buChar char="•"/>
            </a:pPr>
            <a:r>
              <a:rPr lang="en-US" b="1">
                <a:solidFill>
                  <a:srgbClr val="FF0000"/>
                </a:solidFill>
              </a:rPr>
              <a:t>Holacracy</a:t>
            </a:r>
            <a:r>
              <a:rPr lang="en-US"/>
              <a:t> is opposed to </a:t>
            </a:r>
            <a:r>
              <a:rPr lang="en-US" b="1">
                <a:solidFill>
                  <a:srgbClr val="00B050"/>
                </a:solidFill>
              </a:rPr>
              <a:t>old hierarhical organization</a:t>
            </a:r>
            <a:r>
              <a:rPr lang="en-US"/>
              <a:t> developed for manufacturing and construction businesses. Nowadays every industry today involves complex knowledge work. But IT and Data work doesn't fit well into hierarchy. Even modern factory workers need to contribute in ways that prior generations couldn’t imagine. </a:t>
            </a:r>
          </a:p>
          <a:p>
            <a:pPr marL="285750" indent="-285750">
              <a:spcAft>
                <a:spcPts val="600"/>
              </a:spcAft>
              <a:buFont typeface="Arial" panose="020B0604020202020204" pitchFamily="34" charset="0"/>
              <a:buChar char="•"/>
            </a:pPr>
            <a:r>
              <a:rPr lang="en-US" b="1">
                <a:solidFill>
                  <a:srgbClr val="FF0000"/>
                </a:solidFill>
              </a:rPr>
              <a:t>Holacracy</a:t>
            </a:r>
            <a:r>
              <a:rPr lang="en-US"/>
              <a:t> can be seen as a greater movement within organisational design to cope with increasing complex social environments, that promises a greater degree of transparency, effectiveness and agility.</a:t>
            </a:r>
          </a:p>
          <a:p>
            <a:pPr marL="285750" indent="-285750">
              <a:spcAft>
                <a:spcPts val="600"/>
              </a:spcAft>
              <a:buFont typeface="Arial" panose="020B0604020202020204" pitchFamily="34" charset="0"/>
              <a:buChar char="•"/>
            </a:pPr>
            <a:r>
              <a:rPr lang="en-US" b="1">
                <a:solidFill>
                  <a:srgbClr val="FF0000"/>
                </a:solidFill>
              </a:rPr>
              <a:t>GlassFrog</a:t>
            </a:r>
            <a:r>
              <a:rPr lang="en-US"/>
              <a:t> is the official software to support and advance your Holacracy practice. Made by HolacracyOne, it's the most robust tool available. </a:t>
            </a:r>
            <a:br>
              <a:rPr lang="en-US"/>
            </a:br>
            <a:r>
              <a:rPr lang="en-US"/>
              <a:t> - </a:t>
            </a:r>
            <a:r>
              <a:rPr lang="en-US">
                <a:hlinkClick r:id="rId3"/>
              </a:rPr>
              <a:t>https://www.glassfrog.com/</a:t>
            </a:r>
            <a:endParaRPr lang="en-US"/>
          </a:p>
        </p:txBody>
      </p:sp>
      <p:sp>
        <p:nvSpPr>
          <p:cNvPr id="4" name="TextBox 3">
            <a:extLst>
              <a:ext uri="{FF2B5EF4-FFF2-40B4-BE49-F238E27FC236}">
                <a16:creationId xmlns:a16="http://schemas.microsoft.com/office/drawing/2014/main" id="{0FCBF450-CDA5-3E4C-A588-CD718E6A5E8B}"/>
              </a:ext>
            </a:extLst>
          </p:cNvPr>
          <p:cNvSpPr txBox="1"/>
          <p:nvPr/>
        </p:nvSpPr>
        <p:spPr>
          <a:xfrm>
            <a:off x="7591824" y="3084158"/>
            <a:ext cx="4413031" cy="2031325"/>
          </a:xfrm>
          <a:prstGeom prst="rect">
            <a:avLst/>
          </a:prstGeom>
          <a:noFill/>
        </p:spPr>
        <p:txBody>
          <a:bodyPr wrap="square" rtlCol="0">
            <a:spAutoFit/>
          </a:bodyPr>
          <a:lstStyle/>
          <a:p>
            <a:r>
              <a:rPr lang="en-US"/>
              <a:t>A </a:t>
            </a:r>
            <a:r>
              <a:rPr lang="en-US" b="1">
                <a:solidFill>
                  <a:srgbClr val="FF0000"/>
                </a:solidFill>
              </a:rPr>
              <a:t>holarchy</a:t>
            </a:r>
            <a:r>
              <a:rPr lang="en-US"/>
              <a:t> is a connection between </a:t>
            </a:r>
            <a:r>
              <a:rPr lang="en-US" b="1">
                <a:solidFill>
                  <a:srgbClr val="FF0000"/>
                </a:solidFill>
              </a:rPr>
              <a:t>holons</a:t>
            </a:r>
            <a:r>
              <a:rPr lang="en-US"/>
              <a:t>, </a:t>
            </a:r>
          </a:p>
          <a:p>
            <a:r>
              <a:rPr lang="en-US"/>
              <a:t>where a </a:t>
            </a:r>
            <a:r>
              <a:rPr lang="en-US" b="1">
                <a:solidFill>
                  <a:srgbClr val="FF0000"/>
                </a:solidFill>
              </a:rPr>
              <a:t>holon</a:t>
            </a:r>
            <a:r>
              <a:rPr lang="en-US"/>
              <a:t> is both a part and a whole. </a:t>
            </a:r>
          </a:p>
          <a:p>
            <a:endParaRPr lang="en-US"/>
          </a:p>
          <a:p>
            <a:r>
              <a:rPr lang="en-US"/>
              <a:t>The term was coined in Arthur Koestler's 1967 book </a:t>
            </a:r>
          </a:p>
          <a:p>
            <a:r>
              <a:rPr lang="en-US"/>
              <a:t>"The Ghost in the Machine". </a:t>
            </a:r>
          </a:p>
          <a:p>
            <a:endParaRPr lang="en-US"/>
          </a:p>
          <a:p>
            <a:r>
              <a:rPr lang="en-US"/>
              <a:t>Holarchy is commonly referred to as a form of hierarchy; however, unlike hierarchy, it doesn't have an absolute top and bottom.</a:t>
            </a:r>
          </a:p>
        </p:txBody>
      </p:sp>
      <p:pic>
        <p:nvPicPr>
          <p:cNvPr id="5122" name="Picture 2" descr="Holistic Worldviews: an introduction | by Daniel Christian Wahl | Medium">
            <a:extLst>
              <a:ext uri="{FF2B5EF4-FFF2-40B4-BE49-F238E27FC236}">
                <a16:creationId xmlns:a16="http://schemas.microsoft.com/office/drawing/2014/main" id="{8CE0111A-F8BB-B940-8A1B-3C00FCFE2A70}"/>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111353" y="218843"/>
            <a:ext cx="4572000" cy="2292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1237EC7-8163-7D4F-9156-EB521B6DAD42}"/>
              </a:ext>
            </a:extLst>
          </p:cNvPr>
          <p:cNvSpPr txBox="1"/>
          <p:nvPr/>
        </p:nvSpPr>
        <p:spPr>
          <a:xfrm>
            <a:off x="7717912" y="5422219"/>
            <a:ext cx="4160853" cy="1169551"/>
          </a:xfrm>
          <a:prstGeom prst="rect">
            <a:avLst/>
          </a:prstGeom>
          <a:noFill/>
        </p:spPr>
        <p:txBody>
          <a:bodyPr wrap="square" rtlCol="0">
            <a:spAutoFit/>
          </a:bodyPr>
          <a:lstStyle/>
          <a:p>
            <a:r>
              <a:rPr lang="en-US"/>
              <a:t>Note:</a:t>
            </a:r>
          </a:p>
          <a:p>
            <a:r>
              <a:rPr lang="en-US"/>
              <a:t>Many companies use non-hierarchical approach. </a:t>
            </a:r>
          </a:p>
          <a:p>
            <a:r>
              <a:rPr lang="en-US"/>
              <a:t>For example, Facebook has hierarchy, but also uses product teams, which span multiple silos (multiple departments).</a:t>
            </a:r>
          </a:p>
        </p:txBody>
      </p:sp>
      <p:pic>
        <p:nvPicPr>
          <p:cNvPr id="6" name="Picture 5">
            <a:extLst>
              <a:ext uri="{FF2B5EF4-FFF2-40B4-BE49-F238E27FC236}">
                <a16:creationId xmlns:a16="http://schemas.microsoft.com/office/drawing/2014/main" id="{E1DB376A-C390-A747-9D3E-66898C03513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39108" y="771741"/>
            <a:ext cx="1478878" cy="1395375"/>
          </a:xfrm>
          <a:prstGeom prst="rect">
            <a:avLst/>
          </a:prstGeom>
        </p:spPr>
      </p:pic>
      <p:sp>
        <p:nvSpPr>
          <p:cNvPr id="7" name="TextBox 6">
            <a:extLst>
              <a:ext uri="{FF2B5EF4-FFF2-40B4-BE49-F238E27FC236}">
                <a16:creationId xmlns:a16="http://schemas.microsoft.com/office/drawing/2014/main" id="{18A2CFA3-0D88-E849-80D6-32BC2A28562B}"/>
              </a:ext>
            </a:extLst>
          </p:cNvPr>
          <p:cNvSpPr txBox="1"/>
          <p:nvPr/>
        </p:nvSpPr>
        <p:spPr>
          <a:xfrm>
            <a:off x="508647" y="2261748"/>
            <a:ext cx="939800" cy="338554"/>
          </a:xfrm>
          <a:prstGeom prst="rect">
            <a:avLst/>
          </a:prstGeom>
          <a:noFill/>
        </p:spPr>
        <p:txBody>
          <a:bodyPr wrap="square" rtlCol="0">
            <a:spAutoFit/>
          </a:bodyPr>
          <a:lstStyle/>
          <a:p>
            <a:pPr algn="ctr"/>
            <a:r>
              <a:rPr lang="en-US" sz="1600" b="1">
                <a:solidFill>
                  <a:srgbClr val="FF0000"/>
                </a:solidFill>
              </a:rPr>
              <a:t>Silos</a:t>
            </a:r>
          </a:p>
        </p:txBody>
      </p:sp>
      <p:pic>
        <p:nvPicPr>
          <p:cNvPr id="9" name="Picture 2" descr="Destroy The Hierarchical Pyramid And Build A Powerful Network of Teams">
            <a:extLst>
              <a:ext uri="{FF2B5EF4-FFF2-40B4-BE49-F238E27FC236}">
                <a16:creationId xmlns:a16="http://schemas.microsoft.com/office/drawing/2014/main" id="{8DCDD908-C54F-8747-AEFB-AFAD283394CA}"/>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2081779" y="771741"/>
            <a:ext cx="2392549" cy="13953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34FC48D-ED69-9048-A023-B80B2E6FD3F0}"/>
              </a:ext>
            </a:extLst>
          </p:cNvPr>
          <p:cNvSpPr txBox="1"/>
          <p:nvPr/>
        </p:nvSpPr>
        <p:spPr>
          <a:xfrm>
            <a:off x="2157352" y="2261748"/>
            <a:ext cx="2249244" cy="338554"/>
          </a:xfrm>
          <a:prstGeom prst="rect">
            <a:avLst/>
          </a:prstGeom>
          <a:noFill/>
        </p:spPr>
        <p:txBody>
          <a:bodyPr wrap="square" rtlCol="0">
            <a:spAutoFit/>
          </a:bodyPr>
          <a:lstStyle/>
          <a:p>
            <a:r>
              <a:rPr lang="en-US" sz="1600" b="1">
                <a:solidFill>
                  <a:srgbClr val="FF0000"/>
                </a:solidFill>
              </a:rPr>
              <a:t>Hierarchical Pyramid</a:t>
            </a:r>
          </a:p>
        </p:txBody>
      </p:sp>
      <p:sp>
        <p:nvSpPr>
          <p:cNvPr id="8" name="Right Arrow 7">
            <a:extLst>
              <a:ext uri="{FF2B5EF4-FFF2-40B4-BE49-F238E27FC236}">
                <a16:creationId xmlns:a16="http://schemas.microsoft.com/office/drawing/2014/main" id="{EFB3CE42-096D-CF42-AF6F-187A4A9F8323}"/>
              </a:ext>
            </a:extLst>
          </p:cNvPr>
          <p:cNvSpPr/>
          <p:nvPr/>
        </p:nvSpPr>
        <p:spPr>
          <a:xfrm>
            <a:off x="5147733" y="1100667"/>
            <a:ext cx="1710267" cy="33866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364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3753853" cy="523220"/>
          </a:xfrm>
          <a:prstGeom prst="rect">
            <a:avLst/>
          </a:prstGeom>
          <a:noFill/>
        </p:spPr>
        <p:txBody>
          <a:bodyPr wrap="square" rtlCol="0">
            <a:spAutoFit/>
          </a:bodyPr>
          <a:lstStyle/>
          <a:p>
            <a:r>
              <a:rPr lang="en-US" sz="2800" b="1"/>
              <a:t>Parkinson Law</a:t>
            </a:r>
          </a:p>
        </p:txBody>
      </p:sp>
      <p:sp>
        <p:nvSpPr>
          <p:cNvPr id="3" name="TextBox 2">
            <a:extLst>
              <a:ext uri="{FF2B5EF4-FFF2-40B4-BE49-F238E27FC236}">
                <a16:creationId xmlns:a16="http://schemas.microsoft.com/office/drawing/2014/main" id="{EEF337AF-DCCD-FF4F-B839-6C175993D717}"/>
              </a:ext>
            </a:extLst>
          </p:cNvPr>
          <p:cNvSpPr txBox="1"/>
          <p:nvPr/>
        </p:nvSpPr>
        <p:spPr>
          <a:xfrm>
            <a:off x="152995" y="1659285"/>
            <a:ext cx="5199980" cy="5047536"/>
          </a:xfrm>
          <a:prstGeom prst="rect">
            <a:avLst/>
          </a:prstGeom>
          <a:noFill/>
        </p:spPr>
        <p:txBody>
          <a:bodyPr wrap="square" rtlCol="0">
            <a:spAutoFit/>
          </a:bodyPr>
          <a:lstStyle/>
          <a:p>
            <a:r>
              <a:rPr lang="en-US"/>
              <a:t>Book "Parkinson's Law" </a:t>
            </a:r>
            <a:br>
              <a:rPr lang="en-US"/>
            </a:br>
            <a:r>
              <a:rPr lang="en-US"/>
              <a:t>by C. Northcote Parkinson</a:t>
            </a:r>
          </a:p>
          <a:p>
            <a:r>
              <a:rPr lang="en-US"/>
              <a:t>Classic - witty, brilliant.</a:t>
            </a:r>
          </a:p>
          <a:p>
            <a:endParaRPr lang="en-US"/>
          </a:p>
          <a:p>
            <a:r>
              <a:rPr lang="en-US"/>
              <a:t>Professor Northcote Parkinson (1909-1993) - British historian, author, and formulator of "Parkinson's Law," the satiric dictum that "</a:t>
            </a:r>
            <a:r>
              <a:rPr lang="en-US" b="1">
                <a:solidFill>
                  <a:srgbClr val="00B050"/>
                </a:solidFill>
              </a:rPr>
              <a:t>Work expands to fill the time available for its completion</a:t>
            </a:r>
            <a:r>
              <a:rPr lang="en-US"/>
              <a:t>."</a:t>
            </a:r>
          </a:p>
          <a:p>
            <a:endParaRPr lang="en-US"/>
          </a:p>
          <a:p>
            <a:r>
              <a:rPr lang="en-US"/>
              <a:t>"Administrators make work for each other, he said, so that they can multiply the number of their subordinates and enhance their prestige."</a:t>
            </a:r>
          </a:p>
          <a:p>
            <a:endParaRPr lang="en-US"/>
          </a:p>
          <a:p>
            <a:r>
              <a:rPr lang="en-US"/>
              <a:t>His second law was intended as a jibe at government functionaries, who he thought were inclined to expand their own ranks indefinitely, so long as taxes could be raised.</a:t>
            </a:r>
          </a:p>
          <a:p>
            <a:endParaRPr lang="en-US"/>
          </a:p>
          <a:p>
            <a:r>
              <a:rPr lang="en-US"/>
              <a:t>Written in a deadpan but mercilessly funny style, Parkinson's Economist essays were issued in book form in Parkinson's Law, or The Pursuit of Progress (1958). Apart from the books that made him famous, Parkinson wrote numerous historical works, including the critically acclaimed The Evolution of Political Thought (1958).s.</a:t>
            </a:r>
          </a:p>
        </p:txBody>
      </p:sp>
      <p:sp>
        <p:nvSpPr>
          <p:cNvPr id="4" name="TextBox 3">
            <a:extLst>
              <a:ext uri="{FF2B5EF4-FFF2-40B4-BE49-F238E27FC236}">
                <a16:creationId xmlns:a16="http://schemas.microsoft.com/office/drawing/2014/main" id="{FDDB0E63-3BD6-894F-9EF2-1E4D12E40905}"/>
              </a:ext>
            </a:extLst>
          </p:cNvPr>
          <p:cNvSpPr txBox="1"/>
          <p:nvPr/>
        </p:nvSpPr>
        <p:spPr>
          <a:xfrm>
            <a:off x="5612400" y="366623"/>
            <a:ext cx="6483348" cy="6124754"/>
          </a:xfrm>
          <a:prstGeom prst="rect">
            <a:avLst/>
          </a:prstGeom>
          <a:noFill/>
        </p:spPr>
        <p:txBody>
          <a:bodyPr wrap="square" rtlCol="0">
            <a:spAutoFit/>
          </a:bodyPr>
          <a:lstStyle/>
          <a:p>
            <a:r>
              <a:rPr lang="en-US" sz="1600" b="1">
                <a:solidFill>
                  <a:srgbClr val="00B050"/>
                </a:solidFill>
              </a:rPr>
              <a:t>Here is the essense of some of Parkinson's main laws:</a:t>
            </a:r>
          </a:p>
          <a:p>
            <a:endParaRPr lang="en-US"/>
          </a:p>
          <a:p>
            <a:pPr marL="285750" indent="-285750">
              <a:buFont typeface="Arial" panose="020B0604020202020204" pitchFamily="34" charset="0"/>
              <a:buChar char="•"/>
            </a:pPr>
            <a:r>
              <a:rPr lang="en-US"/>
              <a:t>Work expands so as to fill the time available for its completion. This law has many consequences. For example, it shows why the British Colonial Office has grown in number of employees as the actual number of colonies declined - so that it employed more people when the number of colonies had been reduced to zero than when they were at their highest number.</a:t>
            </a:r>
          </a:p>
          <a:p>
            <a:endParaRPr lang="en-US"/>
          </a:p>
          <a:p>
            <a:pPr marL="285750" indent="-285750">
              <a:buFont typeface="Arial" panose="020B0604020202020204" pitchFamily="34" charset="0"/>
              <a:buChar char="•"/>
            </a:pPr>
            <a:r>
              <a:rPr lang="en-US"/>
              <a:t>Expenditure rises to meet income. ( Unit costs of public services tend to increase to consume the available funding. Data expands to fill the space available for storage. Network traffic expands to fill the available bandwidth, etc. Unfortunately this law is not applicable to our wallet nor to its contents. Pity.)</a:t>
            </a:r>
          </a:p>
          <a:p>
            <a:endParaRPr lang="en-US"/>
          </a:p>
          <a:p>
            <a:pPr marL="285750" indent="-285750">
              <a:buFont typeface="Arial" panose="020B0604020202020204" pitchFamily="34" charset="0"/>
              <a:buChar char="•"/>
            </a:pPr>
            <a:r>
              <a:rPr lang="en-US"/>
              <a:t>Expansion means complexity, and complexity - decay.</a:t>
            </a:r>
          </a:p>
          <a:p>
            <a:endParaRPr lang="en-US"/>
          </a:p>
          <a:p>
            <a:pPr marL="285750" indent="-285750">
              <a:buFont typeface="Arial" panose="020B0604020202020204" pitchFamily="34" charset="0"/>
              <a:buChar char="•"/>
            </a:pPr>
            <a:r>
              <a:rPr lang="en-US"/>
              <a:t>Policies designed to increase production increase employment; policies designed to increase employment do everything but.</a:t>
            </a:r>
          </a:p>
          <a:p>
            <a:endParaRPr lang="en-US"/>
          </a:p>
          <a:p>
            <a:pPr marL="285750" indent="-285750">
              <a:buFont typeface="Arial" panose="020B0604020202020204" pitchFamily="34" charset="0"/>
              <a:buChar char="•"/>
            </a:pPr>
            <a:r>
              <a:rPr lang="en-US"/>
              <a:t>Democracy equals inflation (people vote for higher pay rather than for increased production)</a:t>
            </a:r>
          </a:p>
          <a:p>
            <a:endParaRPr lang="en-US"/>
          </a:p>
          <a:p>
            <a:pPr marL="285750" indent="-285750">
              <a:buFont typeface="Arial" panose="020B0604020202020204" pitchFamily="34" charset="0"/>
              <a:buChar char="•"/>
            </a:pPr>
            <a:r>
              <a:rPr lang="en-US"/>
              <a:t>Delay is the deadliest form of denial.</a:t>
            </a:r>
          </a:p>
          <a:p>
            <a:endParaRPr lang="en-US"/>
          </a:p>
          <a:p>
            <a:pPr marL="285750" indent="-285750">
              <a:buFont typeface="Arial" panose="020B0604020202020204" pitchFamily="34" charset="0"/>
              <a:buChar char="•"/>
            </a:pPr>
            <a:r>
              <a:rPr lang="en-US"/>
              <a:t>The matters most debated tend to be the minor ones where everybody understands the issues.</a:t>
            </a:r>
          </a:p>
          <a:p>
            <a:endParaRPr lang="en-US"/>
          </a:p>
          <a:p>
            <a:pPr marL="285750" indent="-285750">
              <a:buFont typeface="Arial" panose="020B0604020202020204" pitchFamily="34" charset="0"/>
              <a:buChar char="•"/>
            </a:pPr>
            <a:r>
              <a:rPr lang="en-US"/>
              <a:t>Committees become less effective after they grow larger than 8 members.</a:t>
            </a:r>
          </a:p>
        </p:txBody>
      </p:sp>
      <p:pic>
        <p:nvPicPr>
          <p:cNvPr id="1026" name="Picture 2">
            <a:extLst>
              <a:ext uri="{FF2B5EF4-FFF2-40B4-BE49-F238E27FC236}">
                <a16:creationId xmlns:a16="http://schemas.microsoft.com/office/drawing/2014/main" id="{9A9FE251-C4DD-7145-93E8-E0E200D48D3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473141" y="261610"/>
            <a:ext cx="1339698" cy="185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78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C45B16-0E97-DC48-9566-B5009514ABE9}"/>
              </a:ext>
            </a:extLst>
          </p:cNvPr>
          <p:cNvSpPr txBox="1"/>
          <p:nvPr/>
        </p:nvSpPr>
        <p:spPr>
          <a:xfrm>
            <a:off x="112296" y="112295"/>
            <a:ext cx="2587714" cy="523220"/>
          </a:xfrm>
          <a:prstGeom prst="rect">
            <a:avLst/>
          </a:prstGeom>
          <a:noFill/>
        </p:spPr>
        <p:txBody>
          <a:bodyPr wrap="square" rtlCol="0">
            <a:spAutoFit/>
          </a:bodyPr>
          <a:lstStyle/>
          <a:p>
            <a:r>
              <a:rPr lang="en-US" sz="2800" b="1"/>
              <a:t>Brooks Law</a:t>
            </a:r>
          </a:p>
        </p:txBody>
      </p:sp>
      <p:sp>
        <p:nvSpPr>
          <p:cNvPr id="3" name="TextBox 2">
            <a:extLst>
              <a:ext uri="{FF2B5EF4-FFF2-40B4-BE49-F238E27FC236}">
                <a16:creationId xmlns:a16="http://schemas.microsoft.com/office/drawing/2014/main" id="{0C7E9F31-FA45-2D4A-9587-0859A0096EBC}"/>
              </a:ext>
            </a:extLst>
          </p:cNvPr>
          <p:cNvSpPr txBox="1"/>
          <p:nvPr/>
        </p:nvSpPr>
        <p:spPr>
          <a:xfrm>
            <a:off x="197441" y="3040264"/>
            <a:ext cx="5005137" cy="3754874"/>
          </a:xfrm>
          <a:prstGeom prst="rect">
            <a:avLst/>
          </a:prstGeom>
          <a:noFill/>
        </p:spPr>
        <p:txBody>
          <a:bodyPr wrap="square" rtlCol="0">
            <a:spAutoFit/>
          </a:bodyPr>
          <a:lstStyle/>
          <a:p>
            <a:r>
              <a:rPr lang="en-US"/>
              <a:t>The Mythical Man-Month - by Frederick Brooks</a:t>
            </a:r>
          </a:p>
          <a:p>
            <a:endParaRPr lang="en-US"/>
          </a:p>
          <a:p>
            <a:r>
              <a:rPr lang="en-US"/>
              <a:t>Classics - based on experience from 1960s at IBM. </a:t>
            </a:r>
          </a:p>
          <a:p>
            <a:r>
              <a:rPr lang="en-US"/>
              <a:t>A required reading in most SE (Software Engineering) and CS (Computer Science) courses. </a:t>
            </a:r>
          </a:p>
          <a:p>
            <a:r>
              <a:rPr lang="en-US"/>
              <a:t>This book has become a bible for software developers. Brooks received the Turing Prize in 2000 ( often called "the Nobel Prize of Computing").</a:t>
            </a:r>
          </a:p>
          <a:p>
            <a:endParaRPr lang="en-US"/>
          </a:p>
          <a:p>
            <a:r>
              <a:rPr lang="en-US"/>
              <a:t>One of the main ideas (also called "</a:t>
            </a:r>
            <a:r>
              <a:rPr lang="en-US" b="1">
                <a:solidFill>
                  <a:srgbClr val="0070C0"/>
                </a:solidFill>
              </a:rPr>
              <a:t>The Brooks's Law</a:t>
            </a:r>
            <a:r>
              <a:rPr lang="en-US"/>
              <a:t>"):</a:t>
            </a:r>
          </a:p>
          <a:p>
            <a:endParaRPr lang="en-US"/>
          </a:p>
          <a:p>
            <a:r>
              <a:rPr lang="en-US">
                <a:solidFill>
                  <a:srgbClr val="00B050"/>
                </a:solidFill>
              </a:rPr>
              <a:t>"Adding manpower to a late software project makes it later. Artists cannot be rushed, and too many cooks will surely spoil the broth."</a:t>
            </a:r>
          </a:p>
          <a:p>
            <a:endParaRPr lang="en-US">
              <a:solidFill>
                <a:schemeClr val="tx1"/>
              </a:solidFill>
            </a:endParaRPr>
          </a:p>
          <a:p>
            <a:r>
              <a:rPr lang="en-US">
                <a:solidFill>
                  <a:schemeClr val="tx1"/>
                </a:solidFill>
              </a:rPr>
              <a:t>See good summary here:</a:t>
            </a:r>
          </a:p>
          <a:p>
            <a:r>
              <a:rPr lang="en-US">
                <a:solidFill>
                  <a:srgbClr val="00B050"/>
                </a:solidFill>
                <a:hlinkClick r:id="rId2"/>
              </a:rPr>
              <a:t>https://en.wikipedia.org/wiki/The_Mythical_Man-Month</a:t>
            </a:r>
            <a:endParaRPr lang="en-US">
              <a:solidFill>
                <a:srgbClr val="00B050"/>
              </a:solidFill>
            </a:endParaRPr>
          </a:p>
        </p:txBody>
      </p:sp>
      <p:pic>
        <p:nvPicPr>
          <p:cNvPr id="2050" name="Picture 2" descr="Mythical Man-Month, The: Essays on Software Engineering, Anniversary Edition, 2nd Edition">
            <a:extLst>
              <a:ext uri="{FF2B5EF4-FFF2-40B4-BE49-F238E27FC236}">
                <a16:creationId xmlns:a16="http://schemas.microsoft.com/office/drawing/2014/main" id="{9726FA3D-E039-DC46-B04F-6F260B861BBA}"/>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229399" y="635516"/>
            <a:ext cx="1511799" cy="22488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rederick Brooks - A.M. Turing Award Laureate">
            <a:extLst>
              <a:ext uri="{FF2B5EF4-FFF2-40B4-BE49-F238E27FC236}">
                <a16:creationId xmlns:a16="http://schemas.microsoft.com/office/drawing/2014/main" id="{87F00DBD-4AFA-994D-872D-99596DFF5EDC}"/>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20843" y="635515"/>
            <a:ext cx="2379167" cy="22488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41D09BF-253A-AC47-94EF-60DCA52C5BEA}"/>
              </a:ext>
            </a:extLst>
          </p:cNvPr>
          <p:cNvSpPr txBox="1"/>
          <p:nvPr/>
        </p:nvSpPr>
        <p:spPr>
          <a:xfrm>
            <a:off x="5411125" y="0"/>
            <a:ext cx="6668580" cy="3170099"/>
          </a:xfrm>
          <a:prstGeom prst="rect">
            <a:avLst/>
          </a:prstGeom>
          <a:noFill/>
        </p:spPr>
        <p:txBody>
          <a:bodyPr wrap="square" rtlCol="0">
            <a:spAutoFit/>
          </a:bodyPr>
          <a:lstStyle/>
          <a:p>
            <a:r>
              <a:rPr lang="en-US" sz="1800" b="1"/>
              <a:t>Main ideas in the book:</a:t>
            </a:r>
            <a:endParaRPr lang="en-US"/>
          </a:p>
          <a:p>
            <a:pPr marL="285750" indent="-285750">
              <a:buFont typeface="Arial" panose="020B0604020202020204" pitchFamily="34" charset="0"/>
              <a:buChar char="•"/>
            </a:pPr>
            <a:r>
              <a:rPr lang="en-US" sz="1300"/>
              <a:t>The mythical man-month (adding more people will make the project later)</a:t>
            </a:r>
          </a:p>
          <a:p>
            <a:pPr marL="285750" indent="-285750">
              <a:buFont typeface="Arial" panose="020B0604020202020204" pitchFamily="34" charset="0"/>
              <a:buChar char="•"/>
            </a:pPr>
            <a:r>
              <a:rPr lang="en-US" sz="1300"/>
              <a:t>No silver bullet</a:t>
            </a:r>
          </a:p>
          <a:p>
            <a:pPr marL="285750" indent="-285750">
              <a:buFont typeface="Arial" panose="020B0604020202020204" pitchFamily="34" charset="0"/>
              <a:buChar char="•"/>
            </a:pPr>
            <a:r>
              <a:rPr lang="en-US" sz="1300"/>
              <a:t>The second-system effect (tend to make it too complex)</a:t>
            </a:r>
          </a:p>
          <a:p>
            <a:pPr marL="285750" indent="-285750">
              <a:buFont typeface="Arial" panose="020B0604020202020204" pitchFamily="34" charset="0"/>
              <a:buChar char="•"/>
            </a:pPr>
            <a:r>
              <a:rPr lang="en-US" sz="1300"/>
              <a:t>The tendency towards irreducible number of errors</a:t>
            </a:r>
          </a:p>
          <a:p>
            <a:pPr marL="285750" indent="-285750">
              <a:buFont typeface="Arial" panose="020B0604020202020204" pitchFamily="34" charset="0"/>
              <a:buChar char="•"/>
            </a:pPr>
            <a:r>
              <a:rPr lang="en-US" sz="1300"/>
              <a:t>Progress tracking (incremental slippages)</a:t>
            </a:r>
          </a:p>
          <a:p>
            <a:pPr marL="285750" indent="-285750">
              <a:buFont typeface="Arial" panose="020B0604020202020204" pitchFamily="34" charset="0"/>
              <a:buChar char="•"/>
            </a:pPr>
            <a:r>
              <a:rPr lang="en-US" sz="1300"/>
              <a:t>Conceptual integrity (separate architecture from implementation, keep things simple)</a:t>
            </a:r>
          </a:p>
          <a:p>
            <a:pPr marL="285750" indent="-285750">
              <a:buFont typeface="Arial" panose="020B0604020202020204" pitchFamily="34" charset="0"/>
              <a:buChar char="•"/>
            </a:pPr>
            <a:r>
              <a:rPr lang="en-US" sz="1300"/>
              <a:t>The manual (document external specs)</a:t>
            </a:r>
          </a:p>
          <a:p>
            <a:pPr marL="285750" indent="-285750">
              <a:buFont typeface="Arial" panose="020B0604020202020204" pitchFamily="34" charset="0"/>
              <a:buChar char="•"/>
            </a:pPr>
            <a:r>
              <a:rPr lang="en-US" sz="1300"/>
              <a:t>The pilot system (throw-away system)</a:t>
            </a:r>
          </a:p>
          <a:p>
            <a:pPr marL="285750" indent="-285750">
              <a:buFont typeface="Arial" panose="020B0604020202020204" pitchFamily="34" charset="0"/>
              <a:buChar char="•"/>
            </a:pPr>
            <a:r>
              <a:rPr lang="en-US" sz="1300"/>
              <a:t>Formal documents (needed)</a:t>
            </a:r>
          </a:p>
          <a:p>
            <a:pPr marL="285750" indent="-285750">
              <a:buFont typeface="Arial" panose="020B0604020202020204" pitchFamily="34" charset="0"/>
              <a:buChar char="•"/>
            </a:pPr>
            <a:r>
              <a:rPr lang="en-US" sz="1300"/>
              <a:t>Project estimation (work will take 3-times more than required for programming)</a:t>
            </a:r>
          </a:p>
          <a:p>
            <a:pPr marL="285750" indent="-285750">
              <a:buFont typeface="Arial" panose="020B0604020202020204" pitchFamily="34" charset="0"/>
              <a:buChar char="•"/>
            </a:pPr>
            <a:r>
              <a:rPr lang="en-US" sz="1300"/>
              <a:t>Communication (continuous clarifications with the architect and other groups)</a:t>
            </a:r>
          </a:p>
          <a:p>
            <a:pPr marL="285750" indent="-285750">
              <a:buFont typeface="Arial" panose="020B0604020202020204" pitchFamily="34" charset="0"/>
              <a:buChar char="•"/>
            </a:pPr>
            <a:r>
              <a:rPr lang="en-US" sz="1300"/>
              <a:t>The surgical team (very small team creats the main components)</a:t>
            </a:r>
          </a:p>
          <a:p>
            <a:pPr marL="285750" indent="-285750">
              <a:buFont typeface="Arial" panose="020B0604020202020204" pitchFamily="34" charset="0"/>
              <a:buChar char="•"/>
            </a:pPr>
            <a:r>
              <a:rPr lang="en-US" sz="1300"/>
              <a:t>Code freeze and system versioning</a:t>
            </a:r>
          </a:p>
          <a:p>
            <a:pPr marL="285750" indent="-285750">
              <a:buFont typeface="Arial" panose="020B0604020202020204" pitchFamily="34" charset="0"/>
              <a:buChar char="•"/>
            </a:pPr>
            <a:r>
              <a:rPr lang="en-US" sz="1300"/>
              <a:t>Specialized tools (good to share by team)</a:t>
            </a:r>
          </a:p>
        </p:txBody>
      </p:sp>
      <p:sp>
        <p:nvSpPr>
          <p:cNvPr id="8" name="TextBox 7">
            <a:extLst>
              <a:ext uri="{FF2B5EF4-FFF2-40B4-BE49-F238E27FC236}">
                <a16:creationId xmlns:a16="http://schemas.microsoft.com/office/drawing/2014/main" id="{E2ED1513-47B4-AC48-8DF0-FD6428B96A9C}"/>
              </a:ext>
            </a:extLst>
          </p:cNvPr>
          <p:cNvSpPr txBox="1"/>
          <p:nvPr/>
        </p:nvSpPr>
        <p:spPr>
          <a:xfrm>
            <a:off x="5369554" y="3282749"/>
            <a:ext cx="6497054" cy="3493264"/>
          </a:xfrm>
          <a:prstGeom prst="rect">
            <a:avLst/>
          </a:prstGeom>
          <a:noFill/>
        </p:spPr>
        <p:txBody>
          <a:bodyPr wrap="square" rtlCol="0">
            <a:spAutoFit/>
          </a:bodyPr>
          <a:lstStyle/>
          <a:p>
            <a:r>
              <a:rPr lang="en-US" sz="1800" b="1"/>
              <a:t>Brooks Law and open software projects:</a:t>
            </a:r>
          </a:p>
          <a:p>
            <a:endParaRPr lang="en-US" sz="800"/>
          </a:p>
          <a:p>
            <a:r>
              <a:rPr lang="en-US" sz="1300" b="1">
                <a:solidFill>
                  <a:srgbClr val="00B050"/>
                </a:solidFill>
              </a:rPr>
              <a:t>Jamie Zawinski:</a:t>
            </a:r>
            <a:r>
              <a:rPr lang="en-US" sz="1300"/>
              <a:t> Apache project, Linux Kernel, and other large software projects, the bulk of the work is done by a few dedicated members or a core team -- what Brooks calls a "</a:t>
            </a:r>
            <a:r>
              <a:rPr lang="en-US" sz="1300">
                <a:solidFill>
                  <a:srgbClr val="0070C0"/>
                </a:solidFill>
              </a:rPr>
              <a:t>surgical team</a:t>
            </a:r>
            <a:r>
              <a:rPr lang="en-US" sz="1300"/>
              <a:t>."  "In most open source projects," says Zawinski, "there is a </a:t>
            </a:r>
            <a:r>
              <a:rPr lang="en-US" sz="1300">
                <a:solidFill>
                  <a:srgbClr val="0070C0"/>
                </a:solidFill>
              </a:rPr>
              <a:t>small group who do the majority of the work</a:t>
            </a:r>
            <a:r>
              <a:rPr lang="en-US" sz="1300"/>
              <a:t>, and the other contributors are definitely at a secondary level, meaning that they don't behave as bottlenecks."  ... "Most of the larger open source projects are also fairly modular, meaning that they are really </a:t>
            </a:r>
            <a:r>
              <a:rPr lang="en-US" sz="1300">
                <a:solidFill>
                  <a:srgbClr val="0070C0"/>
                </a:solidFill>
              </a:rPr>
              <a:t>dozens of different, smaller projects</a:t>
            </a:r>
            <a:r>
              <a:rPr lang="en-US" sz="1300"/>
              <a:t>. So when you claim that there are ten zillion people working on the Gnome project, you're lumping together a lot of people who never need to talk to each other, and thus, aren't getting in each others' way." </a:t>
            </a:r>
          </a:p>
          <a:p>
            <a:endParaRPr lang="en-US" sz="1300"/>
          </a:p>
          <a:p>
            <a:r>
              <a:rPr lang="en-US" sz="1300" b="1">
                <a:solidFill>
                  <a:srgbClr val="00B050"/>
                </a:solidFill>
              </a:rPr>
              <a:t>Brian Behlendorf (Apache &amp; Collab.net):</a:t>
            </a:r>
            <a:r>
              <a:rPr lang="en-US" sz="1300"/>
              <a:t> "We don't consciously think about it, but I think that the philosophy of </a:t>
            </a:r>
            <a:r>
              <a:rPr lang="en-US" sz="1300">
                <a:solidFill>
                  <a:srgbClr val="0070C0"/>
                </a:solidFill>
              </a:rPr>
              <a:t>keeping things simple</a:t>
            </a:r>
            <a:r>
              <a:rPr lang="en-US" sz="1300"/>
              <a:t> and pushing out almost anything extraneous or nonessential to </a:t>
            </a:r>
            <a:r>
              <a:rPr lang="en-US" sz="1300">
                <a:solidFill>
                  <a:srgbClr val="0070C0"/>
                </a:solidFill>
              </a:rPr>
              <a:t>external modules</a:t>
            </a:r>
            <a:r>
              <a:rPr lang="en-US" sz="1300"/>
              <a:t> has been followed fairly carefully in Apache. We've also been fairly successful (I think) in </a:t>
            </a:r>
            <a:r>
              <a:rPr lang="en-US" sz="1300">
                <a:solidFill>
                  <a:srgbClr val="0070C0"/>
                </a:solidFill>
              </a:rPr>
              <a:t>'federalizing</a:t>
            </a:r>
            <a:r>
              <a:rPr lang="en-US" sz="1300"/>
              <a:t>' the Apache process to sister projects." </a:t>
            </a:r>
          </a:p>
        </p:txBody>
      </p:sp>
    </p:spTree>
    <p:extLst>
      <p:ext uri="{BB962C8B-B14F-4D97-AF65-F5344CB8AC3E}">
        <p14:creationId xmlns:p14="http://schemas.microsoft.com/office/powerpoint/2010/main" val="4104180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F61977-6918-B040-9954-753A8C4DE80A}"/>
              </a:ext>
            </a:extLst>
          </p:cNvPr>
          <p:cNvSpPr txBox="1"/>
          <p:nvPr/>
        </p:nvSpPr>
        <p:spPr>
          <a:xfrm>
            <a:off x="0" y="0"/>
            <a:ext cx="2587714" cy="523220"/>
          </a:xfrm>
          <a:prstGeom prst="rect">
            <a:avLst/>
          </a:prstGeom>
          <a:noFill/>
        </p:spPr>
        <p:txBody>
          <a:bodyPr wrap="square" rtlCol="0">
            <a:spAutoFit/>
          </a:bodyPr>
          <a:lstStyle/>
          <a:p>
            <a:r>
              <a:rPr lang="en-US" sz="2800" b="1"/>
              <a:t>Peter Drucker</a:t>
            </a:r>
          </a:p>
        </p:txBody>
      </p:sp>
      <p:pic>
        <p:nvPicPr>
          <p:cNvPr id="2050" name="Picture 2">
            <a:extLst>
              <a:ext uri="{FF2B5EF4-FFF2-40B4-BE49-F238E27FC236}">
                <a16:creationId xmlns:a16="http://schemas.microsoft.com/office/drawing/2014/main" id="{8F601C93-636A-C844-B927-D18FF939E9A6}"/>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85704" y="112295"/>
            <a:ext cx="2794000" cy="3721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64A2CE-21EF-D74B-A1B5-4DB100CBA3A8}"/>
              </a:ext>
            </a:extLst>
          </p:cNvPr>
          <p:cNvSpPr txBox="1"/>
          <p:nvPr/>
        </p:nvSpPr>
        <p:spPr>
          <a:xfrm>
            <a:off x="112296" y="628616"/>
            <a:ext cx="5459506" cy="738664"/>
          </a:xfrm>
          <a:prstGeom prst="rect">
            <a:avLst/>
          </a:prstGeom>
          <a:noFill/>
        </p:spPr>
        <p:txBody>
          <a:bodyPr wrap="square" rtlCol="0">
            <a:spAutoFit/>
          </a:bodyPr>
          <a:lstStyle/>
          <a:p>
            <a:r>
              <a:rPr lang="en-US"/>
              <a:t>Peter Ferdinand Drucker was a management consultant, educator, and author, named "</a:t>
            </a:r>
            <a:r>
              <a:rPr lang="en-US" b="1">
                <a:solidFill>
                  <a:srgbClr val="FF0000"/>
                </a:solidFill>
              </a:rPr>
              <a:t>the founder of modern management</a:t>
            </a:r>
            <a:r>
              <a:rPr lang="en-US"/>
              <a:t>".</a:t>
            </a:r>
          </a:p>
          <a:p>
            <a:r>
              <a:rPr lang="en-US"/>
              <a:t> - </a:t>
            </a:r>
            <a:r>
              <a:rPr lang="en-US">
                <a:hlinkClick r:id="rId3"/>
              </a:rPr>
              <a:t>https://en.wikipedia.org/wiki/Peter_Drucker</a:t>
            </a:r>
            <a:endParaRPr lang="en-US"/>
          </a:p>
        </p:txBody>
      </p:sp>
      <p:sp>
        <p:nvSpPr>
          <p:cNvPr id="4" name="TextBox 3">
            <a:extLst>
              <a:ext uri="{FF2B5EF4-FFF2-40B4-BE49-F238E27FC236}">
                <a16:creationId xmlns:a16="http://schemas.microsoft.com/office/drawing/2014/main" id="{98B2F472-DE24-C144-93AE-88F56838766A}"/>
              </a:ext>
            </a:extLst>
          </p:cNvPr>
          <p:cNvSpPr txBox="1"/>
          <p:nvPr/>
        </p:nvSpPr>
        <p:spPr>
          <a:xfrm>
            <a:off x="9393280" y="3913094"/>
            <a:ext cx="2601496" cy="523220"/>
          </a:xfrm>
          <a:prstGeom prst="rect">
            <a:avLst/>
          </a:prstGeom>
          <a:noFill/>
        </p:spPr>
        <p:txBody>
          <a:bodyPr wrap="square" rtlCol="0">
            <a:spAutoFit/>
          </a:bodyPr>
          <a:lstStyle/>
          <a:p>
            <a:pPr algn="ctr"/>
            <a:r>
              <a:rPr lang="en-US"/>
              <a:t>Peter Ferdinand Drucker</a:t>
            </a:r>
          </a:p>
          <a:p>
            <a:pPr algn="ctr"/>
            <a:r>
              <a:rPr lang="en-US"/>
              <a:t>(1909-2005) </a:t>
            </a:r>
          </a:p>
        </p:txBody>
      </p:sp>
      <p:sp>
        <p:nvSpPr>
          <p:cNvPr id="5" name="TextBox 4">
            <a:extLst>
              <a:ext uri="{FF2B5EF4-FFF2-40B4-BE49-F238E27FC236}">
                <a16:creationId xmlns:a16="http://schemas.microsoft.com/office/drawing/2014/main" id="{0FF4AD82-3C48-904D-9C86-3DBC655D5F4F}"/>
              </a:ext>
            </a:extLst>
          </p:cNvPr>
          <p:cNvSpPr txBox="1"/>
          <p:nvPr/>
        </p:nvSpPr>
        <p:spPr>
          <a:xfrm>
            <a:off x="197224" y="1699770"/>
            <a:ext cx="7373470" cy="3816429"/>
          </a:xfrm>
          <a:prstGeom prst="rect">
            <a:avLst/>
          </a:prstGeom>
          <a:noFill/>
        </p:spPr>
        <p:txBody>
          <a:bodyPr wrap="square" rtlCol="0">
            <a:spAutoFit/>
          </a:bodyPr>
          <a:lstStyle/>
          <a:p>
            <a:pPr lvl="0"/>
            <a:r>
              <a:rPr lang="en-US" sz="1800" b="1"/>
              <a:t>Key Ideas:</a:t>
            </a:r>
          </a:p>
          <a:p>
            <a:pPr lvl="0"/>
            <a:endParaRPr lang="en-US"/>
          </a:p>
          <a:p>
            <a:pPr marL="285750" lvl="0" indent="-285750">
              <a:buFont typeface="Arial" panose="020B0604020202020204" pitchFamily="34" charset="0"/>
              <a:buChar char="•"/>
            </a:pPr>
            <a:r>
              <a:rPr lang="en-US" b="1">
                <a:solidFill>
                  <a:srgbClr val="FF0000"/>
                </a:solidFill>
              </a:rPr>
              <a:t>Decentralization and simplification</a:t>
            </a:r>
            <a:r>
              <a:rPr lang="en-US"/>
              <a:t> is better than "command and control".</a:t>
            </a:r>
          </a:p>
          <a:p>
            <a:pPr marL="285750" lvl="0" indent="-285750">
              <a:buFont typeface="Arial" panose="020B0604020202020204" pitchFamily="34" charset="0"/>
              <a:buChar char="•"/>
            </a:pPr>
            <a:r>
              <a:rPr lang="en-US"/>
              <a:t>The prediction of the </a:t>
            </a:r>
            <a:r>
              <a:rPr lang="en-US" b="1">
                <a:solidFill>
                  <a:srgbClr val="FF0000"/>
                </a:solidFill>
              </a:rPr>
              <a:t>decline of the "blue color" worker</a:t>
            </a:r>
            <a:r>
              <a:rPr lang="en-US"/>
              <a:t>.</a:t>
            </a:r>
          </a:p>
          <a:p>
            <a:pPr marL="285750" lvl="0" indent="-285750">
              <a:buFont typeface="Arial" panose="020B0604020202020204" pitchFamily="34" charset="0"/>
              <a:buChar char="•"/>
            </a:pPr>
            <a:r>
              <a:rPr lang="en-US"/>
              <a:t>The concept of "</a:t>
            </a:r>
            <a:r>
              <a:rPr lang="en-US" b="1">
                <a:solidFill>
                  <a:srgbClr val="FF0000"/>
                </a:solidFill>
              </a:rPr>
              <a:t>outsourcing</a:t>
            </a:r>
            <a:r>
              <a:rPr lang="en-US"/>
              <a:t>" ("front room" and "back room").</a:t>
            </a:r>
          </a:p>
          <a:p>
            <a:pPr marL="285750" lvl="0" indent="-285750">
              <a:buFont typeface="Arial" panose="020B0604020202020204" pitchFamily="34" charset="0"/>
              <a:buChar char="•"/>
            </a:pPr>
            <a:r>
              <a:rPr lang="en-US"/>
              <a:t>The importance of the nonprofit sector (third sector).</a:t>
            </a:r>
          </a:p>
          <a:p>
            <a:pPr marL="285750" lvl="0" indent="-285750">
              <a:buFont typeface="Arial" panose="020B0604020202020204" pitchFamily="34" charset="0"/>
              <a:buChar char="•"/>
            </a:pPr>
            <a:r>
              <a:rPr lang="en-US" b="1">
                <a:solidFill>
                  <a:srgbClr val="FF0000"/>
                </a:solidFill>
              </a:rPr>
              <a:t>Respect for the worker</a:t>
            </a:r>
            <a:r>
              <a:rPr lang="en-US"/>
              <a:t>. People are an organization's most valuable resource. A manager's job is both to prepare people to perform and to give them freedom to do so.</a:t>
            </a:r>
          </a:p>
          <a:p>
            <a:pPr marL="285750" lvl="0" indent="-285750">
              <a:buFont typeface="Arial" panose="020B0604020202020204" pitchFamily="34" charset="0"/>
              <a:buChar char="•"/>
            </a:pPr>
            <a:r>
              <a:rPr lang="en-US"/>
              <a:t>The need for </a:t>
            </a:r>
            <a:r>
              <a:rPr lang="en-US" b="1">
                <a:solidFill>
                  <a:srgbClr val="FF0000"/>
                </a:solidFill>
              </a:rPr>
              <a:t>"planned abandonment" of old methods</a:t>
            </a:r>
            <a:r>
              <a:rPr lang="en-US"/>
              <a:t>.</a:t>
            </a:r>
          </a:p>
          <a:p>
            <a:pPr marL="285750" lvl="0" indent="-285750">
              <a:buFont typeface="Arial" panose="020B0604020202020204" pitchFamily="34" charset="0"/>
              <a:buChar char="•"/>
            </a:pPr>
            <a:r>
              <a:rPr lang="en-US"/>
              <a:t>A belief that taking action without thinking is the cause of every failure.</a:t>
            </a:r>
          </a:p>
          <a:p>
            <a:pPr marL="285750" lvl="0" indent="-285750">
              <a:buFont typeface="Arial" panose="020B0604020202020204" pitchFamily="34" charset="0"/>
              <a:buChar char="•"/>
            </a:pPr>
            <a:r>
              <a:rPr lang="en-US" b="1">
                <a:solidFill>
                  <a:srgbClr val="FF0000"/>
                </a:solidFill>
              </a:rPr>
              <a:t>The importance of volunteering</a:t>
            </a:r>
          </a:p>
          <a:p>
            <a:pPr marL="285750" lvl="0" indent="-285750">
              <a:buFont typeface="Arial" panose="020B0604020202020204" pitchFamily="34" charset="0"/>
              <a:buChar char="•"/>
            </a:pPr>
            <a:r>
              <a:rPr lang="en-US"/>
              <a:t>The need to manage business by </a:t>
            </a:r>
            <a:r>
              <a:rPr lang="en-US" b="1">
                <a:solidFill>
                  <a:srgbClr val="FF0000"/>
                </a:solidFill>
              </a:rPr>
              <a:t>balancing a variety of needs and goals</a:t>
            </a:r>
            <a:r>
              <a:rPr lang="en-US"/>
              <a:t>, rather than subordinating an institution to a single value.</a:t>
            </a:r>
          </a:p>
          <a:p>
            <a:pPr marL="285750" lvl="0" indent="-285750">
              <a:buFont typeface="Arial" panose="020B0604020202020204" pitchFamily="34" charset="0"/>
              <a:buChar char="•"/>
            </a:pPr>
            <a:r>
              <a:rPr lang="en-US"/>
              <a:t>A company's primary responsibility is to serve its customers. Profit is not the primary goal, but rather an essential condition.</a:t>
            </a:r>
          </a:p>
          <a:p>
            <a:pPr marL="285750" lvl="0" indent="-285750">
              <a:buFont typeface="Arial" panose="020B0604020202020204" pitchFamily="34" charset="0"/>
              <a:buChar char="•"/>
            </a:pPr>
            <a:r>
              <a:rPr lang="en-US" b="1">
                <a:solidFill>
                  <a:srgbClr val="FF0000"/>
                </a:solidFill>
              </a:rPr>
              <a:t>"Do what you do best and outsource the rest"</a:t>
            </a:r>
            <a:r>
              <a:rPr lang="en-US"/>
              <a:t> is a business tagline first "coined and developed" in the 1990s by Drucker.</a:t>
            </a:r>
          </a:p>
        </p:txBody>
      </p:sp>
      <p:sp>
        <p:nvSpPr>
          <p:cNvPr id="6" name="TextBox 5">
            <a:extLst>
              <a:ext uri="{FF2B5EF4-FFF2-40B4-BE49-F238E27FC236}">
                <a16:creationId xmlns:a16="http://schemas.microsoft.com/office/drawing/2014/main" id="{18450724-4874-234B-8E8A-8609B4D45A27}"/>
              </a:ext>
            </a:extLst>
          </p:cNvPr>
          <p:cNvSpPr txBox="1"/>
          <p:nvPr/>
        </p:nvSpPr>
        <p:spPr>
          <a:xfrm>
            <a:off x="8001000" y="5027695"/>
            <a:ext cx="4078704" cy="1661993"/>
          </a:xfrm>
          <a:prstGeom prst="rect">
            <a:avLst/>
          </a:prstGeom>
          <a:noFill/>
        </p:spPr>
        <p:txBody>
          <a:bodyPr wrap="square" rtlCol="0">
            <a:spAutoFit/>
          </a:bodyPr>
          <a:lstStyle/>
          <a:p>
            <a:r>
              <a:rPr lang="en-US" sz="1800" b="1"/>
              <a:t>Peter Drucker on marketing:</a:t>
            </a:r>
          </a:p>
          <a:p>
            <a:r>
              <a:rPr lang="en-US"/>
              <a:t>"Because the purpose of business is to create a customer, the business enterprise has two - and only two - basic functions: </a:t>
            </a:r>
            <a:r>
              <a:rPr lang="en-US" b="1">
                <a:solidFill>
                  <a:srgbClr val="FF0000"/>
                </a:solidFill>
              </a:rPr>
              <a:t>marketing and innovation</a:t>
            </a:r>
            <a:r>
              <a:rPr lang="en-US"/>
              <a:t>. </a:t>
            </a:r>
            <a:r>
              <a:rPr lang="en-US" b="1">
                <a:solidFill>
                  <a:srgbClr val="00B050"/>
                </a:solidFill>
              </a:rPr>
              <a:t>Marketing and innovation produce results; all the rest are costs</a:t>
            </a:r>
            <a:r>
              <a:rPr lang="en-US"/>
              <a:t>. Marketing is the distinguishing, unique function of the business."</a:t>
            </a:r>
          </a:p>
        </p:txBody>
      </p:sp>
    </p:spTree>
    <p:extLst>
      <p:ext uri="{BB962C8B-B14F-4D97-AF65-F5344CB8AC3E}">
        <p14:creationId xmlns:p14="http://schemas.microsoft.com/office/powerpoint/2010/main" val="595093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C3764E-465F-854E-B047-62C3C8699132}"/>
              </a:ext>
            </a:extLst>
          </p:cNvPr>
          <p:cNvSpPr txBox="1"/>
          <p:nvPr/>
        </p:nvSpPr>
        <p:spPr>
          <a:xfrm>
            <a:off x="1744156" y="842772"/>
            <a:ext cx="4035322" cy="2031325"/>
          </a:xfrm>
          <a:prstGeom prst="rect">
            <a:avLst/>
          </a:prstGeom>
          <a:noFill/>
        </p:spPr>
        <p:txBody>
          <a:bodyPr wrap="square" rtlCol="0">
            <a:spAutoFit/>
          </a:bodyPr>
          <a:lstStyle/>
          <a:p>
            <a:r>
              <a:rPr lang="en-US"/>
              <a:t>Book "The One Minute Manager" </a:t>
            </a:r>
          </a:p>
          <a:p>
            <a:r>
              <a:rPr lang="en-US"/>
              <a:t>by Spencer Johnson &amp; Kenneth H. Blanchard</a:t>
            </a:r>
          </a:p>
          <a:p>
            <a:endParaRPr lang="en-US"/>
          </a:p>
          <a:p>
            <a:r>
              <a:rPr lang="en-US"/>
              <a:t>Classical bestseller.</a:t>
            </a:r>
          </a:p>
          <a:p>
            <a:r>
              <a:rPr lang="en-US"/>
              <a:t>How to achieve incremental improvement </a:t>
            </a:r>
          </a:p>
          <a:p>
            <a:r>
              <a:rPr lang="en-US"/>
              <a:t>using 3 tools:</a:t>
            </a:r>
          </a:p>
          <a:p>
            <a:r>
              <a:rPr lang="en-US"/>
              <a:t>1. One minute goals (on single sheet of paper)</a:t>
            </a:r>
          </a:p>
          <a:p>
            <a:r>
              <a:rPr lang="en-US"/>
              <a:t>2. One minute praise</a:t>
            </a:r>
          </a:p>
          <a:p>
            <a:r>
              <a:rPr lang="en-US"/>
              <a:t>3. One minute reprimand</a:t>
            </a:r>
          </a:p>
        </p:txBody>
      </p:sp>
      <p:sp>
        <p:nvSpPr>
          <p:cNvPr id="3" name="TextBox 2">
            <a:extLst>
              <a:ext uri="{FF2B5EF4-FFF2-40B4-BE49-F238E27FC236}">
                <a16:creationId xmlns:a16="http://schemas.microsoft.com/office/drawing/2014/main" id="{1246FB93-3334-1E4B-91A1-CCC67F7C8676}"/>
              </a:ext>
            </a:extLst>
          </p:cNvPr>
          <p:cNvSpPr txBox="1"/>
          <p:nvPr/>
        </p:nvSpPr>
        <p:spPr>
          <a:xfrm>
            <a:off x="1" y="112295"/>
            <a:ext cx="3898232" cy="523220"/>
          </a:xfrm>
          <a:prstGeom prst="rect">
            <a:avLst/>
          </a:prstGeom>
          <a:noFill/>
        </p:spPr>
        <p:txBody>
          <a:bodyPr wrap="square" rtlCol="0">
            <a:spAutoFit/>
          </a:bodyPr>
          <a:lstStyle/>
          <a:p>
            <a:r>
              <a:rPr lang="en-US" sz="2800" b="1"/>
              <a:t>One Minute Manager</a:t>
            </a:r>
          </a:p>
        </p:txBody>
      </p:sp>
      <p:pic>
        <p:nvPicPr>
          <p:cNvPr id="2050" name="Picture 2" descr="Hardcover The One Minute Manager Book">
            <a:extLst>
              <a:ext uri="{FF2B5EF4-FFF2-40B4-BE49-F238E27FC236}">
                <a16:creationId xmlns:a16="http://schemas.microsoft.com/office/drawing/2014/main" id="{0B209F42-2195-0E4B-9505-D1FA610B2456}"/>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49545" y="804815"/>
            <a:ext cx="1494610" cy="22645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73AD24F-091F-A347-890B-E36B77E55CBB}"/>
              </a:ext>
            </a:extLst>
          </p:cNvPr>
          <p:cNvSpPr txBox="1"/>
          <p:nvPr/>
        </p:nvSpPr>
        <p:spPr>
          <a:xfrm>
            <a:off x="249545" y="4253565"/>
            <a:ext cx="3648688" cy="2246769"/>
          </a:xfrm>
          <a:prstGeom prst="rect">
            <a:avLst/>
          </a:prstGeom>
          <a:solidFill>
            <a:schemeClr val="accent4">
              <a:lumMod val="20000"/>
              <a:lumOff val="80000"/>
            </a:schemeClr>
          </a:solidFill>
        </p:spPr>
        <p:txBody>
          <a:bodyPr wrap="square" rtlCol="0">
            <a:spAutoFit/>
          </a:bodyPr>
          <a:lstStyle/>
          <a:p>
            <a:r>
              <a:rPr lang="en-US" b="1">
                <a:solidFill>
                  <a:srgbClr val="00B050"/>
                </a:solidFill>
              </a:rPr>
              <a:t>1. Set one minute goals</a:t>
            </a:r>
          </a:p>
          <a:p>
            <a:endParaRPr lang="en-US"/>
          </a:p>
          <a:p>
            <a:pPr marL="285750" indent="-285750">
              <a:buFont typeface="Arial" panose="020B0604020202020204" pitchFamily="34" charset="0"/>
              <a:buChar char="•"/>
            </a:pPr>
            <a:r>
              <a:rPr lang="en-US"/>
              <a:t>plan the goals together, have people write them on a single page, with due dates.</a:t>
            </a:r>
          </a:p>
          <a:p>
            <a:pPr marL="285750" indent="-285750">
              <a:buFont typeface="Arial" panose="020B0604020202020204" pitchFamily="34" charset="0"/>
              <a:buChar char="•"/>
            </a:pPr>
            <a:r>
              <a:rPr lang="en-US"/>
              <a:t>ask them to review their most important goals each day</a:t>
            </a:r>
          </a:p>
          <a:p>
            <a:pPr marL="285750" indent="-285750">
              <a:buFont typeface="Arial" panose="020B0604020202020204" pitchFamily="34" charset="0"/>
              <a:buChar char="•"/>
            </a:pPr>
            <a:r>
              <a:rPr lang="en-US"/>
              <a:t>ask them to periodically check if their behavior matches their goals. If not - rethink their behavior or goals.</a:t>
            </a:r>
          </a:p>
        </p:txBody>
      </p:sp>
      <p:sp>
        <p:nvSpPr>
          <p:cNvPr id="8" name="TextBox 7">
            <a:extLst>
              <a:ext uri="{FF2B5EF4-FFF2-40B4-BE49-F238E27FC236}">
                <a16:creationId xmlns:a16="http://schemas.microsoft.com/office/drawing/2014/main" id="{8D1E3A01-389F-354F-97A9-7697EE664B8F}"/>
              </a:ext>
            </a:extLst>
          </p:cNvPr>
          <p:cNvSpPr txBox="1"/>
          <p:nvPr/>
        </p:nvSpPr>
        <p:spPr>
          <a:xfrm>
            <a:off x="4335018" y="3185149"/>
            <a:ext cx="3351943" cy="2893100"/>
          </a:xfrm>
          <a:prstGeom prst="rect">
            <a:avLst/>
          </a:prstGeom>
          <a:solidFill>
            <a:schemeClr val="accent4">
              <a:lumMod val="20000"/>
              <a:lumOff val="80000"/>
            </a:schemeClr>
          </a:solidFill>
        </p:spPr>
        <p:txBody>
          <a:bodyPr wrap="square" rtlCol="0">
            <a:spAutoFit/>
          </a:bodyPr>
          <a:lstStyle/>
          <a:p>
            <a:r>
              <a:rPr lang="en-US" b="1">
                <a:solidFill>
                  <a:srgbClr val="00B050"/>
                </a:solidFill>
              </a:rPr>
              <a:t>2. Give one minute praisings</a:t>
            </a:r>
          </a:p>
          <a:p>
            <a:endParaRPr lang="en-US"/>
          </a:p>
          <a:p>
            <a:pPr marL="285750" indent="-285750">
              <a:buFont typeface="Arial" panose="020B0604020202020204" pitchFamily="34" charset="0"/>
              <a:buChar char="•"/>
            </a:pPr>
            <a:r>
              <a:rPr lang="en-US"/>
              <a:t>Praise people as soon as possible.</a:t>
            </a:r>
          </a:p>
          <a:p>
            <a:pPr marL="285750" indent="-285750">
              <a:buFont typeface="Arial" panose="020B0604020202020204" pitchFamily="34" charset="0"/>
              <a:buChar char="•"/>
            </a:pPr>
            <a:r>
              <a:rPr lang="en-US"/>
              <a:t>Be specific about what they did right</a:t>
            </a:r>
          </a:p>
          <a:p>
            <a:pPr marL="285750" indent="-285750">
              <a:buFont typeface="Arial" panose="020B0604020202020204" pitchFamily="34" charset="0"/>
              <a:buChar char="•"/>
            </a:pPr>
            <a:r>
              <a:rPr lang="en-US"/>
              <a:t>Tell people how good you feel about what they did right, and how it helps</a:t>
            </a:r>
          </a:p>
          <a:p>
            <a:pPr marL="285750" indent="-285750">
              <a:buFont typeface="Arial" panose="020B0604020202020204" pitchFamily="34" charset="0"/>
              <a:buChar char="•"/>
            </a:pPr>
            <a:r>
              <a:rPr lang="en-US"/>
              <a:t>Pause for a moment to allow people time to feel good about what they've done</a:t>
            </a:r>
          </a:p>
          <a:p>
            <a:pPr marL="285750" indent="-285750">
              <a:buFont typeface="Arial" panose="020B0604020202020204" pitchFamily="34" charset="0"/>
              <a:buChar char="•"/>
            </a:pPr>
            <a:r>
              <a:rPr lang="en-US"/>
              <a:t>Encourage them to do more of the same</a:t>
            </a:r>
          </a:p>
          <a:p>
            <a:pPr marL="285750" indent="-285750">
              <a:buFont typeface="Arial" panose="020B0604020202020204" pitchFamily="34" charset="0"/>
              <a:buChar char="•"/>
            </a:pPr>
            <a:r>
              <a:rPr lang="en-US"/>
              <a:t>Make it clear you have confidence in them and support their success</a:t>
            </a:r>
          </a:p>
        </p:txBody>
      </p:sp>
      <p:sp>
        <p:nvSpPr>
          <p:cNvPr id="9" name="TextBox 8">
            <a:extLst>
              <a:ext uri="{FF2B5EF4-FFF2-40B4-BE49-F238E27FC236}">
                <a16:creationId xmlns:a16="http://schemas.microsoft.com/office/drawing/2014/main" id="{A6FB7005-37FE-244E-8C1B-493E2AD1D34E}"/>
              </a:ext>
            </a:extLst>
          </p:cNvPr>
          <p:cNvSpPr txBox="1"/>
          <p:nvPr/>
        </p:nvSpPr>
        <p:spPr>
          <a:xfrm>
            <a:off x="8156678" y="1575908"/>
            <a:ext cx="3648688" cy="5047536"/>
          </a:xfrm>
          <a:prstGeom prst="rect">
            <a:avLst/>
          </a:prstGeom>
          <a:solidFill>
            <a:schemeClr val="accent4">
              <a:lumMod val="20000"/>
              <a:lumOff val="80000"/>
            </a:schemeClr>
          </a:solidFill>
        </p:spPr>
        <p:txBody>
          <a:bodyPr wrap="square" rtlCol="0">
            <a:spAutoFit/>
          </a:bodyPr>
          <a:lstStyle/>
          <a:p>
            <a:r>
              <a:rPr lang="en-US" b="1">
                <a:solidFill>
                  <a:srgbClr val="00B050"/>
                </a:solidFill>
              </a:rPr>
              <a:t>3. Give one minute reprimands (re-directs) to address mistakes</a:t>
            </a:r>
          </a:p>
          <a:p>
            <a:endParaRPr lang="en-US"/>
          </a:p>
          <a:p>
            <a:r>
              <a:rPr lang="en-US" b="1">
                <a:solidFill>
                  <a:srgbClr val="FF0000"/>
                </a:solidFill>
              </a:rPr>
              <a:t>First half-minute – reprimand</a:t>
            </a:r>
          </a:p>
          <a:p>
            <a:endParaRPr lang="en-US"/>
          </a:p>
          <a:p>
            <a:pPr marL="285750" indent="-285750">
              <a:buFont typeface="Arial" panose="020B0604020202020204" pitchFamily="34" charset="0"/>
              <a:buChar char="•"/>
            </a:pPr>
            <a:r>
              <a:rPr lang="en-US"/>
              <a:t>Do it as soon as possible</a:t>
            </a:r>
          </a:p>
          <a:p>
            <a:pPr marL="285750" indent="-285750">
              <a:buFont typeface="Arial" panose="020B0604020202020204" pitchFamily="34" charset="0"/>
              <a:buChar char="•"/>
            </a:pPr>
            <a:r>
              <a:rPr lang="en-US"/>
              <a:t>Confirm the facts first</a:t>
            </a:r>
          </a:p>
          <a:p>
            <a:pPr marL="285750" indent="-285750">
              <a:buFont typeface="Arial" panose="020B0604020202020204" pitchFamily="34" charset="0"/>
              <a:buChar char="•"/>
            </a:pPr>
            <a:r>
              <a:rPr lang="en-US"/>
              <a:t>Review the mistake together, be specific</a:t>
            </a:r>
          </a:p>
          <a:p>
            <a:pPr marL="285750" indent="-285750">
              <a:buFont typeface="Arial" panose="020B0604020202020204" pitchFamily="34" charset="0"/>
              <a:buChar char="•"/>
            </a:pPr>
            <a:r>
              <a:rPr lang="en-US"/>
              <a:t>Express how you feel about the mistake and its impact on results</a:t>
            </a:r>
          </a:p>
          <a:p>
            <a:pPr marL="285750" indent="-285750">
              <a:buFont typeface="Arial" panose="020B0604020202020204" pitchFamily="34" charset="0"/>
              <a:buChar char="•"/>
            </a:pPr>
            <a:r>
              <a:rPr lang="en-US"/>
              <a:t>Pause... Be quiet for a moment to allow people time to feel concerned about what they've done.</a:t>
            </a:r>
          </a:p>
          <a:p>
            <a:pPr marL="285750" indent="-285750">
              <a:buFont typeface="Arial" panose="020B0604020202020204" pitchFamily="34" charset="0"/>
              <a:buChar char="•"/>
            </a:pPr>
            <a:endParaRPr lang="en-US"/>
          </a:p>
          <a:p>
            <a:r>
              <a:rPr lang="en-US" b="1">
                <a:solidFill>
                  <a:srgbClr val="FF0000"/>
                </a:solidFill>
              </a:rPr>
              <a:t>Second half-minute – re-connect</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Let them know that they're better than their mistake, and that you think well of them as a person</a:t>
            </a:r>
          </a:p>
          <a:p>
            <a:pPr marL="285750" indent="-285750">
              <a:buFont typeface="Arial" panose="020B0604020202020204" pitchFamily="34" charset="0"/>
              <a:buChar char="•"/>
            </a:pPr>
            <a:r>
              <a:rPr lang="en-US"/>
              <a:t>Remind them that you trust in them, and support their success</a:t>
            </a:r>
          </a:p>
          <a:p>
            <a:pPr marL="285750" indent="-285750">
              <a:buFont typeface="Arial" panose="020B0604020202020204" pitchFamily="34" charset="0"/>
              <a:buChar char="•"/>
            </a:pPr>
            <a:r>
              <a:rPr lang="en-US"/>
              <a:t>Realize that when the reprimand is over, it's over</a:t>
            </a:r>
          </a:p>
        </p:txBody>
      </p:sp>
    </p:spTree>
    <p:extLst>
      <p:ext uri="{BB962C8B-B14F-4D97-AF65-F5344CB8AC3E}">
        <p14:creationId xmlns:p14="http://schemas.microsoft.com/office/powerpoint/2010/main" val="2398034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6FB93-3334-1E4B-91A1-CCC67F7C8676}"/>
              </a:ext>
            </a:extLst>
          </p:cNvPr>
          <p:cNvSpPr txBox="1"/>
          <p:nvPr/>
        </p:nvSpPr>
        <p:spPr>
          <a:xfrm>
            <a:off x="0" y="112295"/>
            <a:ext cx="7268307" cy="523220"/>
          </a:xfrm>
          <a:prstGeom prst="rect">
            <a:avLst/>
          </a:prstGeom>
          <a:noFill/>
        </p:spPr>
        <p:txBody>
          <a:bodyPr wrap="square" rtlCol="0">
            <a:spAutoFit/>
          </a:bodyPr>
          <a:lstStyle/>
          <a:p>
            <a:r>
              <a:rPr lang="en-US" sz="2800" b="1"/>
              <a:t>One Minute Manager Meets the Monkey</a:t>
            </a:r>
          </a:p>
        </p:txBody>
      </p:sp>
      <p:pic>
        <p:nvPicPr>
          <p:cNvPr id="2052" name="Picture 4" descr="The One Minute Manager Meets the Monkey">
            <a:extLst>
              <a:ext uri="{FF2B5EF4-FFF2-40B4-BE49-F238E27FC236}">
                <a16:creationId xmlns:a16="http://schemas.microsoft.com/office/drawing/2014/main" id="{4EC983FE-509D-4C4A-9BF6-74DDD82CA165}"/>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90335" y="808736"/>
            <a:ext cx="1494610" cy="23242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76C44B1-330D-5B43-81B8-A908BC36769A}"/>
              </a:ext>
            </a:extLst>
          </p:cNvPr>
          <p:cNvSpPr txBox="1"/>
          <p:nvPr/>
        </p:nvSpPr>
        <p:spPr>
          <a:xfrm>
            <a:off x="1874698" y="808736"/>
            <a:ext cx="6749757" cy="6124754"/>
          </a:xfrm>
          <a:prstGeom prst="rect">
            <a:avLst/>
          </a:prstGeom>
          <a:noFill/>
        </p:spPr>
        <p:txBody>
          <a:bodyPr wrap="square" rtlCol="0">
            <a:spAutoFit/>
          </a:bodyPr>
          <a:lstStyle/>
          <a:p>
            <a:r>
              <a:rPr lang="en-US"/>
              <a:t>Book "The One Minute Manager Meets the Monkey"</a:t>
            </a:r>
          </a:p>
          <a:p>
            <a:r>
              <a:rPr lang="en-US"/>
              <a:t>by William, Jr. Oncken, et al</a:t>
            </a:r>
          </a:p>
          <a:p>
            <a:endParaRPr lang="en-US"/>
          </a:p>
          <a:p>
            <a:r>
              <a:rPr lang="en-US"/>
              <a:t>Humorous and highly effective way to learn how to start delegating business tasks.</a:t>
            </a:r>
          </a:p>
          <a:p>
            <a:endParaRPr lang="en-US"/>
          </a:p>
          <a:p>
            <a:r>
              <a:rPr lang="en-US" b="1">
                <a:solidFill>
                  <a:srgbClr val="00B050"/>
                </a:solidFill>
              </a:rPr>
              <a:t>Monkey is the next move ... </a:t>
            </a:r>
          </a:p>
          <a:p>
            <a:endParaRPr lang="en-US"/>
          </a:p>
          <a:p>
            <a:r>
              <a:rPr lang="en-US"/>
              <a:t>Who owns the monkey? </a:t>
            </a:r>
          </a:p>
          <a:p>
            <a:r>
              <a:rPr lang="en-US"/>
              <a:t>The book describes many situations when subordinates put monkeys on their boss's back. And teaches tips and tricks on how managers can avoid these leaping monkeys and put them back on the suborinates backs.</a:t>
            </a:r>
          </a:p>
          <a:p>
            <a:endParaRPr lang="en-US"/>
          </a:p>
          <a:p>
            <a:r>
              <a:rPr lang="en-US"/>
              <a:t>Example, a person goes to the boss and says "Boss, we have a problem".</a:t>
            </a:r>
          </a:p>
          <a:p>
            <a:r>
              <a:rPr lang="en-US"/>
              <a:t>This is a dangerous situation, because a monkey representing this problem may leap from subordinate back to boss's back – if the boss agrees to do something about this problem.</a:t>
            </a:r>
          </a:p>
          <a:p>
            <a:endParaRPr lang="en-US"/>
          </a:p>
          <a:p>
            <a:r>
              <a:rPr lang="en-US"/>
              <a:t>How to avoid those leaping monkeys?</a:t>
            </a:r>
          </a:p>
          <a:p>
            <a:endParaRPr lang="en-US"/>
          </a:p>
          <a:p>
            <a:r>
              <a:rPr lang="en-US"/>
              <a:t>Here is an example:</a:t>
            </a:r>
          </a:p>
          <a:p>
            <a:r>
              <a:rPr lang="en-US">
                <a:solidFill>
                  <a:srgbClr val="0070C0"/>
                </a:solidFill>
              </a:rPr>
              <a:t>"Stop right there!</a:t>
            </a:r>
          </a:p>
          <a:p>
            <a:r>
              <a:rPr lang="en-US">
                <a:solidFill>
                  <a:srgbClr val="0070C0"/>
                </a:solidFill>
              </a:rPr>
              <a:t>  </a:t>
            </a:r>
            <a:r>
              <a:rPr lang="en-US" b="1">
                <a:solidFill>
                  <a:srgbClr val="0070C0"/>
                </a:solidFill>
              </a:rPr>
              <a:t>We</a:t>
            </a:r>
            <a:r>
              <a:rPr lang="en-US">
                <a:solidFill>
                  <a:srgbClr val="0070C0"/>
                </a:solidFill>
              </a:rPr>
              <a:t> can never have a problem.</a:t>
            </a:r>
          </a:p>
          <a:p>
            <a:r>
              <a:rPr lang="en-US">
                <a:solidFill>
                  <a:srgbClr val="0070C0"/>
                </a:solidFill>
              </a:rPr>
              <a:t>  It is either you have a problem – and I will advise you what to do.</a:t>
            </a:r>
          </a:p>
          <a:p>
            <a:r>
              <a:rPr lang="en-US">
                <a:solidFill>
                  <a:srgbClr val="0070C0"/>
                </a:solidFill>
              </a:rPr>
              <a:t>  Or I have a problem – then I will tell you what you will need to do for me.</a:t>
            </a:r>
          </a:p>
          <a:p>
            <a:r>
              <a:rPr lang="en-US">
                <a:solidFill>
                  <a:srgbClr val="0070C0"/>
                </a:solidFill>
              </a:rPr>
              <a:t>  In any case you will be the one doing all the work.</a:t>
            </a:r>
          </a:p>
          <a:p>
            <a:r>
              <a:rPr lang="en-US">
                <a:solidFill>
                  <a:srgbClr val="0070C0"/>
                </a:solidFill>
              </a:rPr>
              <a:t>  So, what's the problem?"</a:t>
            </a:r>
          </a:p>
          <a:p>
            <a:endParaRPr lang="en-US"/>
          </a:p>
        </p:txBody>
      </p:sp>
    </p:spTree>
    <p:extLst>
      <p:ext uri="{BB962C8B-B14F-4D97-AF65-F5344CB8AC3E}">
        <p14:creationId xmlns:p14="http://schemas.microsoft.com/office/powerpoint/2010/main" val="2077708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E27DB3-362A-AC40-8700-53CDDAFCC677}"/>
              </a:ext>
            </a:extLst>
          </p:cNvPr>
          <p:cNvSpPr txBox="1"/>
          <p:nvPr/>
        </p:nvSpPr>
        <p:spPr>
          <a:xfrm>
            <a:off x="0" y="0"/>
            <a:ext cx="4982308" cy="523220"/>
          </a:xfrm>
          <a:prstGeom prst="rect">
            <a:avLst/>
          </a:prstGeom>
          <a:noFill/>
        </p:spPr>
        <p:txBody>
          <a:bodyPr wrap="square" rtlCol="0">
            <a:spAutoFit/>
          </a:bodyPr>
          <a:lstStyle/>
          <a:p>
            <a:r>
              <a:rPr lang="en-US" sz="2800" b="1"/>
              <a:t>Begin With the End in Mind</a:t>
            </a:r>
          </a:p>
        </p:txBody>
      </p:sp>
      <p:pic>
        <p:nvPicPr>
          <p:cNvPr id="1026" name="Picture 2">
            <a:extLst>
              <a:ext uri="{FF2B5EF4-FFF2-40B4-BE49-F238E27FC236}">
                <a16:creationId xmlns:a16="http://schemas.microsoft.com/office/drawing/2014/main" id="{A64BEA04-3C1D-9645-AB7E-1A6512B6802A}"/>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187889" y="192678"/>
            <a:ext cx="1647853" cy="24942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07FB289-2A50-6E4B-BDF2-9A9B9CFA0A9D}"/>
              </a:ext>
            </a:extLst>
          </p:cNvPr>
          <p:cNvSpPr txBox="1"/>
          <p:nvPr/>
        </p:nvSpPr>
        <p:spPr>
          <a:xfrm>
            <a:off x="6096000" y="4203109"/>
            <a:ext cx="5411373" cy="2462213"/>
          </a:xfrm>
          <a:prstGeom prst="rect">
            <a:avLst/>
          </a:prstGeom>
          <a:noFill/>
        </p:spPr>
        <p:txBody>
          <a:bodyPr wrap="square" rtlCol="0">
            <a:spAutoFit/>
          </a:bodyPr>
          <a:lstStyle/>
          <a:p>
            <a:r>
              <a:rPr lang="en-US"/>
              <a:t>Main ideas in his book:</a:t>
            </a:r>
          </a:p>
          <a:p>
            <a:endParaRPr lang="en-US"/>
          </a:p>
          <a:p>
            <a:pPr marL="285750" indent="-285750">
              <a:buFont typeface="Arial" panose="020B0604020202020204" pitchFamily="34" charset="0"/>
              <a:buChar char="•"/>
            </a:pPr>
            <a:r>
              <a:rPr lang="en-US"/>
              <a:t>One </a:t>
            </a:r>
            <a:r>
              <a:rPr lang="en-US" b="1">
                <a:solidFill>
                  <a:srgbClr val="FF0000"/>
                </a:solidFill>
              </a:rPr>
              <a:t>must</a:t>
            </a:r>
            <a:r>
              <a:rPr lang="en-US"/>
              <a:t> </a:t>
            </a:r>
            <a:r>
              <a:rPr lang="en-US" b="1">
                <a:solidFill>
                  <a:srgbClr val="FF0000"/>
                </a:solidFill>
              </a:rPr>
              <a:t>begin with the customers</a:t>
            </a:r>
            <a:r>
              <a:rPr lang="en-US"/>
              <a:t> in the form of </a:t>
            </a:r>
            <a:r>
              <a:rPr lang="en-US" b="1">
                <a:solidFill>
                  <a:srgbClr val="00B050"/>
                </a:solidFill>
              </a:rPr>
              <a:t>interviews and research discovery</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Building an </a:t>
            </a:r>
            <a:r>
              <a:rPr lang="en-US" b="1">
                <a:solidFill>
                  <a:srgbClr val="FF0000"/>
                </a:solidFill>
              </a:rPr>
              <a:t>MVP (Minimum viable product)</a:t>
            </a:r>
            <a:r>
              <a:rPr lang="en-US"/>
              <a:t> </a:t>
            </a:r>
            <a:br>
              <a:rPr lang="en-US"/>
            </a:br>
            <a:r>
              <a:rPr lang="en-US"/>
              <a:t>and then </a:t>
            </a:r>
            <a:r>
              <a:rPr lang="en-US" b="1">
                <a:solidFill>
                  <a:srgbClr val="00B050"/>
                </a:solidFill>
              </a:rPr>
              <a:t>testing and iterating quickly</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Ries also recommends using a process called </a:t>
            </a:r>
            <a:r>
              <a:rPr lang="en-US" b="1">
                <a:solidFill>
                  <a:srgbClr val="FF0000"/>
                </a:solidFill>
              </a:rPr>
              <a:t>the Five Whys</a:t>
            </a:r>
            <a:r>
              <a:rPr lang="en-US"/>
              <a:t>, </a:t>
            </a:r>
            <a:br>
              <a:rPr lang="en-US"/>
            </a:br>
            <a:r>
              <a:rPr lang="en-US"/>
              <a:t>(Why ..., Why ..., Why ..., Why ..., Why ...)</a:t>
            </a:r>
            <a:br>
              <a:rPr lang="en-US"/>
            </a:br>
            <a:r>
              <a:rPr lang="en-US"/>
              <a:t>a technique designed to reach the core of an issue</a:t>
            </a:r>
          </a:p>
        </p:txBody>
      </p:sp>
      <p:pic>
        <p:nvPicPr>
          <p:cNvPr id="1028" name="Picture 4">
            <a:extLst>
              <a:ext uri="{FF2B5EF4-FFF2-40B4-BE49-F238E27FC236}">
                <a16:creationId xmlns:a16="http://schemas.microsoft.com/office/drawing/2014/main" id="{96C4B413-03F8-F54B-A86D-6B02D98DF952}"/>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9491338" y="261610"/>
            <a:ext cx="1680696" cy="22923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7803C09-8355-914A-A1DB-A18819FCAB89}"/>
              </a:ext>
            </a:extLst>
          </p:cNvPr>
          <p:cNvSpPr txBox="1"/>
          <p:nvPr/>
        </p:nvSpPr>
        <p:spPr>
          <a:xfrm>
            <a:off x="9574453" y="2686929"/>
            <a:ext cx="1514465" cy="307777"/>
          </a:xfrm>
          <a:prstGeom prst="rect">
            <a:avLst/>
          </a:prstGeom>
          <a:noFill/>
        </p:spPr>
        <p:txBody>
          <a:bodyPr wrap="square" rtlCol="0">
            <a:spAutoFit/>
          </a:bodyPr>
          <a:lstStyle/>
          <a:p>
            <a:pPr algn="ctr"/>
            <a:r>
              <a:rPr lang="en-US" b="1"/>
              <a:t>Eric Ries</a:t>
            </a:r>
          </a:p>
        </p:txBody>
      </p:sp>
      <p:sp>
        <p:nvSpPr>
          <p:cNvPr id="11" name="TextBox 10">
            <a:extLst>
              <a:ext uri="{FF2B5EF4-FFF2-40B4-BE49-F238E27FC236}">
                <a16:creationId xmlns:a16="http://schemas.microsoft.com/office/drawing/2014/main" id="{DE521B7B-7BB9-084E-9E11-E38DF99F8C43}"/>
              </a:ext>
            </a:extLst>
          </p:cNvPr>
          <p:cNvSpPr txBox="1"/>
          <p:nvPr/>
        </p:nvSpPr>
        <p:spPr>
          <a:xfrm>
            <a:off x="8173328" y="3012658"/>
            <a:ext cx="3961729" cy="1169551"/>
          </a:xfrm>
          <a:prstGeom prst="rect">
            <a:avLst/>
          </a:prstGeom>
          <a:noFill/>
        </p:spPr>
        <p:txBody>
          <a:bodyPr wrap="square" rtlCol="0">
            <a:spAutoFit/>
          </a:bodyPr>
          <a:lstStyle/>
          <a:p>
            <a:r>
              <a:rPr lang="en-US"/>
              <a:t>Ries has experienced </a:t>
            </a:r>
            <a:r>
              <a:rPr lang="en-US" b="1">
                <a:solidFill>
                  <a:srgbClr val="FF0000"/>
                </a:solidFill>
              </a:rPr>
              <a:t>two startups failures</a:t>
            </a:r>
            <a:r>
              <a:rPr lang="en-US"/>
              <a:t>, and attribute the error in both cases as </a:t>
            </a:r>
            <a:r>
              <a:rPr lang="en-US" b="1">
                <a:solidFill>
                  <a:srgbClr val="00B050"/>
                </a:solidFill>
              </a:rPr>
              <a:t>"working forward from the technology instead of working backward from the business results you're trying to achieve."</a:t>
            </a:r>
          </a:p>
        </p:txBody>
      </p:sp>
      <p:sp>
        <p:nvSpPr>
          <p:cNvPr id="2" name="TextBox 1">
            <a:extLst>
              <a:ext uri="{FF2B5EF4-FFF2-40B4-BE49-F238E27FC236}">
                <a16:creationId xmlns:a16="http://schemas.microsoft.com/office/drawing/2014/main" id="{18A68DF4-55A6-284B-AA77-1114492F6345}"/>
              </a:ext>
            </a:extLst>
          </p:cNvPr>
          <p:cNvSpPr txBox="1"/>
          <p:nvPr/>
        </p:nvSpPr>
        <p:spPr>
          <a:xfrm>
            <a:off x="459547" y="3263695"/>
            <a:ext cx="3254324" cy="738664"/>
          </a:xfrm>
          <a:prstGeom prst="rect">
            <a:avLst/>
          </a:prstGeom>
          <a:noFill/>
        </p:spPr>
        <p:txBody>
          <a:bodyPr wrap="square" rtlCol="0">
            <a:spAutoFit/>
          </a:bodyPr>
          <a:lstStyle/>
          <a:p>
            <a:r>
              <a:rPr lang="en-US"/>
              <a:t>Habit 2: Begin With the End in Mind </a:t>
            </a:r>
          </a:p>
          <a:p>
            <a:r>
              <a:rPr lang="en-US"/>
              <a:t>from "The 7 Habits of Highly Effective People" by Stephen Covey</a:t>
            </a:r>
          </a:p>
        </p:txBody>
      </p:sp>
      <p:pic>
        <p:nvPicPr>
          <p:cNvPr id="4" name="Picture 2">
            <a:extLst>
              <a:ext uri="{FF2B5EF4-FFF2-40B4-BE49-F238E27FC236}">
                <a16:creationId xmlns:a16="http://schemas.microsoft.com/office/drawing/2014/main" id="{F82179D1-5B47-B84A-8907-7B02A76DD4B4}"/>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382532" y="774257"/>
            <a:ext cx="1466848" cy="22384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4A028E9-F03A-3C4B-B175-7F3D0DF98408}"/>
              </a:ext>
            </a:extLst>
          </p:cNvPr>
          <p:cNvSpPr txBox="1"/>
          <p:nvPr/>
        </p:nvSpPr>
        <p:spPr>
          <a:xfrm>
            <a:off x="587999" y="4267861"/>
            <a:ext cx="4522761" cy="1815882"/>
          </a:xfrm>
          <a:prstGeom prst="rect">
            <a:avLst/>
          </a:prstGeom>
          <a:noFill/>
        </p:spPr>
        <p:txBody>
          <a:bodyPr wrap="square" rtlCol="0">
            <a:spAutoFit/>
          </a:bodyPr>
          <a:lstStyle/>
          <a:p>
            <a:r>
              <a:rPr lang="en-US"/>
              <a:t>All 7 habits:</a:t>
            </a:r>
          </a:p>
          <a:p>
            <a:pPr marL="342900" indent="-342900">
              <a:buFont typeface="+mj-lt"/>
              <a:buAutoNum type="arabicPeriod"/>
            </a:pPr>
            <a:r>
              <a:rPr lang="en-US"/>
              <a:t>be proactive</a:t>
            </a:r>
          </a:p>
          <a:p>
            <a:pPr marL="342900" indent="-342900">
              <a:buFont typeface="+mj-lt"/>
              <a:buAutoNum type="arabicPeriod"/>
            </a:pPr>
            <a:r>
              <a:rPr lang="en-US" b="1">
                <a:solidFill>
                  <a:srgbClr val="00B050"/>
                </a:solidFill>
              </a:rPr>
              <a:t>begin with the end in mind</a:t>
            </a:r>
          </a:p>
          <a:p>
            <a:pPr marL="342900" indent="-342900">
              <a:buFont typeface="+mj-lt"/>
              <a:buAutoNum type="arabicPeriod"/>
            </a:pPr>
            <a:r>
              <a:rPr lang="en-US"/>
              <a:t>put first things first</a:t>
            </a:r>
          </a:p>
          <a:p>
            <a:pPr marL="342900" indent="-342900">
              <a:buFont typeface="+mj-lt"/>
              <a:buAutoNum type="arabicPeriod"/>
            </a:pPr>
            <a:r>
              <a:rPr lang="en-US"/>
              <a:t>think win-win</a:t>
            </a:r>
          </a:p>
          <a:p>
            <a:pPr marL="342900" indent="-342900">
              <a:buFont typeface="+mj-lt"/>
              <a:buAutoNum type="arabicPeriod"/>
            </a:pPr>
            <a:r>
              <a:rPr lang="en-US"/>
              <a:t>seek first to understand, then to be understood</a:t>
            </a:r>
          </a:p>
          <a:p>
            <a:pPr marL="342900" indent="-342900">
              <a:buFont typeface="+mj-lt"/>
              <a:buAutoNum type="arabicPeriod"/>
            </a:pPr>
            <a:r>
              <a:rPr lang="en-US"/>
              <a:t>synergize</a:t>
            </a:r>
          </a:p>
          <a:p>
            <a:pPr marL="342900" indent="-342900">
              <a:buFont typeface="+mj-lt"/>
              <a:buAutoNum type="arabicPeriod"/>
            </a:pPr>
            <a:r>
              <a:rPr lang="en-US"/>
              <a:t>sharpen the saw</a:t>
            </a:r>
          </a:p>
        </p:txBody>
      </p:sp>
    </p:spTree>
    <p:extLst>
      <p:ext uri="{BB962C8B-B14F-4D97-AF65-F5344CB8AC3E}">
        <p14:creationId xmlns:p14="http://schemas.microsoft.com/office/powerpoint/2010/main" val="1111029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6FB93-3334-1E4B-91A1-CCC67F7C8676}"/>
              </a:ext>
            </a:extLst>
          </p:cNvPr>
          <p:cNvSpPr txBox="1"/>
          <p:nvPr/>
        </p:nvSpPr>
        <p:spPr>
          <a:xfrm>
            <a:off x="1" y="112295"/>
            <a:ext cx="5015752" cy="523220"/>
          </a:xfrm>
          <a:prstGeom prst="rect">
            <a:avLst/>
          </a:prstGeom>
          <a:noFill/>
        </p:spPr>
        <p:txBody>
          <a:bodyPr wrap="square" rtlCol="0">
            <a:spAutoFit/>
          </a:bodyPr>
          <a:lstStyle/>
          <a:p>
            <a:r>
              <a:rPr lang="en-US" sz="2800" b="1"/>
              <a:t>Power &amp; Growth Mindset</a:t>
            </a:r>
          </a:p>
        </p:txBody>
      </p:sp>
      <p:sp>
        <p:nvSpPr>
          <p:cNvPr id="6" name="TextBox 5">
            <a:extLst>
              <a:ext uri="{FF2B5EF4-FFF2-40B4-BE49-F238E27FC236}">
                <a16:creationId xmlns:a16="http://schemas.microsoft.com/office/drawing/2014/main" id="{676C44B1-330D-5B43-81B8-A908BC36769A}"/>
              </a:ext>
            </a:extLst>
          </p:cNvPr>
          <p:cNvSpPr txBox="1"/>
          <p:nvPr/>
        </p:nvSpPr>
        <p:spPr>
          <a:xfrm>
            <a:off x="2308950" y="1605375"/>
            <a:ext cx="3154501" cy="4401205"/>
          </a:xfrm>
          <a:prstGeom prst="rect">
            <a:avLst/>
          </a:prstGeom>
          <a:noFill/>
        </p:spPr>
        <p:txBody>
          <a:bodyPr wrap="square" rtlCol="0">
            <a:spAutoFit/>
          </a:bodyPr>
          <a:lstStyle/>
          <a:p>
            <a:r>
              <a:rPr lang="en-US" b="1">
                <a:solidFill>
                  <a:srgbClr val="FF0000"/>
                </a:solidFill>
              </a:rPr>
              <a:t>Power: Why Some People Have It -  and Others Don't </a:t>
            </a:r>
          </a:p>
          <a:p>
            <a:r>
              <a:rPr lang="en-US" b="1">
                <a:solidFill>
                  <a:srgbClr val="FF0000"/>
                </a:solidFill>
              </a:rPr>
              <a:t>by Jeffrey Pfeffer</a:t>
            </a:r>
          </a:p>
          <a:p>
            <a:endParaRPr lang="en-US"/>
          </a:p>
          <a:p>
            <a:r>
              <a:rPr lang="en-US"/>
              <a:t>How to become more powerful.</a:t>
            </a:r>
          </a:p>
          <a:p>
            <a:endParaRPr lang="en-US"/>
          </a:p>
          <a:p>
            <a:r>
              <a:rPr lang="en-US"/>
              <a:t>Jeffrey Pfeffer, professor of organizational behavior at Stanford University, states that</a:t>
            </a:r>
            <a:r>
              <a:rPr lang="en-US" b="1">
                <a:solidFill>
                  <a:srgbClr val="00B050"/>
                </a:solidFill>
              </a:rPr>
              <a:t> intelligence, performance, and likeability alone are not the key to moving up in an organization</a:t>
            </a:r>
            <a:r>
              <a:rPr lang="en-US"/>
              <a:t>.</a:t>
            </a:r>
          </a:p>
          <a:p>
            <a:endParaRPr lang="en-US"/>
          </a:p>
          <a:p>
            <a:r>
              <a:rPr lang="en-US" b="1">
                <a:solidFill>
                  <a:srgbClr val="FF0000"/>
                </a:solidFill>
              </a:rPr>
              <a:t>He asserts that vital factors are:</a:t>
            </a:r>
          </a:p>
          <a:p>
            <a:pPr marL="285750" indent="-285750">
              <a:buFont typeface="Arial" panose="020B0604020202020204" pitchFamily="34" charset="0"/>
              <a:buChar char="•"/>
            </a:pPr>
            <a:r>
              <a:rPr lang="en-US"/>
              <a:t>self promotion</a:t>
            </a:r>
          </a:p>
          <a:p>
            <a:pPr marL="285750" indent="-285750">
              <a:buFont typeface="Arial" panose="020B0604020202020204" pitchFamily="34" charset="0"/>
              <a:buChar char="•"/>
            </a:pPr>
            <a:r>
              <a:rPr lang="en-US"/>
              <a:t>building relationships</a:t>
            </a:r>
          </a:p>
          <a:p>
            <a:pPr marL="285750" indent="-285750">
              <a:buFont typeface="Arial" panose="020B0604020202020204" pitchFamily="34" charset="0"/>
              <a:buChar char="•"/>
            </a:pPr>
            <a:r>
              <a:rPr lang="en-US"/>
              <a:t>cultivating a reputation for control and authority</a:t>
            </a:r>
          </a:p>
          <a:p>
            <a:pPr marL="285750" indent="-285750">
              <a:buFont typeface="Arial" panose="020B0604020202020204" pitchFamily="34" charset="0"/>
              <a:buChar char="•"/>
            </a:pPr>
            <a:r>
              <a:rPr lang="en-US"/>
              <a:t>perfecting a powerful demeanor</a:t>
            </a:r>
          </a:p>
          <a:p>
            <a:endParaRPr lang="en-US"/>
          </a:p>
        </p:txBody>
      </p:sp>
      <p:pic>
        <p:nvPicPr>
          <p:cNvPr id="1026" name="Picture 2" descr="Power: Why Some People Have It—and Others Don't by [Jeffery Pfeffer]">
            <a:extLst>
              <a:ext uri="{FF2B5EF4-FFF2-40B4-BE49-F238E27FC236}">
                <a16:creationId xmlns:a16="http://schemas.microsoft.com/office/drawing/2014/main" id="{627E4257-383A-6344-A74B-C7808B873FE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27000" y="1376775"/>
            <a:ext cx="1874850" cy="2832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6E41E85-A413-0441-8032-3D5346FF0DC8}"/>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960190" y="1376776"/>
            <a:ext cx="1838879" cy="28321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B54592C-1A3C-3B43-925D-2B4361FA5585}"/>
              </a:ext>
            </a:extLst>
          </p:cNvPr>
          <p:cNvSpPr txBox="1"/>
          <p:nvPr/>
        </p:nvSpPr>
        <p:spPr>
          <a:xfrm>
            <a:off x="8999955" y="1605375"/>
            <a:ext cx="3154501" cy="3323987"/>
          </a:xfrm>
          <a:prstGeom prst="rect">
            <a:avLst/>
          </a:prstGeom>
          <a:noFill/>
        </p:spPr>
        <p:txBody>
          <a:bodyPr wrap="square" rtlCol="0">
            <a:spAutoFit/>
          </a:bodyPr>
          <a:lstStyle/>
          <a:p>
            <a:r>
              <a:rPr lang="en-US" b="1">
                <a:solidFill>
                  <a:srgbClr val="FF0000"/>
                </a:solidFill>
              </a:rPr>
              <a:t>Mindset: The New Psychology of Success</a:t>
            </a:r>
          </a:p>
          <a:p>
            <a:r>
              <a:rPr lang="en-US" b="1">
                <a:solidFill>
                  <a:srgbClr val="FF0000"/>
                </a:solidFill>
              </a:rPr>
              <a:t>by Carol S. Dweck</a:t>
            </a:r>
          </a:p>
          <a:p>
            <a:endParaRPr lang="en-US"/>
          </a:p>
          <a:p>
            <a:r>
              <a:rPr lang="en-US"/>
              <a:t>Carol Dweck has coined </a:t>
            </a:r>
            <a:br>
              <a:rPr lang="en-US"/>
            </a:br>
            <a:r>
              <a:rPr lang="en-US"/>
              <a:t>the term </a:t>
            </a:r>
            <a:r>
              <a:rPr lang="en-US" b="1">
                <a:solidFill>
                  <a:srgbClr val="FF0000"/>
                </a:solidFill>
              </a:rPr>
              <a:t>"Growth Mindset"</a:t>
            </a:r>
            <a:endParaRPr lang="en-US"/>
          </a:p>
          <a:p>
            <a:endParaRPr lang="en-US"/>
          </a:p>
          <a:p>
            <a:r>
              <a:rPr lang="en-US"/>
              <a:t>If you reward correct results, people will learn to avoid risk and failure.</a:t>
            </a:r>
          </a:p>
          <a:p>
            <a:endParaRPr lang="en-US"/>
          </a:p>
          <a:p>
            <a:r>
              <a:rPr lang="en-US"/>
              <a:t>If you reward efforts, attempts, invention, and do not punish for failure - people will become much more effective and in the end achieve better results.</a:t>
            </a:r>
          </a:p>
        </p:txBody>
      </p:sp>
    </p:spTree>
    <p:extLst>
      <p:ext uri="{BB962C8B-B14F-4D97-AF65-F5344CB8AC3E}">
        <p14:creationId xmlns:p14="http://schemas.microsoft.com/office/powerpoint/2010/main" val="682996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FAD855-E8A0-D34F-8AAF-C1480CD4B7D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6027" y="1457778"/>
            <a:ext cx="2768600" cy="4203700"/>
          </a:xfrm>
          <a:prstGeom prst="rect">
            <a:avLst/>
          </a:prstGeom>
        </p:spPr>
      </p:pic>
      <p:sp>
        <p:nvSpPr>
          <p:cNvPr id="3" name="TextBox 2">
            <a:extLst>
              <a:ext uri="{FF2B5EF4-FFF2-40B4-BE49-F238E27FC236}">
                <a16:creationId xmlns:a16="http://schemas.microsoft.com/office/drawing/2014/main" id="{FDF8E616-1696-AA4F-BECE-97B6593BEB53}"/>
              </a:ext>
            </a:extLst>
          </p:cNvPr>
          <p:cNvSpPr txBox="1"/>
          <p:nvPr/>
        </p:nvSpPr>
        <p:spPr>
          <a:xfrm>
            <a:off x="1" y="112295"/>
            <a:ext cx="5015752" cy="954107"/>
          </a:xfrm>
          <a:prstGeom prst="rect">
            <a:avLst/>
          </a:prstGeom>
          <a:noFill/>
        </p:spPr>
        <p:txBody>
          <a:bodyPr wrap="square" rtlCol="0">
            <a:spAutoFit/>
          </a:bodyPr>
          <a:lstStyle/>
          <a:p>
            <a:r>
              <a:rPr lang="en-US" sz="2800" b="1"/>
              <a:t>"Getting Things Done"</a:t>
            </a:r>
            <a:br>
              <a:rPr lang="en-US" sz="2800" b="1"/>
            </a:br>
            <a:r>
              <a:rPr lang="en-US" sz="2800" b="1"/>
              <a:t>by David Allen</a:t>
            </a:r>
          </a:p>
        </p:txBody>
      </p:sp>
      <p:sp>
        <p:nvSpPr>
          <p:cNvPr id="4" name="TextBox 3">
            <a:extLst>
              <a:ext uri="{FF2B5EF4-FFF2-40B4-BE49-F238E27FC236}">
                <a16:creationId xmlns:a16="http://schemas.microsoft.com/office/drawing/2014/main" id="{A76B8EDC-A7D6-3949-923F-638667EEA8A6}"/>
              </a:ext>
            </a:extLst>
          </p:cNvPr>
          <p:cNvSpPr txBox="1"/>
          <p:nvPr/>
        </p:nvSpPr>
        <p:spPr>
          <a:xfrm>
            <a:off x="5420093" y="220690"/>
            <a:ext cx="6106886" cy="6555641"/>
          </a:xfrm>
          <a:prstGeom prst="rect">
            <a:avLst/>
          </a:prstGeom>
          <a:noFill/>
        </p:spPr>
        <p:txBody>
          <a:bodyPr wrap="square" rtlCol="0">
            <a:spAutoFit/>
          </a:bodyPr>
          <a:lstStyle/>
          <a:p>
            <a:r>
              <a:rPr lang="en-US" b="1">
                <a:solidFill>
                  <a:srgbClr val="00B050"/>
                </a:solidFill>
              </a:rPr>
              <a:t>"You mind is for having ideas, not for holding them" – David Allen</a:t>
            </a:r>
          </a:p>
          <a:p>
            <a:endParaRPr lang="en-US"/>
          </a:p>
          <a:p>
            <a:r>
              <a:rPr lang="en-US"/>
              <a:t>GTD is a manual for stress-free productivity.</a:t>
            </a:r>
          </a:p>
          <a:p>
            <a:r>
              <a:rPr lang="en-US"/>
              <a:t>It teaches you to set up a system of lists, reminders and weekly reviews, in order </a:t>
            </a:r>
            <a:r>
              <a:rPr lang="en-US" b="1">
                <a:solidFill>
                  <a:srgbClr val="FF0000"/>
                </a:solidFill>
              </a:rPr>
              <a:t>to free your mind </a:t>
            </a:r>
            <a:r>
              <a:rPr lang="en-US"/>
              <a:t>from having to remember tasks and to-dos and instead let it work at full focus on the task at hand.</a:t>
            </a:r>
          </a:p>
          <a:p>
            <a:endParaRPr lang="en-US"/>
          </a:p>
          <a:p>
            <a:r>
              <a:rPr lang="en-US"/>
              <a:t>The book was published in 2001 (20 years ago). </a:t>
            </a:r>
            <a:br>
              <a:rPr lang="en-US"/>
            </a:br>
            <a:r>
              <a:rPr lang="en-US"/>
              <a:t>Nowadays 20-years later you can easily spot the similarity between the system proposed in the book with modern practices of software development (Agile/Scrum methods).</a:t>
            </a:r>
          </a:p>
          <a:p>
            <a:endParaRPr lang="en-US"/>
          </a:p>
          <a:p>
            <a:r>
              <a:rPr lang="en-US"/>
              <a:t>Here is a good short summary of the book:</a:t>
            </a:r>
          </a:p>
          <a:p>
            <a:r>
              <a:rPr lang="en-US"/>
              <a:t> - </a:t>
            </a:r>
            <a:r>
              <a:rPr lang="en-US">
                <a:hlinkClick r:id="rId3"/>
              </a:rPr>
              <a:t>https://fourminutebooks.com/getting-things-done-summary/</a:t>
            </a:r>
            <a:r>
              <a:rPr lang="en-US"/>
              <a:t> - </a:t>
            </a:r>
          </a:p>
          <a:p>
            <a:endParaRPr lang="en-US"/>
          </a:p>
          <a:p>
            <a:r>
              <a:rPr lang="en-US"/>
              <a:t>David Allen proposes a system based on two principles: </a:t>
            </a:r>
          </a:p>
          <a:p>
            <a:pPr marL="285750" indent="-285750">
              <a:buFont typeface="Arial" panose="020B0604020202020204" pitchFamily="34" charset="0"/>
              <a:buChar char="•"/>
            </a:pPr>
            <a:r>
              <a:rPr lang="en-US"/>
              <a:t>define the next executable action for every theme</a:t>
            </a:r>
          </a:p>
          <a:p>
            <a:pPr marL="285750" indent="-285750">
              <a:buFont typeface="Arial" panose="020B0604020202020204" pitchFamily="34" charset="0"/>
              <a:buChar char="•"/>
            </a:pPr>
            <a:r>
              <a:rPr lang="en-US"/>
              <a:t>log your actions in a system which can be trusted.</a:t>
            </a:r>
          </a:p>
          <a:p>
            <a:endParaRPr lang="en-US"/>
          </a:p>
          <a:p>
            <a:r>
              <a:rPr lang="en-US"/>
              <a:t>Main principles:</a:t>
            </a:r>
          </a:p>
          <a:p>
            <a:pPr marL="285750" indent="-285750">
              <a:buFont typeface="Arial" panose="020B0604020202020204" pitchFamily="34" charset="0"/>
              <a:buChar char="•"/>
            </a:pPr>
            <a:r>
              <a:rPr lang="en-US"/>
              <a:t>Use a “collection bucket” to store things outside your mind.</a:t>
            </a:r>
          </a:p>
          <a:p>
            <a:pPr marL="285750" indent="-285750">
              <a:buFont typeface="Arial" panose="020B0604020202020204" pitchFamily="34" charset="0"/>
              <a:buChar char="•"/>
            </a:pPr>
            <a:r>
              <a:rPr lang="en-US"/>
              <a:t>Create a “next actions” list for all your projects.</a:t>
            </a:r>
          </a:p>
          <a:p>
            <a:pPr marL="285750" indent="-285750">
              <a:buFont typeface="Arial" panose="020B0604020202020204" pitchFamily="34" charset="0"/>
              <a:buChar char="•"/>
            </a:pPr>
            <a:r>
              <a:rPr lang="en-US"/>
              <a:t>Do a weekly review of everything, or else!</a:t>
            </a:r>
          </a:p>
          <a:p>
            <a:endParaRPr lang="en-US"/>
          </a:p>
          <a:p>
            <a:r>
              <a:rPr lang="en-US"/>
              <a:t>Specifically the system consists of 5 steps:</a:t>
            </a:r>
          </a:p>
          <a:p>
            <a:pPr marL="285750" indent="-285750">
              <a:buFont typeface="Arial" panose="020B0604020202020204" pitchFamily="34" charset="0"/>
              <a:buChar char="•"/>
            </a:pPr>
            <a:r>
              <a:rPr lang="en-US"/>
              <a:t>collecting</a:t>
            </a:r>
          </a:p>
          <a:p>
            <a:pPr marL="285750" indent="-285750">
              <a:buFont typeface="Arial" panose="020B0604020202020204" pitchFamily="34" charset="0"/>
              <a:buChar char="•"/>
            </a:pPr>
            <a:r>
              <a:rPr lang="en-US"/>
              <a:t>processing</a:t>
            </a:r>
          </a:p>
          <a:p>
            <a:pPr marL="285750" indent="-285750">
              <a:buFont typeface="Arial" panose="020B0604020202020204" pitchFamily="34" charset="0"/>
              <a:buChar char="•"/>
            </a:pPr>
            <a:r>
              <a:rPr lang="en-US"/>
              <a:t>organizing</a:t>
            </a:r>
          </a:p>
          <a:p>
            <a:pPr marL="285750" indent="-285750">
              <a:buFont typeface="Arial" panose="020B0604020202020204" pitchFamily="34" charset="0"/>
              <a:buChar char="•"/>
            </a:pPr>
            <a:r>
              <a:rPr lang="en-US"/>
              <a:t>reviewing</a:t>
            </a:r>
          </a:p>
          <a:p>
            <a:pPr marL="285750" indent="-285750">
              <a:buFont typeface="Arial" panose="020B0604020202020204" pitchFamily="34" charset="0"/>
              <a:buChar char="•"/>
            </a:pPr>
            <a:r>
              <a:rPr lang="en-US"/>
              <a:t>executing </a:t>
            </a:r>
          </a:p>
        </p:txBody>
      </p:sp>
    </p:spTree>
    <p:extLst>
      <p:ext uri="{BB962C8B-B14F-4D97-AF65-F5344CB8AC3E}">
        <p14:creationId xmlns:p14="http://schemas.microsoft.com/office/powerpoint/2010/main" val="946200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29429C-6763-2B44-A463-501FF5CB5163}"/>
              </a:ext>
            </a:extLst>
          </p:cNvPr>
          <p:cNvSpPr txBox="1"/>
          <p:nvPr/>
        </p:nvSpPr>
        <p:spPr>
          <a:xfrm>
            <a:off x="0" y="0"/>
            <a:ext cx="8522208" cy="1015663"/>
          </a:xfrm>
          <a:prstGeom prst="rect">
            <a:avLst/>
          </a:prstGeom>
          <a:noFill/>
        </p:spPr>
        <p:txBody>
          <a:bodyPr wrap="square" rtlCol="0">
            <a:spAutoFit/>
          </a:bodyPr>
          <a:lstStyle/>
          <a:p>
            <a:r>
              <a:rPr lang="en-US" sz="2800" b="1"/>
              <a:t>7 Characteristics of Weak Product Management</a:t>
            </a:r>
          </a:p>
          <a:p>
            <a:r>
              <a:rPr lang="en-US" sz="1800" b="1"/>
              <a:t>By David Pereira</a:t>
            </a:r>
          </a:p>
          <a:p>
            <a:r>
              <a:rPr lang="en-US"/>
              <a:t> - </a:t>
            </a:r>
            <a:r>
              <a:rPr lang="en-US">
                <a:hlinkClick r:id="rId2"/>
              </a:rPr>
              <a:t>https://medium.com/serious-scrum/7-characteristics-of-weak-product-management-eb0a3ca15d1b</a:t>
            </a:r>
            <a:r>
              <a:rPr lang="en-US"/>
              <a:t> - </a:t>
            </a:r>
          </a:p>
        </p:txBody>
      </p:sp>
      <p:pic>
        <p:nvPicPr>
          <p:cNvPr id="3" name="Picture 2">
            <a:extLst>
              <a:ext uri="{FF2B5EF4-FFF2-40B4-BE49-F238E27FC236}">
                <a16:creationId xmlns:a16="http://schemas.microsoft.com/office/drawing/2014/main" id="{B3BCE33E-3503-244C-B431-6268AEC373A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78872" y="113963"/>
            <a:ext cx="1778000" cy="1803400"/>
          </a:xfrm>
          <a:prstGeom prst="rect">
            <a:avLst/>
          </a:prstGeom>
        </p:spPr>
      </p:pic>
      <p:sp>
        <p:nvSpPr>
          <p:cNvPr id="4" name="Rectangle 3">
            <a:extLst>
              <a:ext uri="{FF2B5EF4-FFF2-40B4-BE49-F238E27FC236}">
                <a16:creationId xmlns:a16="http://schemas.microsoft.com/office/drawing/2014/main" id="{E685CA1B-6016-EA4B-91D6-02762A79B7C2}"/>
              </a:ext>
            </a:extLst>
          </p:cNvPr>
          <p:cNvSpPr/>
          <p:nvPr/>
        </p:nvSpPr>
        <p:spPr>
          <a:xfrm>
            <a:off x="10510520" y="1966131"/>
            <a:ext cx="1330814" cy="307777"/>
          </a:xfrm>
          <a:prstGeom prst="rect">
            <a:avLst/>
          </a:prstGeom>
        </p:spPr>
        <p:txBody>
          <a:bodyPr wrap="none">
            <a:spAutoFit/>
          </a:bodyPr>
          <a:lstStyle/>
          <a:p>
            <a:r>
              <a:rPr lang="en-US" b="1"/>
              <a:t>David Pereira</a:t>
            </a:r>
            <a:endParaRPr lang="en-US"/>
          </a:p>
        </p:txBody>
      </p:sp>
      <p:sp>
        <p:nvSpPr>
          <p:cNvPr id="5" name="TextBox 4">
            <a:extLst>
              <a:ext uri="{FF2B5EF4-FFF2-40B4-BE49-F238E27FC236}">
                <a16:creationId xmlns:a16="http://schemas.microsoft.com/office/drawing/2014/main" id="{296E32B0-4E93-EB46-8F9E-B49149CA09AD}"/>
              </a:ext>
            </a:extLst>
          </p:cNvPr>
          <p:cNvSpPr txBox="1"/>
          <p:nvPr/>
        </p:nvSpPr>
        <p:spPr>
          <a:xfrm>
            <a:off x="353568" y="1316736"/>
            <a:ext cx="9593996" cy="2092881"/>
          </a:xfrm>
          <a:prstGeom prst="rect">
            <a:avLst/>
          </a:prstGeom>
          <a:noFill/>
        </p:spPr>
        <p:txBody>
          <a:bodyPr wrap="square" rtlCol="0">
            <a:spAutoFit/>
          </a:bodyPr>
          <a:lstStyle/>
          <a:p>
            <a:r>
              <a:rPr lang="en-US" sz="1800" b="1">
                <a:solidFill>
                  <a:srgbClr val="00B050"/>
                </a:solidFill>
              </a:rPr>
              <a:t>Problems: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Problem 1: Solutions over </a:t>
            </a:r>
            <a:r>
              <a:rPr lang="en-US" b="1">
                <a:solidFill>
                  <a:srgbClr val="FF0000"/>
                </a:solidFill>
              </a:rPr>
              <a:t>Problems</a:t>
            </a:r>
            <a:r>
              <a:rPr lang="en-US"/>
              <a:t>. It is meaningless to talk about solutions without knowing the problems.</a:t>
            </a:r>
          </a:p>
          <a:p>
            <a:pPr marL="285750" indent="-285750">
              <a:buFont typeface="Arial" panose="020B0604020202020204" pitchFamily="34" charset="0"/>
              <a:buChar char="•"/>
            </a:pPr>
            <a:r>
              <a:rPr lang="en-US"/>
              <a:t>Problem 2: Output over Outcome. What to do next over what </a:t>
            </a:r>
            <a:r>
              <a:rPr lang="en-US" b="1">
                <a:solidFill>
                  <a:srgbClr val="FF0000"/>
                </a:solidFill>
              </a:rPr>
              <a:t>impact</a:t>
            </a:r>
            <a:r>
              <a:rPr lang="en-US"/>
              <a:t> to deliver.</a:t>
            </a:r>
          </a:p>
          <a:p>
            <a:pPr marL="285750" indent="-285750">
              <a:buFont typeface="Arial" panose="020B0604020202020204" pitchFamily="34" charset="0"/>
              <a:buChar char="•"/>
            </a:pPr>
            <a:r>
              <a:rPr lang="en-US"/>
              <a:t>Problem 3: Roadmap over </a:t>
            </a:r>
            <a:r>
              <a:rPr lang="en-US" b="1">
                <a:solidFill>
                  <a:srgbClr val="FF0000"/>
                </a:solidFill>
              </a:rPr>
              <a:t>Goals</a:t>
            </a:r>
            <a:r>
              <a:rPr lang="en-US"/>
              <a:t>. Delivering features doesn’t mean you are delivering value. </a:t>
            </a:r>
          </a:p>
          <a:p>
            <a:pPr marL="285750" indent="-285750">
              <a:buFont typeface="Arial" panose="020B0604020202020204" pitchFamily="34" charset="0"/>
              <a:buChar char="•"/>
            </a:pPr>
            <a:r>
              <a:rPr lang="en-US"/>
              <a:t>Problem 4: Immortal Features. Not removing old </a:t>
            </a:r>
            <a:r>
              <a:rPr lang="en-US" b="1">
                <a:solidFill>
                  <a:srgbClr val="FF0000"/>
                </a:solidFill>
              </a:rPr>
              <a:t>irrelevant features</a:t>
            </a:r>
            <a:r>
              <a:rPr lang="en-US"/>
              <a:t> (not brining value).</a:t>
            </a:r>
          </a:p>
          <a:p>
            <a:pPr marL="285750" indent="-285750">
              <a:buFont typeface="Arial" panose="020B0604020202020204" pitchFamily="34" charset="0"/>
              <a:buChar char="•"/>
            </a:pPr>
            <a:r>
              <a:rPr lang="en-US"/>
              <a:t>Problem 5: Stakeholders’ Wishes over </a:t>
            </a:r>
            <a:r>
              <a:rPr lang="en-US" b="1">
                <a:solidFill>
                  <a:srgbClr val="FF0000"/>
                </a:solidFill>
              </a:rPr>
              <a:t>User Feedback</a:t>
            </a:r>
            <a:r>
              <a:rPr lang="en-US"/>
              <a:t>.</a:t>
            </a:r>
          </a:p>
          <a:p>
            <a:pPr marL="285750" indent="-285750">
              <a:buFont typeface="Arial" panose="020B0604020202020204" pitchFamily="34" charset="0"/>
              <a:buChar char="•"/>
            </a:pPr>
            <a:r>
              <a:rPr lang="en-US"/>
              <a:t>Problem 6: Certainty over Assumptions. Being </a:t>
            </a:r>
            <a:r>
              <a:rPr lang="en-US" b="1">
                <a:solidFill>
                  <a:srgbClr val="FF0000"/>
                </a:solidFill>
              </a:rPr>
              <a:t>overconfident</a:t>
            </a:r>
            <a:r>
              <a:rPr lang="en-US"/>
              <a:t>.</a:t>
            </a:r>
          </a:p>
          <a:p>
            <a:pPr marL="285750" indent="-285750">
              <a:buFont typeface="Arial" panose="020B0604020202020204" pitchFamily="34" charset="0"/>
              <a:buChar char="•"/>
            </a:pPr>
            <a:r>
              <a:rPr lang="en-US"/>
              <a:t>Problem 7: Two Drivers: </a:t>
            </a:r>
            <a:r>
              <a:rPr lang="en-US" b="1">
                <a:solidFill>
                  <a:srgbClr val="FF0000"/>
                </a:solidFill>
              </a:rPr>
              <a:t>Product Owner</a:t>
            </a:r>
            <a:r>
              <a:rPr lang="en-US"/>
              <a:t> and Product Manager</a:t>
            </a:r>
          </a:p>
        </p:txBody>
      </p:sp>
      <p:sp>
        <p:nvSpPr>
          <p:cNvPr id="6" name="TextBox 5">
            <a:extLst>
              <a:ext uri="{FF2B5EF4-FFF2-40B4-BE49-F238E27FC236}">
                <a16:creationId xmlns:a16="http://schemas.microsoft.com/office/drawing/2014/main" id="{C70CCE0A-8177-584F-BB80-9E72ACA9547E}"/>
              </a:ext>
            </a:extLst>
          </p:cNvPr>
          <p:cNvSpPr txBox="1"/>
          <p:nvPr/>
        </p:nvSpPr>
        <p:spPr>
          <a:xfrm>
            <a:off x="7146154" y="3593776"/>
            <a:ext cx="4621619" cy="3077766"/>
          </a:xfrm>
          <a:prstGeom prst="rect">
            <a:avLst/>
          </a:prstGeom>
          <a:solidFill>
            <a:schemeClr val="accent6">
              <a:lumMod val="20000"/>
              <a:lumOff val="80000"/>
            </a:schemeClr>
          </a:solidFill>
          <a:ln>
            <a:solidFill>
              <a:schemeClr val="accent1"/>
            </a:solidFill>
          </a:ln>
        </p:spPr>
        <p:txBody>
          <a:bodyPr wrap="square" rtlCol="0">
            <a:spAutoFit/>
          </a:bodyPr>
          <a:lstStyle/>
          <a:p>
            <a:r>
              <a:rPr lang="en-US" sz="1800" b="1">
                <a:solidFill>
                  <a:srgbClr val="00B050"/>
                </a:solidFill>
              </a:rPr>
              <a:t>How organizations prevent tallented people from being effective:</a:t>
            </a:r>
            <a:br>
              <a:rPr lang="en-US" sz="1800"/>
            </a:br>
            <a:endParaRPr lang="en-US" sz="1800"/>
          </a:p>
          <a:p>
            <a:pPr marL="285750" indent="-285750">
              <a:buFont typeface="Arial" panose="020B0604020202020204" pitchFamily="34" charset="0"/>
              <a:buChar char="•"/>
            </a:pPr>
            <a:r>
              <a:rPr lang="en-US"/>
              <a:t>Micromanagement. Unskilled managers limit talents by telling them what to do.</a:t>
            </a:r>
          </a:p>
          <a:p>
            <a:pPr marL="285750" indent="-285750">
              <a:buFont typeface="Arial" panose="020B0604020202020204" pitchFamily="34" charset="0"/>
              <a:buChar char="•"/>
            </a:pPr>
            <a:r>
              <a:rPr lang="en-US"/>
              <a:t>Complex processes and bureaucracy impede talents from doing what should be done.</a:t>
            </a:r>
          </a:p>
          <a:p>
            <a:pPr marL="285750" indent="-285750">
              <a:buFont typeface="Arial" panose="020B0604020202020204" pitchFamily="34" charset="0"/>
              <a:buChar char="•"/>
            </a:pPr>
            <a:r>
              <a:rPr lang="en-US"/>
              <a:t>Obsession for certainty blocks talents from discovering what could work better for the company’s business.</a:t>
            </a:r>
          </a:p>
          <a:p>
            <a:pPr marL="285750" indent="-285750">
              <a:buFont typeface="Arial" panose="020B0604020202020204" pitchFamily="34" charset="0"/>
              <a:buChar char="•"/>
            </a:pPr>
            <a:r>
              <a:rPr lang="en-US"/>
              <a:t>Unwillingness to embrace the unknown leads to sub-optimal incremental improvements.</a:t>
            </a:r>
          </a:p>
          <a:p>
            <a:endParaRPr lang="en-US"/>
          </a:p>
        </p:txBody>
      </p:sp>
      <p:sp>
        <p:nvSpPr>
          <p:cNvPr id="7" name="TextBox 6">
            <a:extLst>
              <a:ext uri="{FF2B5EF4-FFF2-40B4-BE49-F238E27FC236}">
                <a16:creationId xmlns:a16="http://schemas.microsoft.com/office/drawing/2014/main" id="{0D408A5B-5F37-F84B-BBE4-69D2E44670DA}"/>
              </a:ext>
            </a:extLst>
          </p:cNvPr>
          <p:cNvSpPr txBox="1"/>
          <p:nvPr/>
        </p:nvSpPr>
        <p:spPr>
          <a:xfrm>
            <a:off x="954889" y="3593776"/>
            <a:ext cx="4621619" cy="2954655"/>
          </a:xfrm>
          <a:prstGeom prst="rect">
            <a:avLst/>
          </a:prstGeom>
          <a:solidFill>
            <a:schemeClr val="accent4">
              <a:lumMod val="20000"/>
              <a:lumOff val="80000"/>
            </a:schemeClr>
          </a:solidFill>
          <a:ln>
            <a:solidFill>
              <a:schemeClr val="accent1"/>
            </a:solidFill>
          </a:ln>
        </p:spPr>
        <p:txBody>
          <a:bodyPr wrap="square" rtlCol="0">
            <a:spAutoFit/>
          </a:bodyPr>
          <a:lstStyle/>
          <a:p>
            <a:r>
              <a:rPr lang="en-US" sz="1800" b="1">
                <a:solidFill>
                  <a:srgbClr val="FF0000"/>
                </a:solidFill>
              </a:rPr>
              <a:t>Product Owner:</a:t>
            </a:r>
          </a:p>
          <a:p>
            <a:endParaRPr lang="en-US"/>
          </a:p>
          <a:p>
            <a:r>
              <a:rPr lang="en-US"/>
              <a:t>" ... </a:t>
            </a:r>
            <a:r>
              <a:rPr lang="en-US" b="1">
                <a:solidFill>
                  <a:srgbClr val="FF0000"/>
                </a:solidFill>
              </a:rPr>
              <a:t>a product should have only one person responsible from end to end</a:t>
            </a:r>
            <a:r>
              <a:rPr lang="en-US"/>
              <a:t>. </a:t>
            </a:r>
          </a:p>
          <a:p>
            <a:endParaRPr lang="en-US"/>
          </a:p>
          <a:p>
            <a:r>
              <a:rPr lang="en-US"/>
              <a:t>Adding more people increases complexity and creates silos. Confusion is the only possible result when responsibilities are shared between two people. </a:t>
            </a:r>
          </a:p>
          <a:p>
            <a:endParaRPr lang="en-US"/>
          </a:p>
          <a:p>
            <a:r>
              <a:rPr lang="en-US"/>
              <a:t>For example, one person is responsible for finding the right thing to do, and another person responsible for implementing the thing right. This is a perfect recipe for disaster."</a:t>
            </a:r>
          </a:p>
        </p:txBody>
      </p:sp>
    </p:spTree>
    <p:extLst>
      <p:ext uri="{BB962C8B-B14F-4D97-AF65-F5344CB8AC3E}">
        <p14:creationId xmlns:p14="http://schemas.microsoft.com/office/powerpoint/2010/main" val="436203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0CFD0A-9544-364D-8FE7-4522855CB1EF}"/>
              </a:ext>
            </a:extLst>
          </p:cNvPr>
          <p:cNvSpPr txBox="1"/>
          <p:nvPr/>
        </p:nvSpPr>
        <p:spPr>
          <a:xfrm>
            <a:off x="193183" y="1403797"/>
            <a:ext cx="5619482" cy="5262979"/>
          </a:xfrm>
          <a:prstGeom prst="rect">
            <a:avLst/>
          </a:prstGeom>
          <a:noFill/>
        </p:spPr>
        <p:txBody>
          <a:bodyPr wrap="square" rtlCol="0">
            <a:spAutoFit/>
          </a:bodyPr>
          <a:lstStyle/>
          <a:p>
            <a:r>
              <a:rPr lang="en-US" b="1">
                <a:solidFill>
                  <a:srgbClr val="FF0000"/>
                </a:solidFill>
              </a:rPr>
              <a:t>Daniel Goleman</a:t>
            </a:r>
            <a:r>
              <a:rPr lang="en-US"/>
              <a:t>: There are six leadership styles - coercive, authoritative, affiliative, democratic, pacesetting and coaching. The most effective leaders are able to change between these styles when appropriate.</a:t>
            </a:r>
          </a:p>
          <a:p>
            <a:endParaRPr lang="en-US"/>
          </a:p>
          <a:p>
            <a:r>
              <a:rPr lang="en-US" b="1">
                <a:solidFill>
                  <a:srgbClr val="FF0000"/>
                </a:solidFill>
              </a:rPr>
              <a:t>Frederick Herzberg</a:t>
            </a:r>
            <a:r>
              <a:rPr lang="en-US"/>
              <a:t>: Punishments and rewards are ineffective tools for motivating people. Instead, try enriching their jobs by removing controls, giving employees more information, and giving access to greater challenges.</a:t>
            </a:r>
          </a:p>
          <a:p>
            <a:endParaRPr lang="en-US"/>
          </a:p>
          <a:p>
            <a:r>
              <a:rPr lang="en-US" b="1">
                <a:solidFill>
                  <a:srgbClr val="FF0000"/>
                </a:solidFill>
              </a:rPr>
              <a:t>Manzoni and Barsoux</a:t>
            </a:r>
            <a:r>
              <a:rPr lang="en-US"/>
              <a:t>: Employees who are viewed as weak performers often live down to expectations because the supervisor's attempts at performance management result in worse rather than better performance.</a:t>
            </a:r>
          </a:p>
          <a:p>
            <a:endParaRPr lang="en-US"/>
          </a:p>
          <a:p>
            <a:r>
              <a:rPr lang="en-US" b="1">
                <a:solidFill>
                  <a:srgbClr val="FF0000"/>
                </a:solidFill>
              </a:rPr>
              <a:t>Carol Walker</a:t>
            </a:r>
            <a:r>
              <a:rPr lang="en-US"/>
              <a:t>: New managers often perform poorly because they have not learnt the skills of delegating, getting support from above, projecting confidence, focusing on the big picture, and giving constructive feedback.</a:t>
            </a:r>
          </a:p>
          <a:p>
            <a:endParaRPr lang="en-US"/>
          </a:p>
          <a:p>
            <a:r>
              <a:rPr lang="en-US" b="1">
                <a:solidFill>
                  <a:srgbClr val="FF0000"/>
                </a:solidFill>
              </a:rPr>
              <a:t>Marcus Buckingham</a:t>
            </a:r>
            <a:r>
              <a:rPr lang="en-US"/>
              <a:t>: Great managers do not try to change their employees. Instead, they tweak roles to capitalize on individual strengths, create personalised incentives, and tailor coaching to unique learning styles.</a:t>
            </a:r>
          </a:p>
        </p:txBody>
      </p:sp>
      <p:sp>
        <p:nvSpPr>
          <p:cNvPr id="3" name="TextBox 2">
            <a:extLst>
              <a:ext uri="{FF2B5EF4-FFF2-40B4-BE49-F238E27FC236}">
                <a16:creationId xmlns:a16="http://schemas.microsoft.com/office/drawing/2014/main" id="{713B2D83-7060-A040-A666-067C913378C7}"/>
              </a:ext>
            </a:extLst>
          </p:cNvPr>
          <p:cNvSpPr txBox="1"/>
          <p:nvPr/>
        </p:nvSpPr>
        <p:spPr>
          <a:xfrm>
            <a:off x="0" y="0"/>
            <a:ext cx="2240924" cy="523220"/>
          </a:xfrm>
          <a:prstGeom prst="rect">
            <a:avLst/>
          </a:prstGeom>
          <a:noFill/>
        </p:spPr>
        <p:txBody>
          <a:bodyPr wrap="square" rtlCol="0">
            <a:spAutoFit/>
          </a:bodyPr>
          <a:lstStyle/>
          <a:p>
            <a:r>
              <a:rPr lang="en-US" sz="2800" b="1"/>
              <a:t>Quotes</a:t>
            </a:r>
          </a:p>
        </p:txBody>
      </p:sp>
      <p:sp>
        <p:nvSpPr>
          <p:cNvPr id="4" name="TextBox 3">
            <a:extLst>
              <a:ext uri="{FF2B5EF4-FFF2-40B4-BE49-F238E27FC236}">
                <a16:creationId xmlns:a16="http://schemas.microsoft.com/office/drawing/2014/main" id="{AEF51CD2-30DF-4E45-9BA7-F16E1C6304AD}"/>
              </a:ext>
            </a:extLst>
          </p:cNvPr>
          <p:cNvSpPr txBox="1"/>
          <p:nvPr/>
        </p:nvSpPr>
        <p:spPr>
          <a:xfrm>
            <a:off x="6379335" y="1403797"/>
            <a:ext cx="5619482" cy="4832092"/>
          </a:xfrm>
          <a:prstGeom prst="rect">
            <a:avLst/>
          </a:prstGeom>
          <a:noFill/>
        </p:spPr>
        <p:txBody>
          <a:bodyPr wrap="square" rtlCol="0">
            <a:spAutoFit/>
          </a:bodyPr>
          <a:lstStyle/>
          <a:p>
            <a:r>
              <a:rPr lang="en-US" b="1">
                <a:solidFill>
                  <a:srgbClr val="FF0000"/>
                </a:solidFill>
              </a:rPr>
              <a:t>Kim and Mauborgne</a:t>
            </a:r>
            <a:r>
              <a:rPr lang="en-US"/>
              <a:t>: Harmony in the workplace required fair process, including inviting input from employees affected by a decision, explaining the thinking behind decisions, and providing clear expectations.</a:t>
            </a:r>
          </a:p>
          <a:p>
            <a:endParaRPr lang="en-US"/>
          </a:p>
          <a:p>
            <a:r>
              <a:rPr lang="en-US" b="1">
                <a:solidFill>
                  <a:srgbClr val="FF0000"/>
                </a:solidFill>
              </a:rPr>
              <a:t>Chris Argyris</a:t>
            </a:r>
            <a:r>
              <a:rPr lang="en-US"/>
              <a:t>: An organization's smartest and most successful people are often poor learners because they have not had the opportunity for introspection that comes with failure.</a:t>
            </a:r>
          </a:p>
          <a:p>
            <a:endParaRPr lang="en-US"/>
          </a:p>
          <a:p>
            <a:r>
              <a:rPr lang="en-US" b="1">
                <a:solidFill>
                  <a:srgbClr val="FF0000"/>
                </a:solidFill>
              </a:rPr>
              <a:t>Banaji, Bazerman and Chugh</a:t>
            </a:r>
            <a:r>
              <a:rPr lang="en-US"/>
              <a:t>: Everyone has unconscious biases which affect decisions. To counteract these biases, gather better data, get rid of stereotypical cues, and broaden your mind-set.</a:t>
            </a:r>
          </a:p>
          <a:p>
            <a:endParaRPr lang="en-US"/>
          </a:p>
          <a:p>
            <a:r>
              <a:rPr lang="en-US" b="1">
                <a:solidFill>
                  <a:srgbClr val="FF0000"/>
                </a:solidFill>
              </a:rPr>
              <a:t>Katzenbach and Smith</a:t>
            </a:r>
            <a:r>
              <a:rPr lang="en-US"/>
              <a:t>: A good team has a meaningful common purpose, specific performance goals, a mix of complementary skills, a strong commitment to how the work gets done, and mutual accountability.</a:t>
            </a:r>
          </a:p>
          <a:p>
            <a:endParaRPr lang="en-US"/>
          </a:p>
          <a:p>
            <a:r>
              <a:rPr lang="en-US" b="1">
                <a:solidFill>
                  <a:srgbClr val="FF0000"/>
                </a:solidFill>
              </a:rPr>
              <a:t>Gabarro and Kotter</a:t>
            </a:r>
            <a:r>
              <a:rPr lang="en-US"/>
              <a:t>: To have a good relationship with your boss, focus on compatible work styles, mutual expectations, information flow, dependability and honesty, and good use of time and resources.</a:t>
            </a:r>
          </a:p>
        </p:txBody>
      </p:sp>
      <p:sp>
        <p:nvSpPr>
          <p:cNvPr id="5" name="TextBox 4">
            <a:extLst>
              <a:ext uri="{FF2B5EF4-FFF2-40B4-BE49-F238E27FC236}">
                <a16:creationId xmlns:a16="http://schemas.microsoft.com/office/drawing/2014/main" id="{CB414AF3-9D1D-5F41-836E-C07D190C3537}"/>
              </a:ext>
            </a:extLst>
          </p:cNvPr>
          <p:cNvSpPr txBox="1"/>
          <p:nvPr/>
        </p:nvSpPr>
        <p:spPr>
          <a:xfrm>
            <a:off x="0" y="523220"/>
            <a:ext cx="4665060" cy="307777"/>
          </a:xfrm>
          <a:prstGeom prst="rect">
            <a:avLst/>
          </a:prstGeom>
          <a:noFill/>
        </p:spPr>
        <p:txBody>
          <a:bodyPr wrap="none" rtlCol="0">
            <a:spAutoFit/>
          </a:bodyPr>
          <a:lstStyle/>
          <a:p>
            <a:r>
              <a:rPr lang="en-US"/>
              <a:t>From book "HBR's 10 Must Reads on Managing People"</a:t>
            </a:r>
          </a:p>
        </p:txBody>
      </p:sp>
    </p:spTree>
    <p:extLst>
      <p:ext uri="{BB962C8B-B14F-4D97-AF65-F5344CB8AC3E}">
        <p14:creationId xmlns:p14="http://schemas.microsoft.com/office/powerpoint/2010/main" val="1666207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389647-DA74-0346-BB7C-CCC8E4C5025D}"/>
              </a:ext>
            </a:extLst>
          </p:cNvPr>
          <p:cNvSpPr txBox="1"/>
          <p:nvPr/>
        </p:nvSpPr>
        <p:spPr>
          <a:xfrm>
            <a:off x="0" y="61693"/>
            <a:ext cx="4220308" cy="523220"/>
          </a:xfrm>
          <a:prstGeom prst="rect">
            <a:avLst/>
          </a:prstGeom>
          <a:noFill/>
        </p:spPr>
        <p:txBody>
          <a:bodyPr wrap="square" rtlCol="0">
            <a:spAutoFit/>
          </a:bodyPr>
          <a:lstStyle/>
          <a:p>
            <a:r>
              <a:rPr lang="en-US" sz="2800" b="1" dirty="0"/>
              <a:t>Thomas F. Gilbert</a:t>
            </a:r>
            <a:r>
              <a:rPr lang="en-US" sz="2800" dirty="0"/>
              <a:t> </a:t>
            </a:r>
          </a:p>
        </p:txBody>
      </p:sp>
      <p:pic>
        <p:nvPicPr>
          <p:cNvPr id="1026" name="Picture 2">
            <a:extLst>
              <a:ext uri="{FF2B5EF4-FFF2-40B4-BE49-F238E27FC236}">
                <a16:creationId xmlns:a16="http://schemas.microsoft.com/office/drawing/2014/main" id="{B28BF84D-EABC-BF44-A1D8-71DDE89E009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430679" y="93165"/>
            <a:ext cx="1021672" cy="15218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st Friday Favorite Guru: Thomas F. Gilbert | EPPIC - Pursuing Performance">
            <a:extLst>
              <a:ext uri="{FF2B5EF4-FFF2-40B4-BE49-F238E27FC236}">
                <a16:creationId xmlns:a16="http://schemas.microsoft.com/office/drawing/2014/main" id="{801EC45C-30FE-F14D-B882-9CE44F10E715}"/>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936388" y="93165"/>
            <a:ext cx="1275618" cy="15613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25C78BD-E37A-F441-AFAA-14BCACBC9C6E}"/>
              </a:ext>
            </a:extLst>
          </p:cNvPr>
          <p:cNvSpPr txBox="1"/>
          <p:nvPr/>
        </p:nvSpPr>
        <p:spPr>
          <a:xfrm>
            <a:off x="6827828" y="1654522"/>
            <a:ext cx="1456471" cy="523220"/>
          </a:xfrm>
          <a:prstGeom prst="rect">
            <a:avLst/>
          </a:prstGeom>
          <a:noFill/>
        </p:spPr>
        <p:txBody>
          <a:bodyPr wrap="square" rtlCol="0">
            <a:spAutoFit/>
          </a:bodyPr>
          <a:lstStyle/>
          <a:p>
            <a:pPr algn="ctr"/>
            <a:r>
              <a:rPr lang="en-US" sz="1400" dirty="0"/>
              <a:t>Thomas F. Gilbert</a:t>
            </a:r>
          </a:p>
          <a:p>
            <a:pPr algn="ctr"/>
            <a:r>
              <a:rPr lang="en-US" sz="1400" dirty="0"/>
              <a:t>(1927–1995)</a:t>
            </a:r>
          </a:p>
        </p:txBody>
      </p:sp>
      <p:sp>
        <p:nvSpPr>
          <p:cNvPr id="4" name="TextBox 3">
            <a:extLst>
              <a:ext uri="{FF2B5EF4-FFF2-40B4-BE49-F238E27FC236}">
                <a16:creationId xmlns:a16="http://schemas.microsoft.com/office/drawing/2014/main" id="{6C4F644B-E9D6-1949-A186-00C9D67E7D0E}"/>
              </a:ext>
            </a:extLst>
          </p:cNvPr>
          <p:cNvSpPr txBox="1"/>
          <p:nvPr/>
        </p:nvSpPr>
        <p:spPr>
          <a:xfrm>
            <a:off x="42425" y="2918323"/>
            <a:ext cx="6475606" cy="2246769"/>
          </a:xfrm>
          <a:prstGeom prst="rect">
            <a:avLst/>
          </a:prstGeom>
          <a:noFill/>
        </p:spPr>
        <p:txBody>
          <a:bodyPr wrap="square" rtlCol="0">
            <a:spAutoFit/>
          </a:bodyPr>
          <a:lstStyle/>
          <a:p>
            <a:r>
              <a:rPr lang="en-US" sz="1400" dirty="0"/>
              <a:t>Gilbert classified important and manageable factors affecting performance </a:t>
            </a:r>
          </a:p>
          <a:p>
            <a:r>
              <a:rPr lang="en-US" sz="1400" dirty="0"/>
              <a:t>in a 2 × 3 matrix that he called his </a:t>
            </a:r>
            <a:r>
              <a:rPr lang="en-US" sz="1400" b="1" dirty="0">
                <a:solidFill>
                  <a:srgbClr val="00B050"/>
                </a:solidFill>
              </a:rPr>
              <a:t>Behavior Engineering Model</a:t>
            </a:r>
            <a:r>
              <a:rPr lang="en-US" sz="1400" dirty="0"/>
              <a:t> (</a:t>
            </a:r>
            <a:r>
              <a:rPr lang="en-US" sz="1400" b="1" dirty="0">
                <a:solidFill>
                  <a:srgbClr val="00B050"/>
                </a:solidFill>
              </a:rPr>
              <a:t>BEM</a:t>
            </a:r>
            <a:r>
              <a:rPr lang="en-US" sz="1400" dirty="0"/>
              <a:t>). </a:t>
            </a:r>
          </a:p>
          <a:p>
            <a:r>
              <a:rPr lang="en-US" sz="1400" b="1" dirty="0">
                <a:solidFill>
                  <a:srgbClr val="00B050"/>
                </a:solidFill>
              </a:rPr>
              <a:t>BEM</a:t>
            </a:r>
            <a:r>
              <a:rPr lang="en-US" sz="1400" dirty="0"/>
              <a:t> identifies six variables necessary to improve human performance:</a:t>
            </a:r>
          </a:p>
          <a:p>
            <a:r>
              <a:rPr lang="en-US" sz="1400" dirty="0"/>
              <a:t> </a:t>
            </a:r>
            <a:endParaRPr lang="en-US" sz="1200" dirty="0"/>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Stimulus    | Response  | Consequence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Environment | </a:t>
            </a:r>
            <a:r>
              <a:rPr lang="en-US" sz="1200" b="1" dirty="0">
                <a:solidFill>
                  <a:srgbClr val="00B050"/>
                </a:solidFill>
                <a:latin typeface="Menlo" panose="020B0609030804020204" pitchFamily="49" charset="0"/>
                <a:ea typeface="Menlo" panose="020B0609030804020204" pitchFamily="49" charset="0"/>
                <a:cs typeface="Menlo" panose="020B0609030804020204" pitchFamily="49" charset="0"/>
              </a:rPr>
              <a:t>information</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200" b="1" dirty="0">
                <a:solidFill>
                  <a:srgbClr val="00B050"/>
                </a:solidFill>
                <a:latin typeface="Menlo" panose="020B0609030804020204" pitchFamily="49" charset="0"/>
                <a:ea typeface="Menlo" panose="020B0609030804020204" pitchFamily="49" charset="0"/>
                <a:cs typeface="Menlo" panose="020B0609030804020204" pitchFamily="49" charset="0"/>
              </a:rPr>
              <a:t>resources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200" b="1" dirty="0">
                <a:solidFill>
                  <a:srgbClr val="00B050"/>
                </a:solidFill>
                <a:latin typeface="Menlo" panose="020B0609030804020204" pitchFamily="49" charset="0"/>
                <a:ea typeface="Menlo" panose="020B0609030804020204" pitchFamily="49" charset="0"/>
                <a:cs typeface="Menlo" panose="020B0609030804020204" pitchFamily="49" charset="0"/>
              </a:rPr>
              <a:t>incentives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Individual  | </a:t>
            </a:r>
            <a:r>
              <a:rPr lang="en-US" sz="1200" b="1" dirty="0">
                <a:solidFill>
                  <a:srgbClr val="00B050"/>
                </a:solidFill>
                <a:latin typeface="Menlo" panose="020B0609030804020204" pitchFamily="49" charset="0"/>
                <a:ea typeface="Menlo" panose="020B0609030804020204" pitchFamily="49" charset="0"/>
                <a:cs typeface="Menlo" panose="020B0609030804020204" pitchFamily="49" charset="0"/>
              </a:rPr>
              <a:t>knowledge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200" b="1" dirty="0">
                <a:solidFill>
                  <a:srgbClr val="00B050"/>
                </a:solidFill>
                <a:latin typeface="Menlo" panose="020B0609030804020204" pitchFamily="49" charset="0"/>
                <a:ea typeface="Menlo" panose="020B0609030804020204" pitchFamily="49" charset="0"/>
                <a:cs typeface="Menlo" panose="020B0609030804020204" pitchFamily="49" charset="0"/>
              </a:rPr>
              <a:t>capacity</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200" b="1" dirty="0">
                <a:solidFill>
                  <a:srgbClr val="00B050"/>
                </a:solidFill>
                <a:latin typeface="Menlo" panose="020B0609030804020204" pitchFamily="49" charset="0"/>
                <a:ea typeface="Menlo" panose="020B0609030804020204" pitchFamily="49" charset="0"/>
                <a:cs typeface="Menlo" panose="020B0609030804020204" pitchFamily="49" charset="0"/>
              </a:rPr>
              <a:t>motives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p:txBody>
      </p:sp>
      <p:sp>
        <p:nvSpPr>
          <p:cNvPr id="6" name="TextBox 5">
            <a:extLst>
              <a:ext uri="{FF2B5EF4-FFF2-40B4-BE49-F238E27FC236}">
                <a16:creationId xmlns:a16="http://schemas.microsoft.com/office/drawing/2014/main" id="{13D082EA-B1B4-804B-A159-FB39DF658F82}"/>
              </a:ext>
            </a:extLst>
          </p:cNvPr>
          <p:cNvSpPr txBox="1"/>
          <p:nvPr/>
        </p:nvSpPr>
        <p:spPr>
          <a:xfrm>
            <a:off x="8941515" y="2237724"/>
            <a:ext cx="1587500" cy="369332"/>
          </a:xfrm>
          <a:prstGeom prst="rect">
            <a:avLst/>
          </a:prstGeom>
          <a:noFill/>
        </p:spPr>
        <p:txBody>
          <a:bodyPr wrap="square" rtlCol="0">
            <a:spAutoFit/>
          </a:bodyPr>
          <a:lstStyle/>
          <a:p>
            <a:r>
              <a:rPr lang="en-US" b="1" dirty="0">
                <a:solidFill>
                  <a:srgbClr val="00B050"/>
                </a:solidFill>
              </a:rPr>
              <a:t>BEM Example:</a:t>
            </a:r>
          </a:p>
        </p:txBody>
      </p:sp>
      <p:pic>
        <p:nvPicPr>
          <p:cNvPr id="7" name="Picture 4" descr="Behaviour Engineering Model – Workplace Performance">
            <a:extLst>
              <a:ext uri="{FF2B5EF4-FFF2-40B4-BE49-F238E27FC236}">
                <a16:creationId xmlns:a16="http://schemas.microsoft.com/office/drawing/2014/main" id="{0DE733A7-ACCD-A943-AD28-0CF471BDA01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170757" y="2616238"/>
            <a:ext cx="4949581" cy="419340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16C1D46-1AE2-7849-A65B-0677FB6B3D65}"/>
              </a:ext>
            </a:extLst>
          </p:cNvPr>
          <p:cNvSpPr txBox="1"/>
          <p:nvPr/>
        </p:nvSpPr>
        <p:spPr>
          <a:xfrm>
            <a:off x="71662" y="584913"/>
            <a:ext cx="6475606"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t>psychologist, founder of Performance Engineering </a:t>
            </a:r>
            <a:br>
              <a:rPr lang="en-US" sz="1400" dirty="0"/>
            </a:br>
            <a:r>
              <a:rPr lang="en-US" sz="1400" dirty="0"/>
              <a:t>( a.k.a. </a:t>
            </a:r>
            <a:r>
              <a:rPr lang="en-US" sz="1400" b="1" dirty="0">
                <a:solidFill>
                  <a:srgbClr val="00B050"/>
                </a:solidFill>
              </a:rPr>
              <a:t>Human Performance Technology (HPT)</a:t>
            </a:r>
            <a:r>
              <a:rPr lang="en-US" sz="1400" dirty="0"/>
              <a:t> )</a:t>
            </a:r>
          </a:p>
          <a:p>
            <a:pPr marL="285750" indent="-285750">
              <a:buFont typeface="Arial" panose="020B0604020202020204" pitchFamily="34" charset="0"/>
              <a:buChar char="•"/>
            </a:pPr>
            <a:r>
              <a:rPr lang="en-US" sz="1400" dirty="0"/>
              <a:t>book </a:t>
            </a:r>
            <a:r>
              <a:rPr lang="en-US" sz="1400" dirty="0">
                <a:solidFill>
                  <a:srgbClr val="0070C0"/>
                </a:solidFill>
              </a:rPr>
              <a:t>"Human Competence: Engineering Worthy Performance"</a:t>
            </a:r>
            <a:r>
              <a:rPr lang="en-US" sz="1400" dirty="0"/>
              <a:t>. </a:t>
            </a:r>
          </a:p>
          <a:p>
            <a:pPr marL="285750" indent="-285750">
              <a:buFont typeface="Arial" panose="020B0604020202020204" pitchFamily="34" charset="0"/>
              <a:buChar char="•"/>
            </a:pPr>
            <a:r>
              <a:rPr lang="en-US" sz="1400" dirty="0"/>
              <a:t>realized that formal learning programs often only change </a:t>
            </a:r>
            <a:br>
              <a:rPr lang="en-US" sz="1400" dirty="0"/>
            </a:br>
            <a:r>
              <a:rPr lang="en-US" sz="1400" dirty="0"/>
              <a:t>knowledge, not behavior. </a:t>
            </a:r>
          </a:p>
          <a:p>
            <a:pPr marL="285750" indent="-285750">
              <a:buFont typeface="Arial" panose="020B0604020202020204" pitchFamily="34" charset="0"/>
              <a:buChar char="•"/>
            </a:pPr>
            <a:r>
              <a:rPr lang="en-US" sz="1400" dirty="0"/>
              <a:t>worked with the behavioral psychologist </a:t>
            </a:r>
            <a:r>
              <a:rPr lang="en-US" sz="1400" b="1" dirty="0">
                <a:solidFill>
                  <a:srgbClr val="0070C0"/>
                </a:solidFill>
              </a:rPr>
              <a:t>B. F. Skinner at Harvard University</a:t>
            </a:r>
            <a:r>
              <a:rPr lang="en-US" sz="1400" dirty="0"/>
              <a:t> and with </a:t>
            </a:r>
            <a:r>
              <a:rPr lang="en-US" sz="1400" b="1" dirty="0">
                <a:solidFill>
                  <a:srgbClr val="0070C0"/>
                </a:solidFill>
              </a:rPr>
              <a:t>Ogden R. Lindsley in Lindsley's laboratory</a:t>
            </a:r>
            <a:r>
              <a:rPr lang="en-US" sz="1400" dirty="0"/>
              <a:t> at Metropolitan State Hospital in Waltham, Massachusetts</a:t>
            </a:r>
          </a:p>
          <a:p>
            <a:pPr marL="285750" indent="-285750">
              <a:buFont typeface="Arial" panose="020B0604020202020204" pitchFamily="34" charset="0"/>
              <a:buChar char="•"/>
            </a:pPr>
            <a:r>
              <a:rPr lang="en-US" sz="1400" dirty="0"/>
              <a:t>specialized in statistics, testing and measurement.</a:t>
            </a:r>
          </a:p>
          <a:p>
            <a:pPr marL="285750" indent="-285750">
              <a:buFont typeface="Arial" panose="020B0604020202020204" pitchFamily="34" charset="0"/>
              <a:buChar char="•"/>
            </a:pPr>
            <a:r>
              <a:rPr lang="en-US" sz="1400" dirty="0">
                <a:hlinkClick r:id="rId5"/>
              </a:rPr>
              <a:t>https://en.wikipedia.org/wiki/Thomas_Gilbert_(engineer)</a:t>
            </a:r>
            <a:r>
              <a:rPr lang="en-US" sz="1400" dirty="0"/>
              <a:t> </a:t>
            </a:r>
          </a:p>
        </p:txBody>
      </p:sp>
      <p:sp>
        <p:nvSpPr>
          <p:cNvPr id="5" name="TextBox 4">
            <a:extLst>
              <a:ext uri="{FF2B5EF4-FFF2-40B4-BE49-F238E27FC236}">
                <a16:creationId xmlns:a16="http://schemas.microsoft.com/office/drawing/2014/main" id="{7D0CD511-2D7D-6D44-8B29-73ECB5636608}"/>
              </a:ext>
            </a:extLst>
          </p:cNvPr>
          <p:cNvSpPr txBox="1"/>
          <p:nvPr/>
        </p:nvSpPr>
        <p:spPr>
          <a:xfrm>
            <a:off x="165447" y="5474647"/>
            <a:ext cx="3429000" cy="1169551"/>
          </a:xfrm>
          <a:prstGeom prst="rect">
            <a:avLst/>
          </a:prstGeom>
          <a:noFill/>
        </p:spPr>
        <p:txBody>
          <a:bodyPr wrap="square" rtlCol="0">
            <a:spAutoFit/>
          </a:bodyPr>
          <a:lstStyle/>
          <a:p>
            <a:r>
              <a:rPr lang="en-US" sz="1400"/>
              <a:t>Simple Performance Model:</a:t>
            </a:r>
          </a:p>
          <a:p>
            <a:pPr marL="285750" indent="-285750">
              <a:buFont typeface="Arial" panose="020B0604020202020204" pitchFamily="34" charset="0"/>
              <a:buChar char="•"/>
            </a:pPr>
            <a:r>
              <a:rPr lang="en-US" sz="1400"/>
              <a:t>Quality (Accuracy, Class, Novel)</a:t>
            </a:r>
          </a:p>
          <a:p>
            <a:pPr marL="285750" indent="-285750">
              <a:buFont typeface="Arial" panose="020B0604020202020204" pitchFamily="34" charset="0"/>
              <a:buChar char="•"/>
            </a:pPr>
            <a:r>
              <a:rPr lang="en-US" sz="1400"/>
              <a:t>Quantity (Rate, Timeliness, Volume)</a:t>
            </a:r>
          </a:p>
          <a:p>
            <a:pPr marL="285750" indent="-285750">
              <a:buFont typeface="Arial" panose="020B0604020202020204" pitchFamily="34" charset="0"/>
              <a:buChar char="•"/>
            </a:pPr>
            <a:r>
              <a:rPr lang="en-US" sz="1400"/>
              <a:t>Cost (Labor, Material, Management)</a:t>
            </a:r>
          </a:p>
          <a:p>
            <a:endParaRPr lang="en-US" sz="1400"/>
          </a:p>
        </p:txBody>
      </p:sp>
    </p:spTree>
    <p:extLst>
      <p:ext uri="{BB962C8B-B14F-4D97-AF65-F5344CB8AC3E}">
        <p14:creationId xmlns:p14="http://schemas.microsoft.com/office/powerpoint/2010/main" val="3476993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AC51304-9420-9649-B9C2-02F688CD7686}"/>
              </a:ext>
            </a:extLst>
          </p:cNvPr>
          <p:cNvSpPr txBox="1"/>
          <p:nvPr/>
        </p:nvSpPr>
        <p:spPr>
          <a:xfrm>
            <a:off x="34050" y="-43929"/>
            <a:ext cx="5921814" cy="523220"/>
          </a:xfrm>
          <a:prstGeom prst="rect">
            <a:avLst/>
          </a:prstGeom>
          <a:noFill/>
        </p:spPr>
        <p:txBody>
          <a:bodyPr wrap="none" rtlCol="0">
            <a:spAutoFit/>
          </a:bodyPr>
          <a:lstStyle/>
          <a:p>
            <a:r>
              <a:rPr lang="en-US" sz="2800" b="1" dirty="0"/>
              <a:t>Human Performance Technology (HPT)</a:t>
            </a:r>
          </a:p>
        </p:txBody>
      </p:sp>
      <p:sp>
        <p:nvSpPr>
          <p:cNvPr id="5" name="TextBox 4">
            <a:extLst>
              <a:ext uri="{FF2B5EF4-FFF2-40B4-BE49-F238E27FC236}">
                <a16:creationId xmlns:a16="http://schemas.microsoft.com/office/drawing/2014/main" id="{C35F2124-760F-084A-80F3-198D4A5BDD1B}"/>
              </a:ext>
            </a:extLst>
          </p:cNvPr>
          <p:cNvSpPr txBox="1"/>
          <p:nvPr/>
        </p:nvSpPr>
        <p:spPr>
          <a:xfrm>
            <a:off x="160562" y="998046"/>
            <a:ext cx="5173438" cy="4616648"/>
          </a:xfrm>
          <a:prstGeom prst="rect">
            <a:avLst/>
          </a:prstGeom>
          <a:noFill/>
        </p:spPr>
        <p:txBody>
          <a:bodyPr wrap="square" rtlCol="0">
            <a:spAutoFit/>
          </a:bodyPr>
          <a:lstStyle/>
          <a:p>
            <a:r>
              <a:rPr lang="en-US" sz="1400" dirty="0"/>
              <a:t>Human Performance Technology (HPT), </a:t>
            </a:r>
          </a:p>
          <a:p>
            <a:r>
              <a:rPr lang="en-US" sz="1400" dirty="0"/>
              <a:t>a.k.a. Human Performance Improvement (HPI)</a:t>
            </a:r>
          </a:p>
          <a:p>
            <a:r>
              <a:rPr lang="en-US" sz="1400" dirty="0"/>
              <a:t>or Human Performance Assessment (HPA)</a:t>
            </a:r>
          </a:p>
          <a:p>
            <a:endParaRPr lang="en-US" sz="1400" dirty="0"/>
          </a:p>
          <a:p>
            <a:r>
              <a:rPr lang="en-US" sz="1400" dirty="0"/>
              <a:t>Process improvement methodologies such as:</a:t>
            </a:r>
          </a:p>
          <a:p>
            <a:pPr marL="285750" indent="-285750">
              <a:buFont typeface="Arial" panose="020B0604020202020204" pitchFamily="34" charset="0"/>
              <a:buChar char="•"/>
            </a:pPr>
            <a:r>
              <a:rPr lang="en-US" sz="1400" dirty="0"/>
              <a:t>Lean management</a:t>
            </a:r>
            <a:br>
              <a:rPr lang="en-US" sz="1400" dirty="0"/>
            </a:br>
            <a:r>
              <a:rPr lang="en-US" sz="1400" dirty="0"/>
              <a:t> - </a:t>
            </a:r>
            <a:r>
              <a:rPr lang="en-US" sz="1400" dirty="0">
                <a:hlinkClick r:id="rId2"/>
              </a:rPr>
              <a:t>https://en.wikipedia.org/wiki/Lean_manufacturing</a:t>
            </a:r>
            <a:r>
              <a:rPr lang="en-US" sz="1400" dirty="0"/>
              <a:t> - </a:t>
            </a:r>
          </a:p>
          <a:p>
            <a:pPr marL="285750" indent="-285750">
              <a:buFont typeface="Arial" panose="020B0604020202020204" pitchFamily="34" charset="0"/>
              <a:buChar char="•"/>
            </a:pPr>
            <a:r>
              <a:rPr lang="en-US" sz="1400" dirty="0"/>
              <a:t>Six Sigma (tools to improve business processes)</a:t>
            </a:r>
            <a:br>
              <a:rPr lang="en-US" sz="1400" dirty="0"/>
            </a:br>
            <a:r>
              <a:rPr lang="en-US" sz="1400" dirty="0"/>
              <a:t> - </a:t>
            </a:r>
            <a:r>
              <a:rPr lang="en-US" sz="1400" dirty="0">
                <a:hlinkClick r:id="rId3"/>
              </a:rPr>
              <a:t>https://en.wikipedia.org/wiki/Six_Sigma</a:t>
            </a:r>
            <a:r>
              <a:rPr lang="en-US" sz="1400" dirty="0"/>
              <a:t> - </a:t>
            </a:r>
          </a:p>
          <a:p>
            <a:pPr marL="285750" indent="-285750">
              <a:buFont typeface="Arial" panose="020B0604020202020204" pitchFamily="34" charset="0"/>
              <a:buChar char="•"/>
            </a:pPr>
            <a:r>
              <a:rPr lang="en-US" sz="1400" dirty="0"/>
              <a:t>Lean Six Sigma</a:t>
            </a:r>
            <a:br>
              <a:rPr lang="en-US" sz="1400" dirty="0"/>
            </a:br>
            <a:r>
              <a:rPr lang="en-US" sz="1400" dirty="0"/>
              <a:t> - </a:t>
            </a:r>
            <a:r>
              <a:rPr lang="en-US" sz="1400" dirty="0">
                <a:hlinkClick r:id="rId4"/>
              </a:rPr>
              <a:t>https://en.wikipedia.org/wiki/Lean_Six_Sigma</a:t>
            </a:r>
            <a:r>
              <a:rPr lang="en-US" sz="1400" dirty="0"/>
              <a:t> - </a:t>
            </a:r>
          </a:p>
          <a:p>
            <a:pPr marL="285750" indent="-285750">
              <a:buFont typeface="Arial" panose="020B0604020202020204" pitchFamily="34" charset="0"/>
              <a:buChar char="•"/>
            </a:pPr>
            <a:r>
              <a:rPr lang="en-US" sz="1400" dirty="0"/>
              <a:t>organization development</a:t>
            </a:r>
          </a:p>
          <a:p>
            <a:pPr marL="285750" indent="-285750">
              <a:buFont typeface="Arial" panose="020B0604020202020204" pitchFamily="34" charset="0"/>
              <a:buChar char="•"/>
            </a:pPr>
            <a:r>
              <a:rPr lang="en-US" sz="1400" dirty="0"/>
              <a:t>motivation</a:t>
            </a:r>
          </a:p>
          <a:p>
            <a:pPr marL="285750" indent="-285750">
              <a:buFont typeface="Arial" panose="020B0604020202020204" pitchFamily="34" charset="0"/>
              <a:buChar char="•"/>
            </a:pPr>
            <a:r>
              <a:rPr lang="en-US" sz="1400" dirty="0"/>
              <a:t>instructional technology</a:t>
            </a:r>
          </a:p>
          <a:p>
            <a:pPr marL="285750" indent="-285750">
              <a:buFont typeface="Arial" panose="020B0604020202020204" pitchFamily="34" charset="0"/>
              <a:buChar char="•"/>
            </a:pPr>
            <a:r>
              <a:rPr lang="en-US" sz="1400" dirty="0"/>
              <a:t>human factors</a:t>
            </a:r>
          </a:p>
          <a:p>
            <a:pPr marL="285750" indent="-285750">
              <a:buFont typeface="Arial" panose="020B0604020202020204" pitchFamily="34" charset="0"/>
              <a:buChar char="•"/>
            </a:pPr>
            <a:r>
              <a:rPr lang="en-US" sz="1400" dirty="0"/>
              <a:t>learning</a:t>
            </a:r>
          </a:p>
          <a:p>
            <a:pPr marL="285750" indent="-285750">
              <a:buFont typeface="Arial" panose="020B0604020202020204" pitchFamily="34" charset="0"/>
              <a:buChar char="•"/>
            </a:pPr>
            <a:r>
              <a:rPr lang="en-US" sz="1400" dirty="0"/>
              <a:t>performance support systems</a:t>
            </a:r>
          </a:p>
          <a:p>
            <a:pPr marL="285750" indent="-285750">
              <a:buFont typeface="Arial" panose="020B0604020202020204" pitchFamily="34" charset="0"/>
              <a:buChar char="•"/>
            </a:pPr>
            <a:r>
              <a:rPr lang="en-US" sz="1400" dirty="0"/>
              <a:t>knowledge management</a:t>
            </a:r>
          </a:p>
          <a:p>
            <a:pPr marL="285750" indent="-285750">
              <a:buFont typeface="Arial" panose="020B0604020202020204" pitchFamily="34" charset="0"/>
              <a:buChar char="•"/>
            </a:pPr>
            <a:r>
              <a:rPr lang="en-US" sz="1400" dirty="0"/>
              <a:t>training</a:t>
            </a:r>
          </a:p>
          <a:p>
            <a:endParaRPr lang="en-US" sz="1400" dirty="0"/>
          </a:p>
          <a:p>
            <a:r>
              <a:rPr lang="en-US" sz="1400" dirty="0"/>
              <a:t> - </a:t>
            </a:r>
            <a:r>
              <a:rPr lang="en-US" sz="1400" dirty="0">
                <a:hlinkClick r:id="rId5"/>
              </a:rPr>
              <a:t>https://en.wikipedia.org/wiki/Human_performance_technology</a:t>
            </a:r>
            <a:r>
              <a:rPr lang="en-US" sz="1400" dirty="0"/>
              <a:t> </a:t>
            </a:r>
          </a:p>
        </p:txBody>
      </p:sp>
      <p:sp>
        <p:nvSpPr>
          <p:cNvPr id="8" name="TextBox 7">
            <a:extLst>
              <a:ext uri="{FF2B5EF4-FFF2-40B4-BE49-F238E27FC236}">
                <a16:creationId xmlns:a16="http://schemas.microsoft.com/office/drawing/2014/main" id="{83360C60-B060-224A-ADC5-E66A76B2F8C5}"/>
              </a:ext>
            </a:extLst>
          </p:cNvPr>
          <p:cNvSpPr txBox="1"/>
          <p:nvPr/>
        </p:nvSpPr>
        <p:spPr>
          <a:xfrm>
            <a:off x="8297985" y="3969037"/>
            <a:ext cx="3425092" cy="2246769"/>
          </a:xfrm>
          <a:prstGeom prst="rect">
            <a:avLst/>
          </a:prstGeom>
          <a:noFill/>
        </p:spPr>
        <p:txBody>
          <a:bodyPr wrap="square" rtlCol="0">
            <a:spAutoFit/>
          </a:bodyPr>
          <a:lstStyle/>
          <a:p>
            <a:r>
              <a:rPr lang="en-US" sz="1400" dirty="0"/>
              <a:t>The origins of HPT can be primarily</a:t>
            </a:r>
          </a:p>
          <a:p>
            <a:r>
              <a:rPr lang="en-US" sz="1400" dirty="0"/>
              <a:t>traced back to the work of </a:t>
            </a:r>
          </a:p>
          <a:p>
            <a:pPr marL="285750" indent="-285750">
              <a:buFont typeface="Arial" panose="020B0604020202020204" pitchFamily="34" charset="0"/>
              <a:buChar char="•"/>
            </a:pPr>
            <a:r>
              <a:rPr lang="en-US" sz="1400" b="1" dirty="0">
                <a:solidFill>
                  <a:srgbClr val="FF0000"/>
                </a:solidFill>
              </a:rPr>
              <a:t>Thomas Gilbert</a:t>
            </a:r>
          </a:p>
          <a:p>
            <a:pPr marL="285750" indent="-285750">
              <a:buFont typeface="Arial" panose="020B0604020202020204" pitchFamily="34" charset="0"/>
              <a:buChar char="•"/>
            </a:pPr>
            <a:r>
              <a:rPr lang="en-US" sz="1400" b="1" dirty="0">
                <a:solidFill>
                  <a:srgbClr val="FF0000"/>
                </a:solidFill>
              </a:rPr>
              <a:t>Geary </a:t>
            </a:r>
            <a:r>
              <a:rPr lang="en-US" sz="1400" b="1" dirty="0" err="1">
                <a:solidFill>
                  <a:srgbClr val="FF0000"/>
                </a:solidFill>
              </a:rPr>
              <a:t>Rummler</a:t>
            </a:r>
            <a:endParaRPr lang="en-US" sz="1400" b="1" dirty="0">
              <a:solidFill>
                <a:srgbClr val="FF0000"/>
              </a:solidFill>
            </a:endParaRPr>
          </a:p>
          <a:p>
            <a:pPr marL="285750" indent="-285750">
              <a:buFont typeface="Arial" panose="020B0604020202020204" pitchFamily="34" charset="0"/>
              <a:buChar char="•"/>
            </a:pPr>
            <a:r>
              <a:rPr lang="en-US" sz="1400" dirty="0"/>
              <a:t>Karen </a:t>
            </a:r>
            <a:r>
              <a:rPr lang="en-US" sz="1400" dirty="0" err="1"/>
              <a:t>Brethower</a:t>
            </a:r>
            <a:endParaRPr lang="en-US" sz="1400" dirty="0"/>
          </a:p>
          <a:p>
            <a:pPr marL="285750" indent="-285750">
              <a:buFont typeface="Arial" panose="020B0604020202020204" pitchFamily="34" charset="0"/>
              <a:buChar char="•"/>
            </a:pPr>
            <a:r>
              <a:rPr lang="en-US" sz="1400" dirty="0"/>
              <a:t>Roger Kaufman</a:t>
            </a:r>
          </a:p>
          <a:p>
            <a:pPr marL="285750" indent="-285750">
              <a:buFont typeface="Arial" panose="020B0604020202020204" pitchFamily="34" charset="0"/>
              <a:buChar char="•"/>
            </a:pPr>
            <a:r>
              <a:rPr lang="en-US" sz="1400" dirty="0"/>
              <a:t>Bob </a:t>
            </a:r>
            <a:r>
              <a:rPr lang="en-US" sz="1400" dirty="0" err="1"/>
              <a:t>Mager</a:t>
            </a:r>
            <a:endParaRPr lang="en-US" sz="1400" dirty="0"/>
          </a:p>
          <a:p>
            <a:pPr marL="285750" indent="-285750">
              <a:buFont typeface="Arial" panose="020B0604020202020204" pitchFamily="34" charset="0"/>
              <a:buChar char="•"/>
            </a:pPr>
            <a:r>
              <a:rPr lang="en-US" sz="1400" dirty="0"/>
              <a:t>Donald </a:t>
            </a:r>
            <a:r>
              <a:rPr lang="en-US" sz="1400" dirty="0" err="1"/>
              <a:t>Tosti</a:t>
            </a:r>
            <a:endParaRPr lang="en-US" sz="1400" dirty="0"/>
          </a:p>
          <a:p>
            <a:pPr marL="285750" indent="-285750">
              <a:buFont typeface="Arial" panose="020B0604020202020204" pitchFamily="34" charset="0"/>
              <a:buChar char="•"/>
            </a:pPr>
            <a:r>
              <a:rPr lang="en-US" sz="1400" dirty="0"/>
              <a:t>Lloyd Homme</a:t>
            </a:r>
          </a:p>
          <a:p>
            <a:pPr marL="285750" indent="-285750">
              <a:buFont typeface="Arial" panose="020B0604020202020204" pitchFamily="34" charset="0"/>
              <a:buChar char="•"/>
            </a:pPr>
            <a:r>
              <a:rPr lang="en-US" sz="1400" dirty="0"/>
              <a:t>Joe Harless</a:t>
            </a:r>
          </a:p>
        </p:txBody>
      </p:sp>
      <p:pic>
        <p:nvPicPr>
          <p:cNvPr id="9" name="Picture 2">
            <a:extLst>
              <a:ext uri="{FF2B5EF4-FFF2-40B4-BE49-F238E27FC236}">
                <a16:creationId xmlns:a16="http://schemas.microsoft.com/office/drawing/2014/main" id="{49F83C41-C4B8-9D4E-80C5-3510420FC94A}"/>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9369495" y="115457"/>
            <a:ext cx="1490612" cy="12180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D1DCD20-B69F-8E4A-92E9-4C9068B4533A}"/>
              </a:ext>
            </a:extLst>
          </p:cNvPr>
          <p:cNvSpPr txBox="1"/>
          <p:nvPr/>
        </p:nvSpPr>
        <p:spPr>
          <a:xfrm>
            <a:off x="8701682" y="1333500"/>
            <a:ext cx="2755900" cy="954107"/>
          </a:xfrm>
          <a:prstGeom prst="rect">
            <a:avLst/>
          </a:prstGeom>
          <a:noFill/>
        </p:spPr>
        <p:txBody>
          <a:bodyPr wrap="square" rtlCol="0">
            <a:spAutoFit/>
          </a:bodyPr>
          <a:lstStyle/>
          <a:p>
            <a:pPr algn="ctr"/>
            <a:r>
              <a:rPr lang="en-US" sz="1400" dirty="0"/>
              <a:t> International Society for </a:t>
            </a:r>
          </a:p>
          <a:p>
            <a:pPr algn="ctr"/>
            <a:r>
              <a:rPr lang="en-US" sz="1400" dirty="0"/>
              <a:t>Performance Improvement (ISPI)</a:t>
            </a:r>
          </a:p>
          <a:p>
            <a:pPr algn="ctr"/>
            <a:r>
              <a:rPr lang="en-US" sz="1400" dirty="0"/>
              <a:t> - </a:t>
            </a:r>
            <a:r>
              <a:rPr lang="en-US" sz="1400" dirty="0">
                <a:hlinkClick r:id="rId7"/>
              </a:rPr>
              <a:t>https://ispi.org/default.aspx</a:t>
            </a:r>
            <a:r>
              <a:rPr lang="en-US" sz="1400" dirty="0"/>
              <a:t> -  </a:t>
            </a:r>
          </a:p>
        </p:txBody>
      </p:sp>
      <p:pic>
        <p:nvPicPr>
          <p:cNvPr id="11" name="Picture 4" descr="Six Sigma and Business Analytics: Lean Six Sigma Analytics">
            <a:extLst>
              <a:ext uri="{FF2B5EF4-FFF2-40B4-BE49-F238E27FC236}">
                <a16:creationId xmlns:a16="http://schemas.microsoft.com/office/drawing/2014/main" id="{66176123-68A5-9140-93B6-C1FC96ED6EA7}"/>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4951655" y="3718589"/>
            <a:ext cx="1104118" cy="11189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Lean Management? Definition &amp; Benefits">
            <a:extLst>
              <a:ext uri="{FF2B5EF4-FFF2-40B4-BE49-F238E27FC236}">
                <a16:creationId xmlns:a16="http://schemas.microsoft.com/office/drawing/2014/main" id="{E72618B1-5C44-0B41-B76E-3B462702F0F1}"/>
              </a:ext>
            </a:extLst>
          </p:cNvPr>
          <p:cNvPicPr>
            <a:picLocks noChangeAspect="1" noChangeArrowheads="1"/>
          </p:cNvPicPr>
          <p:nvPr/>
        </p:nvPicPr>
        <p:blipFill rotWithShape="1">
          <a:blip r:embed="rId9" cstate="email">
            <a:extLst>
              <a:ext uri="{28A0092B-C50C-407E-A947-70E740481C1C}">
                <a14:useLocalDpi xmlns:a14="http://schemas.microsoft.com/office/drawing/2010/main"/>
              </a:ext>
            </a:extLst>
          </a:blip>
          <a:srcRect/>
          <a:stretch/>
        </p:blipFill>
        <p:spPr bwMode="auto">
          <a:xfrm>
            <a:off x="4889575" y="1177699"/>
            <a:ext cx="1237596" cy="10159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sing Six Sigma for Successful Project Management | Infinity">
            <a:extLst>
              <a:ext uri="{FF2B5EF4-FFF2-40B4-BE49-F238E27FC236}">
                <a16:creationId xmlns:a16="http://schemas.microsoft.com/office/drawing/2014/main" id="{5313DE32-690C-1F4C-9F32-06F98E2B1B77}"/>
              </a:ext>
            </a:extLst>
          </p:cNvPr>
          <p:cNvPicPr>
            <a:picLocks noChangeAspect="1" noChangeArrowheads="1"/>
          </p:cNvPicPr>
          <p:nvPr/>
        </p:nvPicPr>
        <p:blipFill rotWithShape="1">
          <a:blip r:embed="rId10" cstate="email">
            <a:extLst>
              <a:ext uri="{28A0092B-C50C-407E-A947-70E740481C1C}">
                <a14:useLocalDpi xmlns:a14="http://schemas.microsoft.com/office/drawing/2010/main"/>
              </a:ext>
            </a:extLst>
          </a:blip>
          <a:srcRect/>
          <a:stretch/>
        </p:blipFill>
        <p:spPr bwMode="auto">
          <a:xfrm>
            <a:off x="5147756" y="2334400"/>
            <a:ext cx="1388522" cy="13589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BB1558D-2D38-9244-8310-B59289A2CA20}"/>
              </a:ext>
            </a:extLst>
          </p:cNvPr>
          <p:cNvSpPr txBox="1"/>
          <p:nvPr/>
        </p:nvSpPr>
        <p:spPr>
          <a:xfrm>
            <a:off x="7222132" y="2698751"/>
            <a:ext cx="2857500" cy="553998"/>
          </a:xfrm>
          <a:prstGeom prst="rect">
            <a:avLst/>
          </a:prstGeom>
          <a:noFill/>
        </p:spPr>
        <p:txBody>
          <a:bodyPr wrap="square" rtlCol="0">
            <a:spAutoFit/>
          </a:bodyPr>
          <a:lstStyle/>
          <a:p>
            <a:pPr algn="ctr"/>
            <a:r>
              <a:rPr lang="en-US" b="1" dirty="0">
                <a:solidFill>
                  <a:srgbClr val="00B050"/>
                </a:solidFill>
              </a:rPr>
              <a:t>DMAIC Cycle</a:t>
            </a:r>
          </a:p>
          <a:p>
            <a:pPr algn="ctr"/>
            <a:r>
              <a:rPr lang="en-US" sz="1200" b="1" dirty="0">
                <a:solidFill>
                  <a:srgbClr val="00B050"/>
                </a:solidFill>
              </a:rPr>
              <a:t>Define-Measure-Analyze-Improve-Control</a:t>
            </a:r>
          </a:p>
        </p:txBody>
      </p:sp>
      <p:sp>
        <p:nvSpPr>
          <p:cNvPr id="13" name="Right Arrow 12">
            <a:extLst>
              <a:ext uri="{FF2B5EF4-FFF2-40B4-BE49-F238E27FC236}">
                <a16:creationId xmlns:a16="http://schemas.microsoft.com/office/drawing/2014/main" id="{BCB829FE-210B-424E-8F3A-8F4DE7752F85}"/>
              </a:ext>
            </a:extLst>
          </p:cNvPr>
          <p:cNvSpPr/>
          <p:nvPr/>
        </p:nvSpPr>
        <p:spPr>
          <a:xfrm rot="19989402">
            <a:off x="4278676" y="1976982"/>
            <a:ext cx="584200" cy="17436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DCD9D994-3274-AA4A-A4E5-DBA7CDB20B06}"/>
              </a:ext>
            </a:extLst>
          </p:cNvPr>
          <p:cNvSpPr/>
          <p:nvPr/>
        </p:nvSpPr>
        <p:spPr>
          <a:xfrm rot="2450673">
            <a:off x="4123311" y="3624863"/>
            <a:ext cx="584200" cy="17436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8FA7E919-F430-664D-9F3A-FE1E266762D3}"/>
              </a:ext>
            </a:extLst>
          </p:cNvPr>
          <p:cNvSpPr/>
          <p:nvPr/>
        </p:nvSpPr>
        <p:spPr>
          <a:xfrm>
            <a:off x="4256672" y="2822933"/>
            <a:ext cx="584200" cy="17436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926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p:nvPr/>
        </p:nvSpPr>
        <p:spPr>
          <a:xfrm>
            <a:off x="98855" y="103363"/>
            <a:ext cx="4144900" cy="5765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u="none" strike="noStrike" cap="none">
                <a:solidFill>
                  <a:schemeClr val="dk1"/>
                </a:solidFill>
                <a:latin typeface="Arial" panose="020B0604020202020204" pitchFamily="34" charset="0"/>
                <a:ea typeface="Calibri"/>
                <a:cs typeface="Arial" panose="020B0604020202020204" pitchFamily="34" charset="0"/>
                <a:sym typeface="Calibri"/>
              </a:rPr>
              <a:t>Project Management</a:t>
            </a:r>
            <a:endParaRPr sz="2800" b="1">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8C83DCD-81D1-E249-BAF7-328F4BBC802D}"/>
              </a:ext>
            </a:extLst>
          </p:cNvPr>
          <p:cNvSpPr txBox="1"/>
          <p:nvPr/>
        </p:nvSpPr>
        <p:spPr>
          <a:xfrm>
            <a:off x="1247104" y="1580088"/>
            <a:ext cx="9697792" cy="46114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a:t>Crystal clear understanding of the requirements. Involve all business stakeholders into the planning process. Make sure they agree on the plan.</a:t>
            </a:r>
          </a:p>
          <a:p>
            <a:pPr marL="285750" indent="-285750">
              <a:lnSpc>
                <a:spcPct val="150000"/>
              </a:lnSpc>
              <a:buFont typeface="Arial" panose="020B0604020202020204" pitchFamily="34" charset="0"/>
              <a:buChar char="•"/>
            </a:pPr>
            <a:r>
              <a:rPr lang="en-US" sz="1800"/>
              <a:t>Crystal clear understanding of priorities: what is important – and what is "nice to have".</a:t>
            </a:r>
          </a:p>
          <a:p>
            <a:pPr marL="285750" indent="-285750">
              <a:lnSpc>
                <a:spcPct val="150000"/>
              </a:lnSpc>
              <a:buFont typeface="Arial" panose="020B0604020202020204" pitchFamily="34" charset="0"/>
              <a:buChar char="•"/>
            </a:pPr>
            <a:r>
              <a:rPr lang="en-US" sz="1800"/>
              <a:t>Concentrate only on important features, sacrifice the rest.</a:t>
            </a:r>
          </a:p>
          <a:p>
            <a:pPr marL="285750" indent="-285750">
              <a:lnSpc>
                <a:spcPct val="150000"/>
              </a:lnSpc>
              <a:buFont typeface="Arial" panose="020B0604020202020204" pitchFamily="34" charset="0"/>
              <a:buChar char="•"/>
            </a:pPr>
            <a:r>
              <a:rPr lang="en-US" sz="1800"/>
              <a:t>Simplifty, simplify, simplify.</a:t>
            </a:r>
          </a:p>
          <a:p>
            <a:pPr marL="285750" indent="-285750">
              <a:lnSpc>
                <a:spcPct val="150000"/>
              </a:lnSpc>
              <a:buFont typeface="Arial" panose="020B0604020202020204" pitchFamily="34" charset="0"/>
              <a:buChar char="•"/>
            </a:pPr>
            <a:r>
              <a:rPr lang="en-US" sz="1800"/>
              <a:t>Split big job into small pieces, small steps. </a:t>
            </a:r>
          </a:p>
          <a:p>
            <a:pPr marL="285750" indent="-285750">
              <a:lnSpc>
                <a:spcPct val="150000"/>
              </a:lnSpc>
              <a:buFont typeface="Arial" panose="020B0604020202020204" pitchFamily="34" charset="0"/>
              <a:buChar char="•"/>
            </a:pPr>
            <a:r>
              <a:rPr lang="en-US" sz="1800"/>
              <a:t>Grow project as a child from few features to full-featured product.</a:t>
            </a:r>
          </a:p>
          <a:p>
            <a:pPr marL="285750" indent="-285750">
              <a:lnSpc>
                <a:spcPct val="150000"/>
              </a:lnSpc>
              <a:buFont typeface="Arial" panose="020B0604020202020204" pitchFamily="34" charset="0"/>
              <a:buChar char="•"/>
            </a:pPr>
            <a:r>
              <a:rPr lang="en-US" sz="1800"/>
              <a:t>Military hierarchical management is not effective. Respect workers, leverage their brains, give them freedom to be effective, to communicate and collaborate. </a:t>
            </a:r>
          </a:p>
          <a:p>
            <a:pPr marL="285750" indent="-285750">
              <a:lnSpc>
                <a:spcPct val="150000"/>
              </a:lnSpc>
              <a:buFont typeface="Arial" panose="020B0604020202020204" pitchFamily="34" charset="0"/>
              <a:buChar char="•"/>
            </a:pPr>
            <a:r>
              <a:rPr lang="en-US" sz="1800"/>
              <a:t>Give people taks that match their abilities.</a:t>
            </a:r>
          </a:p>
          <a:p>
            <a:pPr marL="285750" indent="-285750">
              <a:lnSpc>
                <a:spcPct val="150000"/>
              </a:lnSpc>
              <a:buFont typeface="Arial" panose="020B0604020202020204" pitchFamily="34" charset="0"/>
              <a:buChar char="•"/>
            </a:pPr>
            <a:r>
              <a:rPr lang="en-US" sz="1800"/>
              <a:t>Create safe and engaging atmosphere.</a:t>
            </a:r>
          </a:p>
        </p:txBody>
      </p:sp>
      <p:sp>
        <p:nvSpPr>
          <p:cNvPr id="5" name="TextBox 4">
            <a:extLst>
              <a:ext uri="{FF2B5EF4-FFF2-40B4-BE49-F238E27FC236}">
                <a16:creationId xmlns:a16="http://schemas.microsoft.com/office/drawing/2014/main" id="{2612A9B8-E965-1948-9FF3-53CD6AA9E91B}"/>
              </a:ext>
            </a:extLst>
          </p:cNvPr>
          <p:cNvSpPr txBox="1"/>
          <p:nvPr/>
        </p:nvSpPr>
        <p:spPr>
          <a:xfrm>
            <a:off x="785509" y="929958"/>
            <a:ext cx="3458246" cy="400110"/>
          </a:xfrm>
          <a:prstGeom prst="rect">
            <a:avLst/>
          </a:prstGeom>
          <a:noFill/>
        </p:spPr>
        <p:txBody>
          <a:bodyPr wrap="square" rtlCol="0">
            <a:spAutoFit/>
          </a:bodyPr>
          <a:lstStyle/>
          <a:p>
            <a:r>
              <a:rPr lang="en-US" sz="2000" b="1"/>
              <a:t>What we have learned:</a:t>
            </a:r>
          </a:p>
        </p:txBody>
      </p:sp>
    </p:spTree>
    <p:extLst>
      <p:ext uri="{BB962C8B-B14F-4D97-AF65-F5344CB8AC3E}">
        <p14:creationId xmlns:p14="http://schemas.microsoft.com/office/powerpoint/2010/main" val="3649066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9512968" cy="523220"/>
          </a:xfrm>
          <a:prstGeom prst="rect">
            <a:avLst/>
          </a:prstGeom>
          <a:noFill/>
        </p:spPr>
        <p:txBody>
          <a:bodyPr wrap="square" rtlCol="0">
            <a:spAutoFit/>
          </a:bodyPr>
          <a:lstStyle/>
          <a:p>
            <a:r>
              <a:rPr lang="en-US" sz="2800" b="1"/>
              <a:t>Splitting Big Problems Into Small Doable Steps</a:t>
            </a:r>
          </a:p>
        </p:txBody>
      </p:sp>
      <p:sp>
        <p:nvSpPr>
          <p:cNvPr id="3" name="TextBox 2">
            <a:extLst>
              <a:ext uri="{FF2B5EF4-FFF2-40B4-BE49-F238E27FC236}">
                <a16:creationId xmlns:a16="http://schemas.microsoft.com/office/drawing/2014/main" id="{EEF337AF-DCCD-FF4F-B839-6C175993D717}"/>
              </a:ext>
            </a:extLst>
          </p:cNvPr>
          <p:cNvSpPr txBox="1"/>
          <p:nvPr/>
        </p:nvSpPr>
        <p:spPr>
          <a:xfrm>
            <a:off x="0" y="563422"/>
            <a:ext cx="6002086" cy="2462213"/>
          </a:xfrm>
          <a:prstGeom prst="rect">
            <a:avLst/>
          </a:prstGeom>
          <a:noFill/>
        </p:spPr>
        <p:txBody>
          <a:bodyPr wrap="square" rtlCol="0">
            <a:spAutoFit/>
          </a:bodyPr>
          <a:lstStyle/>
          <a:p>
            <a:r>
              <a:rPr lang="en-US"/>
              <a:t>When I was a student (in Moscow, Russia, 1975), we were sent to suburbs to collect vegetables (carrots). The task was simple.  We were separated in pairs, and each pair had a ~120 meters long row of carrots to collect in 1 day. There was 6 pairs starting side-by-side like runners at a sport competition. At the end of the day nobody finished even 50% of their norm. It was taking 2 days to finish the norm.</a:t>
            </a:r>
          </a:p>
          <a:p>
            <a:endParaRPr lang="en-US"/>
          </a:p>
          <a:p>
            <a:r>
              <a:rPr lang="en-US"/>
              <a:t>This continued for several days, and then our manager (who was a 1st year post-graduate student) made a very simple and very magical change. He simply split one long row into 6 short rows. Each pair of students now received a set of 6 rows 20 meter each.</a:t>
            </a:r>
          </a:p>
        </p:txBody>
      </p:sp>
      <p:pic>
        <p:nvPicPr>
          <p:cNvPr id="7" name="Picture 6">
            <a:extLst>
              <a:ext uri="{FF2B5EF4-FFF2-40B4-BE49-F238E27FC236}">
                <a16:creationId xmlns:a16="http://schemas.microsoft.com/office/drawing/2014/main" id="{09FF3546-4FE6-A94B-8DC3-99DF21251FE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2380" y="2747040"/>
            <a:ext cx="5645705" cy="2549673"/>
          </a:xfrm>
          <a:prstGeom prst="rect">
            <a:avLst/>
          </a:prstGeom>
        </p:spPr>
      </p:pic>
      <p:sp>
        <p:nvSpPr>
          <p:cNvPr id="8" name="TextBox 7">
            <a:extLst>
              <a:ext uri="{FF2B5EF4-FFF2-40B4-BE49-F238E27FC236}">
                <a16:creationId xmlns:a16="http://schemas.microsoft.com/office/drawing/2014/main" id="{DD473AAD-4861-CB49-96C5-86A1876D53FA}"/>
              </a:ext>
            </a:extLst>
          </p:cNvPr>
          <p:cNvSpPr txBox="1"/>
          <p:nvPr/>
        </p:nvSpPr>
        <p:spPr>
          <a:xfrm>
            <a:off x="0" y="3025635"/>
            <a:ext cx="6236548" cy="3539430"/>
          </a:xfrm>
          <a:prstGeom prst="rect">
            <a:avLst/>
          </a:prstGeom>
          <a:noFill/>
        </p:spPr>
        <p:txBody>
          <a:bodyPr wrap="square" rtlCol="0">
            <a:spAutoFit/>
          </a:bodyPr>
          <a:lstStyle/>
          <a:p>
            <a:r>
              <a:rPr lang="en-US"/>
              <a:t>You can ask – what's the difference? </a:t>
            </a:r>
          </a:p>
          <a:p>
            <a:r>
              <a:rPr lang="en-US"/>
              <a:t>Well, this day the whole field was finished by 2 pm  !</a:t>
            </a:r>
          </a:p>
          <a:p>
            <a:endParaRPr lang="en-US"/>
          </a:p>
          <a:p>
            <a:pPr algn="ctr"/>
            <a:r>
              <a:rPr lang="en-US" b="1">
                <a:solidFill>
                  <a:srgbClr val="FF0000"/>
                </a:solidFill>
              </a:rPr>
              <a:t>It took only 5 hours to do what before was taking 2 full days (16 hours) ! </a:t>
            </a:r>
          </a:p>
          <a:p>
            <a:pPr algn="ctr"/>
            <a:r>
              <a:rPr lang="en-US" b="1">
                <a:solidFill>
                  <a:srgbClr val="FF0000"/>
                </a:solidFill>
              </a:rPr>
              <a:t>This is 3-times increase in productivity. </a:t>
            </a:r>
          </a:p>
          <a:p>
            <a:pPr algn="ctr"/>
            <a:r>
              <a:rPr lang="en-US" b="1">
                <a:solidFill>
                  <a:srgbClr val="FF0000"/>
                </a:solidFill>
              </a:rPr>
              <a:t>Without any incentives !</a:t>
            </a:r>
          </a:p>
          <a:p>
            <a:endParaRPr lang="en-US"/>
          </a:p>
          <a:p>
            <a:r>
              <a:rPr lang="en-US"/>
              <a:t>I can tell you how it felt. </a:t>
            </a:r>
          </a:p>
          <a:p>
            <a:endParaRPr lang="en-US"/>
          </a:p>
          <a:p>
            <a:r>
              <a:rPr lang="en-US"/>
              <a:t>You start working on one row - and pretty soon you see that you can reach its middle in a short time.  So you decide to take a break at the middle.</a:t>
            </a:r>
          </a:p>
          <a:p>
            <a:endParaRPr lang="en-US"/>
          </a:p>
          <a:p>
            <a:r>
              <a:rPr lang="en-US"/>
              <a:t>But when you reach it - you could see that it is actually very easy to finish the row - and then take a break.  And when you finished the 1st row - you see that now only 5 left. So you estimated how long it took you to finish the previous row - so you can tell when you will finish the next row. etc.</a:t>
            </a:r>
          </a:p>
        </p:txBody>
      </p:sp>
      <p:sp>
        <p:nvSpPr>
          <p:cNvPr id="9" name="TextBox 8">
            <a:extLst>
              <a:ext uri="{FF2B5EF4-FFF2-40B4-BE49-F238E27FC236}">
                <a16:creationId xmlns:a16="http://schemas.microsoft.com/office/drawing/2014/main" id="{BFD2BE43-C228-9842-A6D8-2DBB7DC3A90D}"/>
              </a:ext>
            </a:extLst>
          </p:cNvPr>
          <p:cNvSpPr txBox="1"/>
          <p:nvPr/>
        </p:nvSpPr>
        <p:spPr>
          <a:xfrm>
            <a:off x="6330462" y="5536841"/>
            <a:ext cx="5861538" cy="1169551"/>
          </a:xfrm>
          <a:prstGeom prst="rect">
            <a:avLst/>
          </a:prstGeom>
          <a:noFill/>
        </p:spPr>
        <p:txBody>
          <a:bodyPr wrap="square" rtlCol="0">
            <a:spAutoFit/>
          </a:bodyPr>
          <a:lstStyle/>
          <a:p>
            <a:r>
              <a:rPr lang="en-US"/>
              <a:t>The work started to feel manageable. And everybody rather enjoyed the process. It was addictive.</a:t>
            </a:r>
          </a:p>
          <a:p>
            <a:endParaRPr lang="en-US"/>
          </a:p>
          <a:p>
            <a:r>
              <a:rPr lang="en-US"/>
              <a:t>Do you want to </a:t>
            </a:r>
            <a:r>
              <a:rPr lang="en-US" b="1">
                <a:solidFill>
                  <a:srgbClr val="FF0000"/>
                </a:solidFill>
              </a:rPr>
              <a:t>increase effectiveness 3-fold</a:t>
            </a:r>
            <a:r>
              <a:rPr lang="en-US"/>
              <a:t>?</a:t>
            </a:r>
            <a:r>
              <a:rPr lang="ru-RU"/>
              <a:t> </a:t>
            </a:r>
            <a:r>
              <a:rPr lang="en-US"/>
              <a:t>Then plan your work as a set of simple manageable self-contained and self rewarding steps.</a:t>
            </a:r>
          </a:p>
        </p:txBody>
      </p:sp>
      <p:pic>
        <p:nvPicPr>
          <p:cNvPr id="4" name="Picture 3">
            <a:extLst>
              <a:ext uri="{FF2B5EF4-FFF2-40B4-BE49-F238E27FC236}">
                <a16:creationId xmlns:a16="http://schemas.microsoft.com/office/drawing/2014/main" id="{6C0656E9-FC87-224A-BD30-4E39DF534F9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881677" y="716455"/>
            <a:ext cx="5121906" cy="1837349"/>
          </a:xfrm>
          <a:prstGeom prst="rect">
            <a:avLst/>
          </a:prstGeom>
        </p:spPr>
      </p:pic>
    </p:spTree>
    <p:extLst>
      <p:ext uri="{BB962C8B-B14F-4D97-AF65-F5344CB8AC3E}">
        <p14:creationId xmlns:p14="http://schemas.microsoft.com/office/powerpoint/2010/main" val="400048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9512968" cy="523220"/>
          </a:xfrm>
          <a:prstGeom prst="rect">
            <a:avLst/>
          </a:prstGeom>
          <a:noFill/>
        </p:spPr>
        <p:txBody>
          <a:bodyPr wrap="square" rtlCol="0">
            <a:spAutoFit/>
          </a:bodyPr>
          <a:lstStyle/>
          <a:p>
            <a:r>
              <a:rPr lang="en-US" sz="2800" b="1"/>
              <a:t>Split Project into "Buckets"</a:t>
            </a:r>
          </a:p>
        </p:txBody>
      </p:sp>
      <p:sp>
        <p:nvSpPr>
          <p:cNvPr id="3" name="TextBox 2">
            <a:extLst>
              <a:ext uri="{FF2B5EF4-FFF2-40B4-BE49-F238E27FC236}">
                <a16:creationId xmlns:a16="http://schemas.microsoft.com/office/drawing/2014/main" id="{EEF337AF-DCCD-FF4F-B839-6C175993D717}"/>
              </a:ext>
            </a:extLst>
          </p:cNvPr>
          <p:cNvSpPr txBox="1"/>
          <p:nvPr/>
        </p:nvSpPr>
        <p:spPr>
          <a:xfrm>
            <a:off x="539394" y="939526"/>
            <a:ext cx="4559079" cy="5047536"/>
          </a:xfrm>
          <a:prstGeom prst="rect">
            <a:avLst/>
          </a:prstGeom>
          <a:noFill/>
        </p:spPr>
        <p:txBody>
          <a:bodyPr wrap="square" rtlCol="0">
            <a:spAutoFit/>
          </a:bodyPr>
          <a:lstStyle/>
          <a:p>
            <a:r>
              <a:rPr lang="en-US"/>
              <a:t>I remember a wonderful course by Steve Manning: </a:t>
            </a:r>
          </a:p>
          <a:p>
            <a:r>
              <a:rPr lang="en-US" b="1">
                <a:solidFill>
                  <a:srgbClr val="0070C0"/>
                </a:solidFill>
              </a:rPr>
              <a:t>"How To Write A Book On Anything </a:t>
            </a:r>
          </a:p>
          <a:p>
            <a:r>
              <a:rPr lang="en-US" b="1">
                <a:solidFill>
                  <a:srgbClr val="0070C0"/>
                </a:solidFill>
              </a:rPr>
              <a:t>In 14 Days or Less… GUARANTEED!!" </a:t>
            </a:r>
          </a:p>
          <a:p>
            <a:endParaRPr lang="en-US"/>
          </a:p>
          <a:p>
            <a:r>
              <a:rPr lang="en-US"/>
              <a:t>His approach was:</a:t>
            </a:r>
          </a:p>
          <a:p>
            <a:endParaRPr lang="en-US"/>
          </a:p>
          <a:p>
            <a:pPr marL="342900" indent="-342900">
              <a:buFont typeface="+mj-lt"/>
              <a:buAutoNum type="arabicPeriod"/>
            </a:pPr>
            <a:r>
              <a:rPr lang="en-US"/>
              <a:t>Create a title</a:t>
            </a:r>
          </a:p>
          <a:p>
            <a:pPr marL="342900" indent="-342900">
              <a:buFont typeface="+mj-lt"/>
              <a:buAutoNum type="arabicPeriod"/>
            </a:pPr>
            <a:r>
              <a:rPr lang="en-US"/>
              <a:t>Create a list of ~10 chapters</a:t>
            </a:r>
          </a:p>
          <a:p>
            <a:pPr marL="342900" indent="-342900">
              <a:buFont typeface="+mj-lt"/>
              <a:buAutoNum type="arabicPeriod"/>
            </a:pPr>
            <a:r>
              <a:rPr lang="en-US"/>
              <a:t>Create a list of ~10 topics (buckets) inside each chapter (each topic requires approximately ¾ of a page of text) – so you have total of ~100 "buckets".</a:t>
            </a:r>
          </a:p>
          <a:p>
            <a:pPr marL="342900" indent="-342900">
              <a:buFont typeface="+mj-lt"/>
              <a:buAutoNum type="arabicPeriod"/>
            </a:pPr>
            <a:r>
              <a:rPr lang="en-US"/>
              <a:t>Fill the buckets with some content. </a:t>
            </a:r>
            <a:br>
              <a:rPr lang="en-US"/>
            </a:br>
            <a:r>
              <a:rPr lang="en-US"/>
              <a:t>Do NOT edit. Do not return back. </a:t>
            </a:r>
            <a:br>
              <a:rPr lang="en-US"/>
            </a:br>
            <a:r>
              <a:rPr lang="en-US"/>
              <a:t>Just type something into those "buckets". </a:t>
            </a:r>
            <a:br>
              <a:rPr lang="en-US"/>
            </a:br>
            <a:r>
              <a:rPr lang="en-US"/>
              <a:t>Fill them in random order.</a:t>
            </a:r>
          </a:p>
          <a:p>
            <a:pPr marL="342900" indent="-342900">
              <a:buFont typeface="+mj-lt"/>
              <a:buAutoNum type="arabicPeriod"/>
            </a:pPr>
            <a:r>
              <a:rPr lang="en-US"/>
              <a:t>Edit buckets one at a time in reverse direction (start from the end of the book and move towards the beginning). This way each bucket could  stay on its own.</a:t>
            </a:r>
          </a:p>
          <a:p>
            <a:pPr marL="342900" indent="-342900">
              <a:buFont typeface="+mj-lt"/>
              <a:buAutoNum type="arabicPeriod"/>
            </a:pPr>
            <a:r>
              <a:rPr lang="en-US"/>
              <a:t>Do more editing ... </a:t>
            </a:r>
          </a:p>
          <a:p>
            <a:pPr marL="342900" indent="-342900">
              <a:buFont typeface="+mj-lt"/>
              <a:buAutoNum type="arabicPeriod"/>
            </a:pPr>
            <a:endParaRPr lang="en-US"/>
          </a:p>
          <a:p>
            <a:r>
              <a:rPr lang="en-US"/>
              <a:t>You can use similar approach when creating any kind of documents (PowerPoints, Project Plans, etc.). </a:t>
            </a:r>
          </a:p>
        </p:txBody>
      </p:sp>
      <p:sp>
        <p:nvSpPr>
          <p:cNvPr id="10" name="TextBox 9">
            <a:extLst>
              <a:ext uri="{FF2B5EF4-FFF2-40B4-BE49-F238E27FC236}">
                <a16:creationId xmlns:a16="http://schemas.microsoft.com/office/drawing/2014/main" id="{5DA962CB-5B0F-CB48-AE25-9D8C5A615E65}"/>
              </a:ext>
            </a:extLst>
          </p:cNvPr>
          <p:cNvSpPr txBox="1"/>
          <p:nvPr/>
        </p:nvSpPr>
        <p:spPr>
          <a:xfrm>
            <a:off x="6283570" y="186281"/>
            <a:ext cx="5601033" cy="3539430"/>
          </a:xfrm>
          <a:prstGeom prst="rect">
            <a:avLst/>
          </a:prstGeom>
          <a:noFill/>
        </p:spPr>
        <p:txBody>
          <a:bodyPr wrap="square" rtlCol="0">
            <a:spAutoFit/>
          </a:bodyPr>
          <a:lstStyle/>
          <a:p>
            <a:r>
              <a:rPr lang="en-US"/>
              <a:t>Similar approach is used by teachers in schools with "slow" kids.</a:t>
            </a:r>
          </a:p>
          <a:p>
            <a:endParaRPr lang="en-US"/>
          </a:p>
          <a:p>
            <a:r>
              <a:rPr lang="en-US"/>
              <a:t>If you ask a child to draw a picture of a ship, he will not be able to do it and will get upset.</a:t>
            </a:r>
          </a:p>
          <a:p>
            <a:endParaRPr lang="en-US"/>
          </a:p>
          <a:p>
            <a:r>
              <a:rPr lang="en-US"/>
              <a:t>But you can make a simple step-by-step plan for the child:</a:t>
            </a:r>
          </a:p>
          <a:p>
            <a:r>
              <a:rPr lang="en-US"/>
              <a:t>.. get a box of pencils</a:t>
            </a:r>
          </a:p>
          <a:p>
            <a:r>
              <a:rPr lang="en-US"/>
              <a:t>.. sharpen the pencils</a:t>
            </a:r>
          </a:p>
          <a:p>
            <a:r>
              <a:rPr lang="en-US"/>
              <a:t>.. get a sheet of paper</a:t>
            </a:r>
          </a:p>
          <a:p>
            <a:r>
              <a:rPr lang="en-US"/>
              <a:t>.. get a book with pictures of ships</a:t>
            </a:r>
          </a:p>
          <a:p>
            <a:r>
              <a:rPr lang="en-US"/>
              <a:t>.. select a picture you like</a:t>
            </a:r>
          </a:p>
          <a:p>
            <a:r>
              <a:rPr lang="en-US"/>
              <a:t>.. etc.</a:t>
            </a:r>
          </a:p>
          <a:p>
            <a:endParaRPr lang="en-US"/>
          </a:p>
          <a:p>
            <a:r>
              <a:rPr lang="en-US"/>
              <a:t>The child can now follow this plan.</a:t>
            </a:r>
          </a:p>
          <a:p>
            <a:r>
              <a:rPr lang="en-US"/>
              <a:t>Result – he successfully creates a picture. </a:t>
            </a:r>
            <a:br>
              <a:rPr lang="en-US"/>
            </a:br>
            <a:r>
              <a:rPr lang="en-US"/>
              <a:t>And he is happy and proud.</a:t>
            </a:r>
          </a:p>
        </p:txBody>
      </p:sp>
      <p:pic>
        <p:nvPicPr>
          <p:cNvPr id="1026" name="Picture 2" descr="Vector Illustration Of Children Colorful Toy Ship On White Background  Royalty Free Cliparts, Vectors, And Stock Illustration. Image 130342949.">
            <a:extLst>
              <a:ext uri="{FF2B5EF4-FFF2-40B4-BE49-F238E27FC236}">
                <a16:creationId xmlns:a16="http://schemas.microsoft.com/office/drawing/2014/main" id="{B4E00E93-A50C-ED48-A597-D728DB969A3E}"/>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0237944" y="1785585"/>
            <a:ext cx="1646659" cy="16434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317D354-2377-2B49-BB10-39361D056596}"/>
              </a:ext>
            </a:extLst>
          </p:cNvPr>
          <p:cNvSpPr txBox="1"/>
          <p:nvPr/>
        </p:nvSpPr>
        <p:spPr>
          <a:xfrm>
            <a:off x="6381917" y="4093908"/>
            <a:ext cx="5727892" cy="2462213"/>
          </a:xfrm>
          <a:prstGeom prst="rect">
            <a:avLst/>
          </a:prstGeom>
          <a:noFill/>
        </p:spPr>
        <p:txBody>
          <a:bodyPr wrap="square" rtlCol="0">
            <a:spAutoFit/>
          </a:bodyPr>
          <a:lstStyle/>
          <a:p>
            <a:r>
              <a:rPr lang="en-US" b="1">
                <a:solidFill>
                  <a:srgbClr val="FF0000"/>
                </a:solidFill>
              </a:rPr>
              <a:t>Different "Bucket Sizes" for Different People:</a:t>
            </a:r>
          </a:p>
          <a:p>
            <a:endParaRPr lang="en-US"/>
          </a:p>
          <a:p>
            <a:r>
              <a:rPr lang="en-US"/>
              <a:t>Some team members can execute the high level command ("draw a ship") all by themselves. They can figure out the steps – and execute them.</a:t>
            </a:r>
          </a:p>
          <a:p>
            <a:endParaRPr lang="en-US"/>
          </a:p>
          <a:p>
            <a:r>
              <a:rPr lang="en-US"/>
              <a:t>But most of  people need to receive a step-by-step plan.</a:t>
            </a:r>
            <a:br>
              <a:rPr lang="en-US"/>
            </a:br>
            <a:r>
              <a:rPr lang="en-US"/>
              <a:t>Some people require a very detailed plan. </a:t>
            </a:r>
          </a:p>
          <a:p>
            <a:endParaRPr lang="en-US"/>
          </a:p>
          <a:p>
            <a:r>
              <a:rPr lang="en-US"/>
              <a:t>A good manager should </a:t>
            </a:r>
            <a:r>
              <a:rPr lang="en-US" b="1">
                <a:solidFill>
                  <a:srgbClr val="FF0000"/>
                </a:solidFill>
              </a:rPr>
              <a:t>calibrate the size of the steps individually for each team member</a:t>
            </a:r>
            <a:r>
              <a:rPr lang="en-US"/>
              <a:t> to make them effective workers.</a:t>
            </a:r>
          </a:p>
        </p:txBody>
      </p:sp>
      <p:sp>
        <p:nvSpPr>
          <p:cNvPr id="7" name="Rounded Rectangle 6">
            <a:extLst>
              <a:ext uri="{FF2B5EF4-FFF2-40B4-BE49-F238E27FC236}">
                <a16:creationId xmlns:a16="http://schemas.microsoft.com/office/drawing/2014/main" id="{EE5F0425-CB1D-2B47-ADB2-A56E9D04A7E1}"/>
              </a:ext>
            </a:extLst>
          </p:cNvPr>
          <p:cNvSpPr/>
          <p:nvPr/>
        </p:nvSpPr>
        <p:spPr>
          <a:xfrm>
            <a:off x="5908431" y="121377"/>
            <a:ext cx="6201378" cy="3868732"/>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E55C0962-2D18-AC40-8F3F-E0CAA7CB39AF}"/>
              </a:ext>
            </a:extLst>
          </p:cNvPr>
          <p:cNvSpPr/>
          <p:nvPr/>
        </p:nvSpPr>
        <p:spPr>
          <a:xfrm>
            <a:off x="82191" y="630741"/>
            <a:ext cx="5601034" cy="592537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4271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p:nvPr/>
        </p:nvSpPr>
        <p:spPr>
          <a:xfrm>
            <a:off x="0" y="16512"/>
            <a:ext cx="4848284" cy="576575"/>
          </a:xfrm>
          <a:prstGeom prst="rect">
            <a:avLst/>
          </a:prstGeom>
          <a:noFill/>
          <a:ln>
            <a:noFill/>
          </a:ln>
        </p:spPr>
        <p:txBody>
          <a:bodyPr spcFirstLastPara="1" wrap="square" lIns="91425" tIns="45700" rIns="91425" bIns="45700" anchor="t" anchorCtr="0">
            <a:noAutofit/>
          </a:bodyPr>
          <a:lstStyle/>
          <a:p>
            <a:r>
              <a:rPr lang="en-US" sz="2800" b="1"/>
              <a:t>First Principles Thinking</a:t>
            </a:r>
          </a:p>
          <a:p>
            <a:pPr marL="0" marR="0" lvl="0" indent="0" algn="l" rtl="0">
              <a:spcBef>
                <a:spcPts val="0"/>
              </a:spcBef>
              <a:spcAft>
                <a:spcPts val="0"/>
              </a:spcAft>
              <a:buNone/>
            </a:pPr>
            <a:endParaRPr sz="2800" b="1"/>
          </a:p>
        </p:txBody>
      </p:sp>
      <p:sp>
        <p:nvSpPr>
          <p:cNvPr id="3" name="TextBox 2">
            <a:extLst>
              <a:ext uri="{FF2B5EF4-FFF2-40B4-BE49-F238E27FC236}">
                <a16:creationId xmlns:a16="http://schemas.microsoft.com/office/drawing/2014/main" id="{0B136B18-7897-0A46-A031-4DF1D35B24EF}"/>
              </a:ext>
            </a:extLst>
          </p:cNvPr>
          <p:cNvSpPr txBox="1"/>
          <p:nvPr/>
        </p:nvSpPr>
        <p:spPr>
          <a:xfrm>
            <a:off x="-14325" y="492369"/>
            <a:ext cx="6450294" cy="2246769"/>
          </a:xfrm>
          <a:prstGeom prst="rect">
            <a:avLst/>
          </a:prstGeom>
          <a:noFill/>
        </p:spPr>
        <p:txBody>
          <a:bodyPr wrap="square" rtlCol="0">
            <a:spAutoFit/>
          </a:bodyPr>
          <a:lstStyle/>
          <a:p>
            <a:r>
              <a:rPr lang="en-US"/>
              <a:t>First principles thinking (FPT) is thinking from scratch, actively questioning every assumption. FPT means to reverse-engineer complicated problems, break them down into basic elements, and then reassemble them from the ground up. </a:t>
            </a:r>
          </a:p>
          <a:p>
            <a:endParaRPr lang="en-US"/>
          </a:p>
          <a:p>
            <a:r>
              <a:rPr lang="en-US"/>
              <a:t>FPT requires courage and going against rules (fresh thinking):</a:t>
            </a:r>
          </a:p>
          <a:p>
            <a:pPr marL="285750" indent="-285750">
              <a:buFont typeface="Arial" panose="020B0604020202020204" pitchFamily="34" charset="0"/>
              <a:buChar char="•"/>
            </a:pPr>
            <a:r>
              <a:rPr lang="en-US">
                <a:solidFill>
                  <a:srgbClr val="0070C0"/>
                </a:solidFill>
              </a:rPr>
              <a:t>"Never be afraid of doing tasks you are not familiar with. </a:t>
            </a:r>
            <a:br>
              <a:rPr lang="en-US">
                <a:solidFill>
                  <a:srgbClr val="0070C0"/>
                </a:solidFill>
              </a:rPr>
            </a:br>
            <a:r>
              <a:rPr lang="en-US">
                <a:solidFill>
                  <a:srgbClr val="0070C0"/>
                </a:solidFill>
              </a:rPr>
              <a:t>Noah's Ark was built by an amateur. Professionals have built the Titanic."</a:t>
            </a:r>
          </a:p>
          <a:p>
            <a:pPr marL="285750" indent="-285750">
              <a:buFont typeface="Arial" panose="020B0604020202020204" pitchFamily="34" charset="0"/>
              <a:buChar char="•"/>
            </a:pPr>
            <a:r>
              <a:rPr lang="en-US">
                <a:solidFill>
                  <a:srgbClr val="0070C0"/>
                </a:solidFill>
              </a:rPr>
              <a:t>"The safest way to go on strike and achieve nothing </a:t>
            </a:r>
            <a:br>
              <a:rPr lang="en-US">
                <a:solidFill>
                  <a:srgbClr val="0070C0"/>
                </a:solidFill>
              </a:rPr>
            </a:br>
            <a:r>
              <a:rPr lang="en-US">
                <a:solidFill>
                  <a:srgbClr val="0070C0"/>
                </a:solidFill>
              </a:rPr>
              <a:t>is to do everything by existing rules." </a:t>
            </a:r>
          </a:p>
        </p:txBody>
      </p:sp>
      <p:pic>
        <p:nvPicPr>
          <p:cNvPr id="4" name="Picture 3">
            <a:extLst>
              <a:ext uri="{FF2B5EF4-FFF2-40B4-BE49-F238E27FC236}">
                <a16:creationId xmlns:a16="http://schemas.microsoft.com/office/drawing/2014/main" id="{A99CF8DC-7194-A84A-BB67-ACA332EC930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63916" y="2933515"/>
            <a:ext cx="3186237" cy="2246769"/>
          </a:xfrm>
          <a:prstGeom prst="rect">
            <a:avLst/>
          </a:prstGeom>
        </p:spPr>
      </p:pic>
      <p:sp>
        <p:nvSpPr>
          <p:cNvPr id="6" name="TextBox 5">
            <a:extLst>
              <a:ext uri="{FF2B5EF4-FFF2-40B4-BE49-F238E27FC236}">
                <a16:creationId xmlns:a16="http://schemas.microsoft.com/office/drawing/2014/main" id="{13B6E279-4B07-C24B-A10F-337D62D9786A}"/>
              </a:ext>
            </a:extLst>
          </p:cNvPr>
          <p:cNvSpPr txBox="1"/>
          <p:nvPr/>
        </p:nvSpPr>
        <p:spPr>
          <a:xfrm>
            <a:off x="507216" y="5374661"/>
            <a:ext cx="4146527" cy="954107"/>
          </a:xfrm>
          <a:prstGeom prst="rect">
            <a:avLst/>
          </a:prstGeom>
          <a:noFill/>
        </p:spPr>
        <p:txBody>
          <a:bodyPr wrap="square" rtlCol="0">
            <a:spAutoFit/>
          </a:bodyPr>
          <a:lstStyle/>
          <a:p>
            <a:r>
              <a:rPr lang="en-US"/>
              <a:t>The first time I've heard about FPT was from an interview with Elon Musk. He uses this type of thinking to design a cheap rocket from scratch, to re-engineer electric cars, to everything he does.</a:t>
            </a:r>
          </a:p>
        </p:txBody>
      </p:sp>
      <p:pic>
        <p:nvPicPr>
          <p:cNvPr id="1026" name="Picture 2">
            <a:extLst>
              <a:ext uri="{FF2B5EF4-FFF2-40B4-BE49-F238E27FC236}">
                <a16:creationId xmlns:a16="http://schemas.microsoft.com/office/drawing/2014/main" id="{CF1C000C-058D-E247-8454-6595393EE1C8}"/>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9003427" y="407961"/>
            <a:ext cx="3036174" cy="22467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69F5CC1-062C-EA4C-BE49-77AA4CDE69A2}"/>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607324" y="85203"/>
            <a:ext cx="2392536" cy="2578768"/>
          </a:xfrm>
          <a:prstGeom prst="rect">
            <a:avLst/>
          </a:prstGeom>
        </p:spPr>
      </p:pic>
      <p:sp>
        <p:nvSpPr>
          <p:cNvPr id="10" name="TextBox 9">
            <a:extLst>
              <a:ext uri="{FF2B5EF4-FFF2-40B4-BE49-F238E27FC236}">
                <a16:creationId xmlns:a16="http://schemas.microsoft.com/office/drawing/2014/main" id="{14C081A8-C4D0-3747-99D5-3E69725F99FB}"/>
              </a:ext>
            </a:extLst>
          </p:cNvPr>
          <p:cNvSpPr txBox="1"/>
          <p:nvPr/>
        </p:nvSpPr>
        <p:spPr>
          <a:xfrm>
            <a:off x="6690760" y="2778767"/>
            <a:ext cx="5348841" cy="3970318"/>
          </a:xfrm>
          <a:prstGeom prst="rect">
            <a:avLst/>
          </a:prstGeom>
          <a:noFill/>
        </p:spPr>
        <p:txBody>
          <a:bodyPr wrap="square" rtlCol="0">
            <a:spAutoFit/>
          </a:bodyPr>
          <a:lstStyle/>
          <a:p>
            <a:r>
              <a:rPr lang="en-US"/>
              <a:t>In 1989-1991 I participated in designing a first in Russia portable myograph. As you see, the device was very small and integrated with a laptop computer. Compare it with a prototype which was the size of a table (b/w photo on the left). </a:t>
            </a:r>
          </a:p>
          <a:p>
            <a:endParaRPr lang="en-US"/>
          </a:p>
          <a:p>
            <a:r>
              <a:rPr lang="en-US" b="1">
                <a:solidFill>
                  <a:srgbClr val="FF0000"/>
                </a:solidFill>
              </a:rPr>
              <a:t>We managed to make it small by thinking from scratch</a:t>
            </a:r>
            <a:r>
              <a:rPr lang="en-US"/>
              <a:t> and moving as much functionality as possible from hardware to software. </a:t>
            </a:r>
          </a:p>
          <a:p>
            <a:endParaRPr lang="en-US"/>
          </a:p>
          <a:p>
            <a:r>
              <a:rPr lang="en-US"/>
              <a:t>We didn't have a lot of resources and couldn't do things right. But </a:t>
            </a:r>
            <a:r>
              <a:rPr lang="en-US" b="1">
                <a:solidFill>
                  <a:srgbClr val="FF0000"/>
                </a:solidFill>
              </a:rPr>
              <a:t>we knew the key requirements</a:t>
            </a:r>
            <a:r>
              <a:rPr lang="en-US"/>
              <a:t>, and all other pieces eventually fell into place.  </a:t>
            </a:r>
          </a:p>
          <a:p>
            <a:endParaRPr lang="en-US"/>
          </a:p>
          <a:p>
            <a:r>
              <a:rPr lang="en-US" b="1">
                <a:solidFill>
                  <a:srgbClr val="FF0000"/>
                </a:solidFill>
              </a:rPr>
              <a:t>Our competitors having literally 100 times more resources (money, people, etc.) had never finished the project.</a:t>
            </a:r>
            <a:r>
              <a:rPr lang="en-US"/>
              <a:t> Because they wanted to make things right. So they drew a plan, distributed responsibilities, debated and agreed on a 5-year budget - and </a:t>
            </a:r>
            <a:r>
              <a:rPr lang="en-US" b="1">
                <a:solidFill>
                  <a:srgbClr val="FF0000"/>
                </a:solidFill>
              </a:rPr>
              <a:t>they have never (NEVER) delivered a final product</a:t>
            </a:r>
            <a:r>
              <a:rPr lang="en-US"/>
              <a:t>.</a:t>
            </a:r>
          </a:p>
        </p:txBody>
      </p:sp>
    </p:spTree>
    <p:extLst>
      <p:ext uri="{BB962C8B-B14F-4D97-AF65-F5344CB8AC3E}">
        <p14:creationId xmlns:p14="http://schemas.microsoft.com/office/powerpoint/2010/main" val="2533219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p:nvPr/>
        </p:nvSpPr>
        <p:spPr>
          <a:xfrm>
            <a:off x="98854" y="103363"/>
            <a:ext cx="3042931" cy="5765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u="none" strike="noStrike" cap="none">
                <a:solidFill>
                  <a:schemeClr val="dk1"/>
                </a:solidFill>
                <a:latin typeface="Arial" panose="020B0604020202020204" pitchFamily="34" charset="0"/>
                <a:ea typeface="Calibri"/>
                <a:cs typeface="Arial" panose="020B0604020202020204" pitchFamily="34" charset="0"/>
                <a:sym typeface="Calibri"/>
              </a:rPr>
              <a:t>Simplicity</a:t>
            </a:r>
            <a:endParaRPr sz="2800" b="1">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BA0838A-E99C-2847-9CD5-56C24B6404F6}"/>
              </a:ext>
            </a:extLst>
          </p:cNvPr>
          <p:cNvSpPr txBox="1"/>
          <p:nvPr/>
        </p:nvSpPr>
        <p:spPr>
          <a:xfrm>
            <a:off x="1300123" y="1128174"/>
            <a:ext cx="8650700" cy="5262979"/>
          </a:xfrm>
          <a:prstGeom prst="rect">
            <a:avLst/>
          </a:prstGeom>
          <a:noFill/>
        </p:spPr>
        <p:txBody>
          <a:bodyPr wrap="square" rtlCol="0">
            <a:spAutoFit/>
          </a:bodyPr>
          <a:lstStyle/>
          <a:p>
            <a:r>
              <a:rPr lang="en-US" sz="1600">
                <a:solidFill>
                  <a:srgbClr val="0070C0"/>
                </a:solidFill>
              </a:rPr>
              <a:t>"There are two ways of constructing a software design; one way is to make it so simple that there are obviously no deficiencies, and the other way is to make it so complicated that there are no obvious deficiencies. The first method is far more difficult."</a:t>
            </a:r>
            <a:r>
              <a:rPr lang="en-US" sz="1600"/>
              <a:t>  - C. A. R. Hoare</a:t>
            </a:r>
          </a:p>
          <a:p>
            <a:endParaRPr lang="en-US" sz="1600"/>
          </a:p>
          <a:p>
            <a:r>
              <a:rPr lang="en-US" sz="1600">
                <a:solidFill>
                  <a:srgbClr val="0070C0"/>
                </a:solidFill>
              </a:rPr>
              <a:t>"Make everything as simple as possible, but not simpler. "</a:t>
            </a:r>
            <a:r>
              <a:rPr lang="en-US" sz="1600"/>
              <a:t>  - Albert Einstein (1879-1955)</a:t>
            </a:r>
          </a:p>
          <a:p>
            <a:endParaRPr lang="en-US" sz="1600"/>
          </a:p>
          <a:p>
            <a:r>
              <a:rPr lang="en-US" sz="1600">
                <a:solidFill>
                  <a:srgbClr val="0070C0"/>
                </a:solidFill>
              </a:rPr>
              <a:t>"Thank you, Lord, for making all necessary things simple, and all complicated things unnecessary"</a:t>
            </a:r>
            <a:r>
              <a:rPr lang="en-US" sz="1600"/>
              <a:t> - H. S. Skovoroda (1722-1794)</a:t>
            </a:r>
          </a:p>
          <a:p>
            <a:endParaRPr lang="en-US" sz="1600"/>
          </a:p>
          <a:p>
            <a:r>
              <a:rPr lang="en-US" sz="1600">
                <a:solidFill>
                  <a:srgbClr val="0070C0"/>
                </a:solidFill>
              </a:rPr>
              <a:t>"Any intelligent fool can make things bigger, more complex, and more violent. It takes a touch of genius -- and a lot of courage -- to move in the opposite direction."</a:t>
            </a:r>
            <a:r>
              <a:rPr lang="en-US" sz="1600"/>
              <a:t>  - Albert Einstein (1879-1955)</a:t>
            </a:r>
          </a:p>
          <a:p>
            <a:endParaRPr lang="en-US" sz="1600"/>
          </a:p>
          <a:p>
            <a:r>
              <a:rPr lang="en-US" sz="1600">
                <a:solidFill>
                  <a:srgbClr val="0070C0"/>
                </a:solidFill>
              </a:rPr>
              <a:t>KISS principle - Keep It Simple, Stupid</a:t>
            </a:r>
            <a:r>
              <a:rPr lang="en-US" sz="1600"/>
              <a:t> - is largely used by military, and is attributed to Clarence Leonard 'Kelly' Johnson (1910-1990), who worked for Lockheed Martin</a:t>
            </a:r>
          </a:p>
          <a:p>
            <a:endParaRPr lang="en-US" sz="1600"/>
          </a:p>
          <a:p>
            <a:r>
              <a:rPr lang="en-US" sz="1600">
                <a:solidFill>
                  <a:srgbClr val="0070C0"/>
                </a:solidFill>
              </a:rPr>
              <a:t>"You can see that [with a simpler toolkit] the amount of extension programming goes up considerably. What you don't see is that the total implementation effort may be much lower because the underlying toolkit is much simpler. There the programmers need spend much less time reading documentation, fitting their new software into the old, etc. Sometimes less is more. "</a:t>
            </a:r>
            <a:r>
              <a:rPr lang="en-US" sz="1600"/>
              <a:t> - Philip Greenspun, </a:t>
            </a:r>
            <a:r>
              <a:rPr lang="en-US" sz="1600">
                <a:hlinkClick r:id="rId3"/>
              </a:rPr>
              <a:t>https://philip.greenspun.com</a:t>
            </a:r>
            <a:endParaRPr lang="en-US" sz="1600"/>
          </a:p>
        </p:txBody>
      </p:sp>
    </p:spTree>
    <p:extLst>
      <p:ext uri="{BB962C8B-B14F-4D97-AF65-F5344CB8AC3E}">
        <p14:creationId xmlns:p14="http://schemas.microsoft.com/office/powerpoint/2010/main" val="332676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2" name="TextBox 1">
            <a:extLst>
              <a:ext uri="{FF2B5EF4-FFF2-40B4-BE49-F238E27FC236}">
                <a16:creationId xmlns:a16="http://schemas.microsoft.com/office/drawing/2014/main" id="{BA5C1217-0ECA-244D-A268-583AD2D987CF}"/>
              </a:ext>
            </a:extLst>
          </p:cNvPr>
          <p:cNvSpPr txBox="1"/>
          <p:nvPr/>
        </p:nvSpPr>
        <p:spPr>
          <a:xfrm>
            <a:off x="6462564" y="620984"/>
            <a:ext cx="5342965" cy="3323987"/>
          </a:xfrm>
          <a:prstGeom prst="rect">
            <a:avLst/>
          </a:prstGeom>
          <a:noFill/>
        </p:spPr>
        <p:txBody>
          <a:bodyPr wrap="square" rtlCol="0">
            <a:spAutoFit/>
          </a:bodyPr>
          <a:lstStyle/>
          <a:p>
            <a:r>
              <a:rPr lang="en-US" b="1">
                <a:solidFill>
                  <a:srgbClr val="FF0000"/>
                </a:solidFill>
              </a:rPr>
              <a:t>Many projects failed because their architects failed to make things simple.</a:t>
            </a:r>
            <a:r>
              <a:rPr lang="en-US"/>
              <a:t> They tried to make things </a:t>
            </a:r>
            <a:r>
              <a:rPr lang="en-US" b="1">
                <a:solidFill>
                  <a:srgbClr val="00B050"/>
                </a:solidFill>
              </a:rPr>
              <a:t>right</a:t>
            </a:r>
            <a:r>
              <a:rPr lang="en-US"/>
              <a:t>.  As a result they have built systems which were never quite operational and couldn't survive change.</a:t>
            </a:r>
          </a:p>
          <a:p>
            <a:endParaRPr lang="en-US"/>
          </a:p>
          <a:p>
            <a:r>
              <a:rPr lang="en-US"/>
              <a:t>Find simple ways to do things. </a:t>
            </a:r>
          </a:p>
          <a:p>
            <a:endParaRPr lang="en-US"/>
          </a:p>
          <a:p>
            <a:r>
              <a:rPr lang="en-US"/>
              <a:t>Try to find a way to complete project in two weeks. If you can't see that you can complete the project in 2 weeks - don't do it immediately. Think first.</a:t>
            </a:r>
          </a:p>
          <a:p>
            <a:endParaRPr lang="en-US"/>
          </a:p>
          <a:p>
            <a:r>
              <a:rPr lang="en-US"/>
              <a:t>Because if you think it takes 2 weeks - it will take 2 months.</a:t>
            </a:r>
          </a:p>
          <a:p>
            <a:r>
              <a:rPr lang="en-US"/>
              <a:t>And if you think it will take 2 months - it will take a year.</a:t>
            </a:r>
          </a:p>
          <a:p>
            <a:r>
              <a:rPr lang="en-US"/>
              <a:t>And in the middle you or your boss will realize that it should be done differently - thus you will never finish it.</a:t>
            </a:r>
          </a:p>
        </p:txBody>
      </p:sp>
      <p:sp>
        <p:nvSpPr>
          <p:cNvPr id="5" name="Google Shape;85;p13">
            <a:extLst>
              <a:ext uri="{FF2B5EF4-FFF2-40B4-BE49-F238E27FC236}">
                <a16:creationId xmlns:a16="http://schemas.microsoft.com/office/drawing/2014/main" id="{5A87C687-018F-3149-A3AC-E61AC997D169}"/>
              </a:ext>
            </a:extLst>
          </p:cNvPr>
          <p:cNvSpPr txBox="1"/>
          <p:nvPr/>
        </p:nvSpPr>
        <p:spPr>
          <a:xfrm>
            <a:off x="98854" y="4080328"/>
            <a:ext cx="4527832" cy="5765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u="none" strike="noStrike" cap="none">
                <a:solidFill>
                  <a:schemeClr val="dk1"/>
                </a:solidFill>
                <a:latin typeface="Arial" panose="020B0604020202020204" pitchFamily="34" charset="0"/>
                <a:ea typeface="Calibri"/>
                <a:cs typeface="Arial" panose="020B0604020202020204" pitchFamily="34" charset="0"/>
                <a:sym typeface="Calibri"/>
              </a:rPr>
              <a:t>F**k it, we don't need it</a:t>
            </a:r>
            <a:endParaRPr sz="2800" b="1">
              <a:latin typeface="Arial" panose="020B0604020202020204" pitchFamily="34" charset="0"/>
              <a:cs typeface="Arial" panose="020B0604020202020204" pitchFamily="34" charset="0"/>
            </a:endParaRPr>
          </a:p>
        </p:txBody>
      </p:sp>
      <p:sp>
        <p:nvSpPr>
          <p:cNvPr id="6" name="Google Shape;85;p13">
            <a:extLst>
              <a:ext uri="{FF2B5EF4-FFF2-40B4-BE49-F238E27FC236}">
                <a16:creationId xmlns:a16="http://schemas.microsoft.com/office/drawing/2014/main" id="{ED17AD56-84D1-B64B-8B08-F4FED90F4C1C}"/>
              </a:ext>
            </a:extLst>
          </p:cNvPr>
          <p:cNvSpPr txBox="1"/>
          <p:nvPr/>
        </p:nvSpPr>
        <p:spPr>
          <a:xfrm>
            <a:off x="98854" y="0"/>
            <a:ext cx="4527832" cy="5765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Arial" panose="020B0604020202020204" pitchFamily="34" charset="0"/>
                <a:cs typeface="Arial" panose="020B0604020202020204" pitchFamily="34" charset="0"/>
                <a:sym typeface="Calibri"/>
              </a:rPr>
              <a:t>Prioritization is the key</a:t>
            </a:r>
            <a:endParaRPr sz="2800" b="1">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F15D5FC-F0D3-8F44-B6EC-8BFA02542BEE}"/>
              </a:ext>
            </a:extLst>
          </p:cNvPr>
          <p:cNvSpPr txBox="1"/>
          <p:nvPr/>
        </p:nvSpPr>
        <p:spPr>
          <a:xfrm>
            <a:off x="334385" y="2720950"/>
            <a:ext cx="4993341" cy="830997"/>
          </a:xfrm>
          <a:prstGeom prst="rect">
            <a:avLst/>
          </a:prstGeom>
          <a:noFill/>
        </p:spPr>
        <p:txBody>
          <a:bodyPr wrap="square" rtlCol="0">
            <a:spAutoFit/>
          </a:bodyPr>
          <a:lstStyle/>
          <a:p>
            <a:r>
              <a:rPr lang="en-US" sz="1600" b="1">
                <a:solidFill>
                  <a:srgbClr val="00B050"/>
                </a:solidFill>
              </a:rPr>
              <a:t>Common reason of failure is that people spend time on doing things which shouldn't have been done at all in the first place.</a:t>
            </a:r>
            <a:endParaRPr lang="en-US"/>
          </a:p>
        </p:txBody>
      </p:sp>
      <p:sp>
        <p:nvSpPr>
          <p:cNvPr id="8" name="TextBox 7">
            <a:extLst>
              <a:ext uri="{FF2B5EF4-FFF2-40B4-BE49-F238E27FC236}">
                <a16:creationId xmlns:a16="http://schemas.microsoft.com/office/drawing/2014/main" id="{B8900205-2E55-B04C-BE22-4B42E944A4CF}"/>
              </a:ext>
            </a:extLst>
          </p:cNvPr>
          <p:cNvSpPr txBox="1"/>
          <p:nvPr/>
        </p:nvSpPr>
        <p:spPr>
          <a:xfrm>
            <a:off x="98854" y="4656903"/>
            <a:ext cx="5728205" cy="2062103"/>
          </a:xfrm>
          <a:prstGeom prst="rect">
            <a:avLst/>
          </a:prstGeom>
          <a:noFill/>
        </p:spPr>
        <p:txBody>
          <a:bodyPr wrap="square" rtlCol="0">
            <a:spAutoFit/>
          </a:bodyPr>
          <a:lstStyle/>
          <a:p>
            <a:r>
              <a:rPr lang="en-US" sz="1600" b="1">
                <a:solidFill>
                  <a:srgbClr val="00B050"/>
                </a:solidFill>
              </a:rPr>
              <a:t>Simplify the design, sacrifice some features</a:t>
            </a:r>
          </a:p>
          <a:p>
            <a:endParaRPr lang="en-US"/>
          </a:p>
          <a:p>
            <a:r>
              <a:rPr lang="en-US"/>
              <a:t>"</a:t>
            </a:r>
            <a:r>
              <a:rPr lang="en-US" b="1">
                <a:solidFill>
                  <a:srgbClr val="00B050"/>
                </a:solidFill>
              </a:rPr>
              <a:t>Do we really need it ?</a:t>
            </a:r>
            <a:r>
              <a:rPr lang="en-US"/>
              <a:t>" Often 10% of features takes 90% of your programming time.  By sacrificing them you may make </a:t>
            </a:r>
          </a:p>
          <a:p>
            <a:r>
              <a:rPr lang="en-US"/>
              <a:t>your project </a:t>
            </a:r>
            <a:r>
              <a:rPr lang="en-US" b="1">
                <a:solidFill>
                  <a:srgbClr val="FF0000"/>
                </a:solidFill>
              </a:rPr>
              <a:t>10 times simpler</a:t>
            </a:r>
            <a:r>
              <a:rPr lang="en-US"/>
              <a:t>.</a:t>
            </a:r>
          </a:p>
          <a:p>
            <a:endParaRPr lang="en-US"/>
          </a:p>
          <a:p>
            <a:r>
              <a:rPr lang="en-US"/>
              <a:t>Same principle can be applied to the features of programming architecture. Trying to make perfect code may make your project </a:t>
            </a:r>
          </a:p>
          <a:p>
            <a:r>
              <a:rPr lang="en-US" b="1">
                <a:solidFill>
                  <a:srgbClr val="FF0000"/>
                </a:solidFill>
              </a:rPr>
              <a:t>10 times more complex</a:t>
            </a:r>
            <a:r>
              <a:rPr lang="en-US"/>
              <a:t>.</a:t>
            </a:r>
          </a:p>
        </p:txBody>
      </p:sp>
      <p:sp>
        <p:nvSpPr>
          <p:cNvPr id="4" name="TextBox 3">
            <a:extLst>
              <a:ext uri="{FF2B5EF4-FFF2-40B4-BE49-F238E27FC236}">
                <a16:creationId xmlns:a16="http://schemas.microsoft.com/office/drawing/2014/main" id="{6638F852-41FD-B749-9F9C-F35ED345DBE3}"/>
              </a:ext>
            </a:extLst>
          </p:cNvPr>
          <p:cNvSpPr txBox="1"/>
          <p:nvPr/>
        </p:nvSpPr>
        <p:spPr>
          <a:xfrm>
            <a:off x="334385" y="662993"/>
            <a:ext cx="5136534" cy="800219"/>
          </a:xfrm>
          <a:prstGeom prst="rect">
            <a:avLst/>
          </a:prstGeom>
          <a:noFill/>
        </p:spPr>
        <p:txBody>
          <a:bodyPr wrap="square" rtlCol="0">
            <a:spAutoFit/>
          </a:bodyPr>
          <a:lstStyle/>
          <a:p>
            <a:r>
              <a:rPr lang="en-US" sz="1800" b="1">
                <a:solidFill>
                  <a:srgbClr val="00B050"/>
                </a:solidFill>
              </a:rPr>
              <a:t>Warren Buffett 5/25 rule:</a:t>
            </a:r>
          </a:p>
          <a:p>
            <a:r>
              <a:rPr lang="en-US"/>
              <a:t>Write down 25 tasks you think are important.</a:t>
            </a:r>
          </a:p>
          <a:p>
            <a:r>
              <a:rPr lang="en-US"/>
              <a:t>Choose just the top five – and do only them.</a:t>
            </a:r>
          </a:p>
        </p:txBody>
      </p:sp>
      <p:sp>
        <p:nvSpPr>
          <p:cNvPr id="10" name="TextBox 9">
            <a:extLst>
              <a:ext uri="{FF2B5EF4-FFF2-40B4-BE49-F238E27FC236}">
                <a16:creationId xmlns:a16="http://schemas.microsoft.com/office/drawing/2014/main" id="{2C042A01-472A-3B49-9A28-DEBE89752660}"/>
              </a:ext>
            </a:extLst>
          </p:cNvPr>
          <p:cNvSpPr txBox="1"/>
          <p:nvPr/>
        </p:nvSpPr>
        <p:spPr>
          <a:xfrm>
            <a:off x="339195" y="1645901"/>
            <a:ext cx="5136534" cy="954107"/>
          </a:xfrm>
          <a:prstGeom prst="rect">
            <a:avLst/>
          </a:prstGeom>
          <a:noFill/>
        </p:spPr>
        <p:txBody>
          <a:bodyPr wrap="square" rtlCol="0">
            <a:spAutoFit/>
          </a:bodyPr>
          <a:lstStyle/>
          <a:p>
            <a:r>
              <a:rPr lang="en-US"/>
              <a:t>Your success depends on being focused on the most important tasks/features.</a:t>
            </a:r>
          </a:p>
          <a:p>
            <a:r>
              <a:rPr lang="en-US"/>
              <a:t>Your success depends on cutting off all tasks/features which are secondary.</a:t>
            </a:r>
          </a:p>
        </p:txBody>
      </p:sp>
      <p:pic>
        <p:nvPicPr>
          <p:cNvPr id="9" name="Picture 8">
            <a:extLst>
              <a:ext uri="{FF2B5EF4-FFF2-40B4-BE49-F238E27FC236}">
                <a16:creationId xmlns:a16="http://schemas.microsoft.com/office/drawing/2014/main" id="{50FD0858-430E-C74A-8E32-83596B33B63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09811" y="4299998"/>
            <a:ext cx="1567198" cy="2062103"/>
          </a:xfrm>
          <a:prstGeom prst="rect">
            <a:avLst/>
          </a:prstGeom>
        </p:spPr>
      </p:pic>
      <p:sp>
        <p:nvSpPr>
          <p:cNvPr id="12" name="TextBox 11">
            <a:extLst>
              <a:ext uri="{FF2B5EF4-FFF2-40B4-BE49-F238E27FC236}">
                <a16:creationId xmlns:a16="http://schemas.microsoft.com/office/drawing/2014/main" id="{F4CD70CC-7E22-9143-B847-8E59135F2009}"/>
              </a:ext>
            </a:extLst>
          </p:cNvPr>
          <p:cNvSpPr txBox="1"/>
          <p:nvPr/>
        </p:nvSpPr>
        <p:spPr>
          <a:xfrm>
            <a:off x="10114624" y="6380452"/>
            <a:ext cx="1769959" cy="338554"/>
          </a:xfrm>
          <a:prstGeom prst="rect">
            <a:avLst/>
          </a:prstGeom>
          <a:noFill/>
        </p:spPr>
        <p:txBody>
          <a:bodyPr wrap="square" rtlCol="0">
            <a:spAutoFit/>
          </a:bodyPr>
          <a:lstStyle/>
          <a:p>
            <a:pPr algn="ctr"/>
            <a:r>
              <a:rPr lang="en-US" sz="1600" b="1"/>
              <a:t>Joe Sugarman</a:t>
            </a:r>
          </a:p>
        </p:txBody>
      </p:sp>
      <p:sp>
        <p:nvSpPr>
          <p:cNvPr id="13" name="TextBox 12">
            <a:extLst>
              <a:ext uri="{FF2B5EF4-FFF2-40B4-BE49-F238E27FC236}">
                <a16:creationId xmlns:a16="http://schemas.microsoft.com/office/drawing/2014/main" id="{442970A2-5CAF-234E-9BDF-A10253E48E4B}"/>
              </a:ext>
            </a:extLst>
          </p:cNvPr>
          <p:cNvSpPr txBox="1"/>
          <p:nvPr/>
        </p:nvSpPr>
        <p:spPr>
          <a:xfrm>
            <a:off x="6830809" y="4537892"/>
            <a:ext cx="3283815" cy="1384995"/>
          </a:xfrm>
          <a:prstGeom prst="rect">
            <a:avLst/>
          </a:prstGeom>
          <a:noFill/>
        </p:spPr>
        <p:txBody>
          <a:bodyPr wrap="square" rtlCol="0">
            <a:spAutoFit/>
          </a:bodyPr>
          <a:lstStyle/>
          <a:p>
            <a:endParaRPr lang="en-US"/>
          </a:p>
          <a:p>
            <a:r>
              <a:rPr lang="en-US"/>
              <a:t>The great marketer </a:t>
            </a:r>
            <a:r>
              <a:rPr lang="en-US" b="1">
                <a:solidFill>
                  <a:srgbClr val="00B050"/>
                </a:solidFill>
              </a:rPr>
              <a:t>Joe Sugarman</a:t>
            </a:r>
            <a:r>
              <a:rPr lang="en-US"/>
              <a:t> has a little formula for judging any project he gets involved in. He calls it “</a:t>
            </a:r>
            <a:r>
              <a:rPr lang="en-US" b="1">
                <a:solidFill>
                  <a:srgbClr val="00B050"/>
                </a:solidFill>
              </a:rPr>
              <a:t>ELF</a:t>
            </a:r>
            <a:r>
              <a:rPr lang="en-US"/>
              <a:t>” (</a:t>
            </a:r>
            <a:r>
              <a:rPr lang="en-US" b="1">
                <a:solidFill>
                  <a:srgbClr val="FF0000"/>
                </a:solidFill>
              </a:rPr>
              <a:t>Easy, Lucrative, and Fun</a:t>
            </a:r>
            <a:r>
              <a:rPr lang="en-US"/>
              <a:t>).</a:t>
            </a:r>
          </a:p>
          <a:p>
            <a:r>
              <a:rPr lang="en-US"/>
              <a:t>Make your project an </a:t>
            </a:r>
            <a:r>
              <a:rPr lang="en-US" b="1">
                <a:solidFill>
                  <a:srgbClr val="00B050"/>
                </a:solidFill>
              </a:rPr>
              <a:t>ELF</a:t>
            </a:r>
            <a:r>
              <a:rPr lang="en-US"/>
              <a:t> project.</a:t>
            </a:r>
          </a:p>
        </p:txBody>
      </p:sp>
      <p:sp>
        <p:nvSpPr>
          <p:cNvPr id="3" name="Rounded Rectangle 2">
            <a:extLst>
              <a:ext uri="{FF2B5EF4-FFF2-40B4-BE49-F238E27FC236}">
                <a16:creationId xmlns:a16="http://schemas.microsoft.com/office/drawing/2014/main" id="{BB526176-CF00-8E4D-AD9F-CBCBEC7FDA6E}"/>
              </a:ext>
            </a:extLst>
          </p:cNvPr>
          <p:cNvSpPr/>
          <p:nvPr/>
        </p:nvSpPr>
        <p:spPr>
          <a:xfrm>
            <a:off x="98854" y="548089"/>
            <a:ext cx="5338778" cy="3328416"/>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FFC7FF6C-E5EA-E649-A36B-7DF9E55B9F10}"/>
              </a:ext>
            </a:extLst>
          </p:cNvPr>
          <p:cNvSpPr/>
          <p:nvPr/>
        </p:nvSpPr>
        <p:spPr>
          <a:xfrm>
            <a:off x="6314561" y="323088"/>
            <a:ext cx="5570022" cy="375724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6280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50900"/>
            <a:ext cx="6914400" cy="6766400"/>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 sz="2400" b="1" dirty="0">
                <a:solidFill>
                  <a:srgbClr val="FF0000"/>
                </a:solidFill>
              </a:rPr>
              <a:t>Unix – Example of Simplicity of Design</a:t>
            </a:r>
            <a:endParaRPr sz="1467" dirty="0">
              <a:solidFill>
                <a:srgbClr val="FF0000"/>
              </a:solidFill>
            </a:endParaRPr>
          </a:p>
          <a:p>
            <a:pPr>
              <a:buClr>
                <a:schemeClr val="dk1"/>
              </a:buClr>
              <a:buSzPts val="1100"/>
            </a:pPr>
            <a:endParaRPr lang="en" sz="800" dirty="0">
              <a:solidFill>
                <a:schemeClr val="dk1"/>
              </a:solidFill>
            </a:endParaRPr>
          </a:p>
          <a:p>
            <a:pPr>
              <a:buClr>
                <a:schemeClr val="dk1"/>
              </a:buClr>
              <a:buSzPts val="1100"/>
            </a:pPr>
            <a:r>
              <a:rPr lang="en" sz="1467" dirty="0">
                <a:solidFill>
                  <a:schemeClr val="dk1"/>
                </a:solidFill>
              </a:rPr>
              <a:t>Unix is the dominating OS (~2 </a:t>
            </a:r>
            <a:r>
              <a:rPr lang="en" sz="1467" dirty="0" err="1">
                <a:solidFill>
                  <a:schemeClr val="dk1"/>
                </a:solidFill>
              </a:rPr>
              <a:t>Bln</a:t>
            </a:r>
            <a:r>
              <a:rPr lang="en" sz="1467" dirty="0">
                <a:solidFill>
                  <a:schemeClr val="dk1"/>
                </a:solidFill>
              </a:rPr>
              <a:t> android devices, ~1 </a:t>
            </a:r>
            <a:r>
              <a:rPr lang="en" sz="1467" dirty="0" err="1">
                <a:solidFill>
                  <a:schemeClr val="dk1"/>
                </a:solidFill>
              </a:rPr>
              <a:t>Bln</a:t>
            </a:r>
            <a:r>
              <a:rPr lang="en" sz="1467" dirty="0">
                <a:solidFill>
                  <a:schemeClr val="dk1"/>
                </a:solidFill>
              </a:rPr>
              <a:t> iOS devices, ~1 </a:t>
            </a:r>
            <a:r>
              <a:rPr lang="en" sz="1467" dirty="0" err="1">
                <a:solidFill>
                  <a:schemeClr val="dk1"/>
                </a:solidFill>
              </a:rPr>
              <a:t>Bln</a:t>
            </a:r>
            <a:r>
              <a:rPr lang="en" sz="1467" dirty="0">
                <a:solidFill>
                  <a:schemeClr val="dk1"/>
                </a:solidFill>
              </a:rPr>
              <a:t> servers in clouds, 100 </a:t>
            </a:r>
            <a:r>
              <a:rPr lang="en" sz="1467" dirty="0" err="1">
                <a:solidFill>
                  <a:schemeClr val="dk1"/>
                </a:solidFill>
              </a:rPr>
              <a:t>Mln</a:t>
            </a:r>
            <a:r>
              <a:rPr lang="en" sz="1467" dirty="0">
                <a:solidFill>
                  <a:schemeClr val="dk1"/>
                </a:solidFill>
              </a:rPr>
              <a:t> Macs, etc.). </a:t>
            </a:r>
            <a:endParaRPr sz="1467" dirty="0">
              <a:solidFill>
                <a:schemeClr val="dk1"/>
              </a:solidFill>
            </a:endParaRPr>
          </a:p>
          <a:p>
            <a:pPr>
              <a:buClr>
                <a:schemeClr val="dk1"/>
              </a:buClr>
              <a:buSzPts val="1100"/>
            </a:pPr>
            <a:endParaRPr sz="1467" dirty="0">
              <a:solidFill>
                <a:schemeClr val="dk1"/>
              </a:solidFill>
            </a:endParaRPr>
          </a:p>
          <a:p>
            <a:pPr>
              <a:buClr>
                <a:schemeClr val="dk1"/>
              </a:buClr>
              <a:buSzPts val="1100"/>
            </a:pPr>
            <a:r>
              <a:rPr lang="en" sz="1467" b="1" dirty="0">
                <a:solidFill>
                  <a:srgbClr val="1155CC"/>
                </a:solidFill>
              </a:rPr>
              <a:t>Ken Thompson</a:t>
            </a:r>
            <a:r>
              <a:rPr lang="en" sz="1467" dirty="0">
                <a:solidFill>
                  <a:schemeClr val="dk1"/>
                </a:solidFill>
              </a:rPr>
              <a:t> has created Unix OS in 1969. </a:t>
            </a:r>
            <a:endParaRPr sz="1467" dirty="0">
              <a:solidFill>
                <a:schemeClr val="dk1"/>
              </a:solidFill>
            </a:endParaRPr>
          </a:p>
          <a:p>
            <a:pPr>
              <a:buClr>
                <a:schemeClr val="dk1"/>
              </a:buClr>
              <a:buSzPts val="1100"/>
            </a:pPr>
            <a:r>
              <a:rPr lang="en" sz="1467" dirty="0">
                <a:solidFill>
                  <a:schemeClr val="dk1"/>
                </a:solidFill>
              </a:rPr>
              <a:t>Nowadays he works at Google as one of creators of the “Go” language:</a:t>
            </a:r>
            <a:endParaRPr sz="1467" dirty="0">
              <a:solidFill>
                <a:schemeClr val="dk1"/>
              </a:solidFill>
            </a:endParaRPr>
          </a:p>
          <a:p>
            <a:pPr>
              <a:buClr>
                <a:schemeClr val="dk1"/>
              </a:buClr>
              <a:buSzPts val="1100"/>
            </a:pPr>
            <a:r>
              <a:rPr lang="en" sz="1467" dirty="0">
                <a:solidFill>
                  <a:schemeClr val="dk1"/>
                </a:solidFill>
              </a:rPr>
              <a:t> -</a:t>
            </a:r>
            <a:r>
              <a:rPr lang="en" sz="1467" dirty="0">
                <a:solidFill>
                  <a:schemeClr val="dk1"/>
                </a:solidFill>
                <a:uFill>
                  <a:noFill/>
                </a:uFill>
                <a:hlinkClick r:id="rId3"/>
              </a:rPr>
              <a:t> </a:t>
            </a:r>
            <a:r>
              <a:rPr lang="en" sz="1467" u="sng" dirty="0">
                <a:solidFill>
                  <a:schemeClr val="hlink"/>
                </a:solidFill>
                <a:hlinkClick r:id="rId3"/>
              </a:rPr>
              <a:t>https://www.youtube.com/watch?v=sln-gJaURzk</a:t>
            </a:r>
            <a:r>
              <a:rPr lang="en" sz="1467" dirty="0">
                <a:solidFill>
                  <a:schemeClr val="dk1"/>
                </a:solidFill>
              </a:rPr>
              <a:t> -</a:t>
            </a:r>
            <a:endParaRPr sz="1467" dirty="0">
              <a:solidFill>
                <a:schemeClr val="dk1"/>
              </a:solidFill>
            </a:endParaRPr>
          </a:p>
          <a:p>
            <a:pPr>
              <a:buClr>
                <a:schemeClr val="dk1"/>
              </a:buClr>
              <a:buSzPts val="1100"/>
            </a:pPr>
            <a:endParaRPr sz="1467" dirty="0">
              <a:solidFill>
                <a:schemeClr val="dk1"/>
              </a:solidFill>
            </a:endParaRPr>
          </a:p>
          <a:p>
            <a:pPr>
              <a:buClr>
                <a:schemeClr val="dk1"/>
              </a:buClr>
              <a:buSzPts val="1100"/>
            </a:pPr>
            <a:r>
              <a:rPr lang="en" sz="1467" dirty="0">
                <a:solidFill>
                  <a:schemeClr val="dk1"/>
                </a:solidFill>
              </a:rPr>
              <a:t>In this article (</a:t>
            </a:r>
            <a:r>
              <a:rPr lang="en" sz="1467" dirty="0">
                <a:solidFill>
                  <a:schemeClr val="dk1"/>
                </a:solidFill>
                <a:uFill>
                  <a:noFill/>
                </a:uFill>
                <a:hlinkClick r:id="rId4"/>
              </a:rPr>
              <a:t> </a:t>
            </a:r>
            <a:r>
              <a:rPr lang="en" sz="1467" u="sng" dirty="0">
                <a:solidFill>
                  <a:schemeClr val="accent5"/>
                </a:solidFill>
                <a:hlinkClick r:id="rId4"/>
              </a:rPr>
              <a:t>http://www.linfo.org/thompson.html</a:t>
            </a:r>
            <a:r>
              <a:rPr lang="en" sz="1467" dirty="0">
                <a:solidFill>
                  <a:schemeClr val="dk1"/>
                </a:solidFill>
              </a:rPr>
              <a:t> ) you will learn how </a:t>
            </a:r>
            <a:endParaRPr sz="1467" dirty="0">
              <a:solidFill>
                <a:schemeClr val="dk1"/>
              </a:solidFill>
            </a:endParaRPr>
          </a:p>
          <a:p>
            <a:pPr>
              <a:buClr>
                <a:schemeClr val="dk1"/>
              </a:buClr>
              <a:buSzPts val="1100"/>
            </a:pPr>
            <a:r>
              <a:rPr lang="en" sz="1467" b="1" dirty="0">
                <a:solidFill>
                  <a:srgbClr val="1155CC"/>
                </a:solidFill>
              </a:rPr>
              <a:t>Ken Thompson</a:t>
            </a:r>
            <a:r>
              <a:rPr lang="en" sz="1467" dirty="0">
                <a:solidFill>
                  <a:schemeClr val="dk1"/>
                </a:solidFill>
              </a:rPr>
              <a:t> has developed the UNIX operating System in assembly </a:t>
            </a:r>
            <a:endParaRPr sz="1467" dirty="0">
              <a:solidFill>
                <a:schemeClr val="dk1"/>
              </a:solidFill>
            </a:endParaRPr>
          </a:p>
          <a:p>
            <a:pPr>
              <a:buClr>
                <a:schemeClr val="dk1"/>
              </a:buClr>
              <a:buSzPts val="1100"/>
            </a:pPr>
            <a:r>
              <a:rPr lang="en" sz="1467" dirty="0">
                <a:solidFill>
                  <a:schemeClr val="dk1"/>
                </a:solidFill>
              </a:rPr>
              <a:t>language (to assist himself in playing and creating computer games) </a:t>
            </a:r>
            <a:endParaRPr sz="1467" dirty="0">
              <a:solidFill>
                <a:schemeClr val="dk1"/>
              </a:solidFill>
            </a:endParaRPr>
          </a:p>
          <a:p>
            <a:pPr>
              <a:buClr>
                <a:schemeClr val="dk1"/>
              </a:buClr>
              <a:buSzPts val="1100"/>
            </a:pPr>
            <a:r>
              <a:rPr lang="en" sz="1467" dirty="0">
                <a:solidFill>
                  <a:schemeClr val="dk1"/>
                </a:solidFill>
              </a:rPr>
              <a:t>in ~1969, then created the B-language, and later rewrote it’s </a:t>
            </a:r>
            <a:endParaRPr sz="1467" dirty="0">
              <a:solidFill>
                <a:schemeClr val="dk1"/>
              </a:solidFill>
            </a:endParaRPr>
          </a:p>
          <a:p>
            <a:pPr>
              <a:buClr>
                <a:schemeClr val="dk1"/>
              </a:buClr>
              <a:buSzPts val="1100"/>
            </a:pPr>
            <a:r>
              <a:rPr lang="en" sz="1467" dirty="0">
                <a:solidFill>
                  <a:schemeClr val="dk1"/>
                </a:solidFill>
              </a:rPr>
              <a:t>kernel in C-language developed by</a:t>
            </a:r>
            <a:r>
              <a:rPr lang="en" sz="1467" b="1" dirty="0">
                <a:solidFill>
                  <a:srgbClr val="1155CC"/>
                </a:solidFill>
              </a:rPr>
              <a:t> Dennis Ritchie</a:t>
            </a:r>
            <a:r>
              <a:rPr lang="en" sz="1467" dirty="0">
                <a:solidFill>
                  <a:schemeClr val="dk1"/>
                </a:solidFill>
              </a:rPr>
              <a:t> in ~1972</a:t>
            </a:r>
            <a:endParaRPr sz="1467" dirty="0">
              <a:solidFill>
                <a:schemeClr val="dk1"/>
              </a:solidFill>
            </a:endParaRPr>
          </a:p>
          <a:p>
            <a:pPr>
              <a:buClr>
                <a:schemeClr val="dk1"/>
              </a:buClr>
              <a:buSzPts val="1100"/>
            </a:pPr>
            <a:r>
              <a:rPr lang="en" sz="1467" dirty="0">
                <a:solidFill>
                  <a:schemeClr val="dk1"/>
                </a:solidFill>
              </a:rPr>
              <a:t>First UNIX was running on computer with only 4K of memory!</a:t>
            </a:r>
            <a:endParaRPr sz="1467" dirty="0">
              <a:solidFill>
                <a:schemeClr val="dk1"/>
              </a:solidFill>
            </a:endParaRPr>
          </a:p>
          <a:p>
            <a:pPr>
              <a:buClr>
                <a:schemeClr val="dk1"/>
              </a:buClr>
              <a:buSzPts val="1100"/>
            </a:pPr>
            <a:endParaRPr sz="1467" dirty="0">
              <a:solidFill>
                <a:schemeClr val="dk1"/>
              </a:solidFill>
            </a:endParaRPr>
          </a:p>
          <a:p>
            <a:pPr>
              <a:buClr>
                <a:schemeClr val="dk1"/>
              </a:buClr>
              <a:buSzPts val="1100"/>
            </a:pPr>
            <a:r>
              <a:rPr lang="en" sz="1467" dirty="0">
                <a:solidFill>
                  <a:schemeClr val="dk1"/>
                </a:solidFill>
              </a:rPr>
              <a:t>Then </a:t>
            </a:r>
            <a:r>
              <a:rPr lang="en" sz="1467" b="1" dirty="0">
                <a:solidFill>
                  <a:srgbClr val="1155CC"/>
                </a:solidFill>
              </a:rPr>
              <a:t>Thompson</a:t>
            </a:r>
            <a:r>
              <a:rPr lang="en" sz="1467" dirty="0">
                <a:solidFill>
                  <a:schemeClr val="dk1"/>
                </a:solidFill>
              </a:rPr>
              <a:t> returned to UCB (University California Berkeley) </a:t>
            </a:r>
            <a:endParaRPr sz="1467" dirty="0">
              <a:solidFill>
                <a:schemeClr val="dk1"/>
              </a:solidFill>
            </a:endParaRPr>
          </a:p>
          <a:p>
            <a:pPr>
              <a:buClr>
                <a:schemeClr val="dk1"/>
              </a:buClr>
              <a:buSzPts val="1100"/>
            </a:pPr>
            <a:r>
              <a:rPr lang="en" sz="1467" dirty="0">
                <a:solidFill>
                  <a:schemeClr val="dk1"/>
                </a:solidFill>
              </a:rPr>
              <a:t>and while being there in 1975-76, he introduced people there to Unix,</a:t>
            </a:r>
            <a:endParaRPr sz="1467" dirty="0">
              <a:solidFill>
                <a:schemeClr val="dk1"/>
              </a:solidFill>
            </a:endParaRPr>
          </a:p>
          <a:p>
            <a:pPr>
              <a:buClr>
                <a:schemeClr val="dk1"/>
              </a:buClr>
              <a:buSzPts val="1100"/>
            </a:pPr>
            <a:r>
              <a:rPr lang="en" sz="1467" dirty="0">
                <a:solidFill>
                  <a:schemeClr val="dk1"/>
                </a:solidFill>
              </a:rPr>
              <a:t>which started the UCB clone of Unix (BSD = Berkeley Software Distribution). </a:t>
            </a:r>
            <a:endParaRPr sz="1467" dirty="0">
              <a:solidFill>
                <a:schemeClr val="dk1"/>
              </a:solidFill>
            </a:endParaRPr>
          </a:p>
          <a:p>
            <a:pPr>
              <a:buClr>
                <a:schemeClr val="dk1"/>
              </a:buClr>
              <a:buSzPts val="1100"/>
            </a:pPr>
            <a:r>
              <a:rPr lang="en" sz="1467" dirty="0">
                <a:solidFill>
                  <a:schemeClr val="dk1"/>
                </a:solidFill>
              </a:rPr>
              <a:t>This later became the foundation of Mach OS for </a:t>
            </a:r>
            <a:r>
              <a:rPr lang="en" sz="1467" b="1" dirty="0">
                <a:solidFill>
                  <a:srgbClr val="1155CC"/>
                </a:solidFill>
              </a:rPr>
              <a:t>Steve Job’s</a:t>
            </a:r>
            <a:r>
              <a:rPr lang="en" sz="1467" dirty="0">
                <a:solidFill>
                  <a:schemeClr val="dk1"/>
                </a:solidFill>
              </a:rPr>
              <a:t> NeXT Station, </a:t>
            </a:r>
            <a:endParaRPr sz="1467" dirty="0">
              <a:solidFill>
                <a:schemeClr val="dk1"/>
              </a:solidFill>
            </a:endParaRPr>
          </a:p>
          <a:p>
            <a:pPr>
              <a:buClr>
                <a:schemeClr val="dk1"/>
              </a:buClr>
              <a:buSzPts val="1100"/>
            </a:pPr>
            <a:r>
              <a:rPr lang="en" sz="1467" dirty="0">
                <a:solidFill>
                  <a:schemeClr val="dk1"/>
                </a:solidFill>
              </a:rPr>
              <a:t>which was later acquired by Apple, and is the heart of modern MacOS and iOS.</a:t>
            </a:r>
            <a:endParaRPr sz="1467" dirty="0">
              <a:solidFill>
                <a:schemeClr val="dk1"/>
              </a:solidFill>
            </a:endParaRPr>
          </a:p>
          <a:p>
            <a:pPr>
              <a:buClr>
                <a:schemeClr val="dk1"/>
              </a:buClr>
              <a:buSzPts val="1100"/>
            </a:pPr>
            <a:endParaRPr sz="1467" dirty="0">
              <a:solidFill>
                <a:schemeClr val="dk1"/>
              </a:solidFill>
            </a:endParaRPr>
          </a:p>
          <a:p>
            <a:pPr>
              <a:buClr>
                <a:schemeClr val="dk1"/>
              </a:buClr>
              <a:buSzPts val="1100"/>
            </a:pPr>
            <a:r>
              <a:rPr lang="en" sz="1467" dirty="0">
                <a:solidFill>
                  <a:schemeClr val="dk1"/>
                </a:solidFill>
              </a:rPr>
              <a:t>Linux is an independent open source POSIX implementation of Unix. </a:t>
            </a:r>
            <a:endParaRPr sz="1467" dirty="0">
              <a:solidFill>
                <a:schemeClr val="dk1"/>
              </a:solidFill>
            </a:endParaRPr>
          </a:p>
          <a:p>
            <a:pPr>
              <a:buClr>
                <a:schemeClr val="dk1"/>
              </a:buClr>
              <a:buSzPts val="1100"/>
            </a:pPr>
            <a:r>
              <a:rPr lang="en" sz="1467" dirty="0">
                <a:solidFill>
                  <a:schemeClr val="dk1"/>
                </a:solidFill>
              </a:rPr>
              <a:t>Android OS is a Google’s version of Linux (android phones &amp; tablets).</a:t>
            </a:r>
            <a:endParaRPr sz="1467" dirty="0">
              <a:solidFill>
                <a:schemeClr val="dk1"/>
              </a:solidFill>
            </a:endParaRPr>
          </a:p>
          <a:p>
            <a:pPr>
              <a:buClr>
                <a:schemeClr val="dk1"/>
              </a:buClr>
              <a:buSzPts val="1100"/>
            </a:pPr>
            <a:r>
              <a:rPr lang="en" sz="1467" dirty="0">
                <a:solidFill>
                  <a:schemeClr val="dk1"/>
                </a:solidFill>
              </a:rPr>
              <a:t>1980s -</a:t>
            </a:r>
            <a:r>
              <a:rPr lang="en" sz="1467" b="1" dirty="0">
                <a:solidFill>
                  <a:srgbClr val="1155CC"/>
                </a:solidFill>
              </a:rPr>
              <a:t> Richard Stallman</a:t>
            </a:r>
            <a:r>
              <a:rPr lang="en" sz="1467" dirty="0">
                <a:solidFill>
                  <a:schemeClr val="dk1"/>
                </a:solidFill>
              </a:rPr>
              <a:t> creates a free software movement (GNU project) </a:t>
            </a:r>
            <a:endParaRPr sz="1467" dirty="0">
              <a:solidFill>
                <a:schemeClr val="dk1"/>
              </a:solidFill>
            </a:endParaRPr>
          </a:p>
          <a:p>
            <a:pPr>
              <a:buClr>
                <a:schemeClr val="dk1"/>
              </a:buClr>
              <a:buSzPts val="1100"/>
            </a:pPr>
            <a:r>
              <a:rPr lang="en" sz="1467" dirty="0">
                <a:solidFill>
                  <a:schemeClr val="dk1"/>
                </a:solidFill>
              </a:rPr>
              <a:t>             which led to development of numerous software tools. </a:t>
            </a:r>
            <a:endParaRPr sz="1467" dirty="0">
              <a:solidFill>
                <a:schemeClr val="dk1"/>
              </a:solidFill>
            </a:endParaRPr>
          </a:p>
          <a:p>
            <a:pPr>
              <a:buClr>
                <a:schemeClr val="dk1"/>
              </a:buClr>
              <a:buSzPts val="1100"/>
            </a:pPr>
            <a:r>
              <a:rPr lang="en" sz="1467" dirty="0">
                <a:solidFill>
                  <a:schemeClr val="dk1"/>
                </a:solidFill>
              </a:rPr>
              <a:t>1991 -</a:t>
            </a:r>
            <a:r>
              <a:rPr lang="en" sz="1467" b="1" dirty="0">
                <a:solidFill>
                  <a:srgbClr val="1155CC"/>
                </a:solidFill>
              </a:rPr>
              <a:t> Linus Torvalds</a:t>
            </a:r>
            <a:r>
              <a:rPr lang="en" sz="1467" dirty="0">
                <a:solidFill>
                  <a:schemeClr val="dk1"/>
                </a:solidFill>
              </a:rPr>
              <a:t>, young student at the University of Helsinki in Finland, </a:t>
            </a:r>
            <a:endParaRPr sz="1467" dirty="0">
              <a:solidFill>
                <a:schemeClr val="dk1"/>
              </a:solidFill>
            </a:endParaRPr>
          </a:p>
          <a:p>
            <a:pPr>
              <a:buClr>
                <a:schemeClr val="dk1"/>
              </a:buClr>
              <a:buSzPts val="1100"/>
            </a:pPr>
            <a:r>
              <a:rPr lang="en" sz="1467" dirty="0">
                <a:solidFill>
                  <a:schemeClr val="dk1"/>
                </a:solidFill>
              </a:rPr>
              <a:t>           releases (posts on the Internet under GNU license) the first version</a:t>
            </a:r>
            <a:endParaRPr sz="1467" dirty="0">
              <a:solidFill>
                <a:schemeClr val="dk1"/>
              </a:solidFill>
            </a:endParaRPr>
          </a:p>
          <a:p>
            <a:pPr>
              <a:buClr>
                <a:schemeClr val="dk1"/>
              </a:buClr>
              <a:buSzPts val="1100"/>
            </a:pPr>
            <a:r>
              <a:rPr lang="en" sz="1467" dirty="0">
                <a:solidFill>
                  <a:schemeClr val="dk1"/>
                </a:solidFill>
              </a:rPr>
              <a:t>           of Linux's kernel (Ver. 0.02), which he developed as a hobby. </a:t>
            </a:r>
            <a:endParaRPr sz="1467" dirty="0">
              <a:solidFill>
                <a:schemeClr val="dk1"/>
              </a:solidFill>
            </a:endParaRPr>
          </a:p>
          <a:p>
            <a:pPr>
              <a:buClr>
                <a:schemeClr val="dk1"/>
              </a:buClr>
              <a:buSzPts val="1100"/>
            </a:pPr>
            <a:endParaRPr sz="1467" dirty="0">
              <a:solidFill>
                <a:schemeClr val="dk1"/>
              </a:solidFill>
            </a:endParaRPr>
          </a:p>
        </p:txBody>
      </p:sp>
      <p:pic>
        <p:nvPicPr>
          <p:cNvPr id="55" name="Google Shape;55;p13"/>
          <p:cNvPicPr preferRelativeResize="0"/>
          <p:nvPr/>
        </p:nvPicPr>
        <p:blipFill>
          <a:blip r:embed="rId5">
            <a:alphaModFix/>
          </a:blip>
          <a:stretch>
            <a:fillRect/>
          </a:stretch>
        </p:blipFill>
        <p:spPr>
          <a:xfrm>
            <a:off x="6914401" y="4428634"/>
            <a:ext cx="2095500" cy="1485900"/>
          </a:xfrm>
          <a:prstGeom prst="rect">
            <a:avLst/>
          </a:prstGeom>
          <a:noFill/>
          <a:ln>
            <a:noFill/>
          </a:ln>
        </p:spPr>
      </p:pic>
      <p:pic>
        <p:nvPicPr>
          <p:cNvPr id="56" name="Google Shape;56;p13"/>
          <p:cNvPicPr preferRelativeResize="0"/>
          <p:nvPr/>
        </p:nvPicPr>
        <p:blipFill>
          <a:blip r:embed="rId6">
            <a:alphaModFix/>
          </a:blip>
          <a:stretch>
            <a:fillRect/>
          </a:stretch>
        </p:blipFill>
        <p:spPr>
          <a:xfrm>
            <a:off x="9444001" y="2695767"/>
            <a:ext cx="2095500" cy="1905000"/>
          </a:xfrm>
          <a:prstGeom prst="rect">
            <a:avLst/>
          </a:prstGeom>
          <a:noFill/>
          <a:ln>
            <a:noFill/>
          </a:ln>
        </p:spPr>
      </p:pic>
      <p:pic>
        <p:nvPicPr>
          <p:cNvPr id="57" name="Google Shape;57;p1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914401" y="456667"/>
            <a:ext cx="2095500" cy="2025648"/>
          </a:xfrm>
          <a:prstGeom prst="rect">
            <a:avLst/>
          </a:prstGeom>
          <a:noFill/>
          <a:ln>
            <a:noFill/>
          </a:ln>
        </p:spPr>
      </p:pic>
      <p:sp>
        <p:nvSpPr>
          <p:cNvPr id="58" name="Google Shape;58;p13"/>
          <p:cNvSpPr txBox="1"/>
          <p:nvPr/>
        </p:nvSpPr>
        <p:spPr>
          <a:xfrm>
            <a:off x="7089500" y="5990233"/>
            <a:ext cx="1982800" cy="387600"/>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 sz="1467">
                <a:solidFill>
                  <a:schemeClr val="dk1"/>
                </a:solidFill>
              </a:rPr>
              <a:t>Linus Torvalds</a:t>
            </a:r>
            <a:endParaRPr sz="1867"/>
          </a:p>
        </p:txBody>
      </p:sp>
      <p:sp>
        <p:nvSpPr>
          <p:cNvPr id="59" name="Google Shape;59;p13"/>
          <p:cNvSpPr txBox="1"/>
          <p:nvPr/>
        </p:nvSpPr>
        <p:spPr>
          <a:xfrm>
            <a:off x="7111595" y="2521803"/>
            <a:ext cx="1736659" cy="652949"/>
          </a:xfrm>
          <a:prstGeom prst="rect">
            <a:avLst/>
          </a:prstGeom>
          <a:noFill/>
          <a:ln>
            <a:noFill/>
          </a:ln>
        </p:spPr>
        <p:txBody>
          <a:bodyPr spcFirstLastPara="1" wrap="square" lIns="121900" tIns="121900" rIns="121900" bIns="121900" anchor="t" anchorCtr="0">
            <a:noAutofit/>
          </a:bodyPr>
          <a:lstStyle/>
          <a:p>
            <a:pPr algn="ctr">
              <a:buClr>
                <a:schemeClr val="dk1"/>
              </a:buClr>
              <a:buSzPts val="1100"/>
            </a:pPr>
            <a:r>
              <a:rPr lang="en" sz="1467" dirty="0">
                <a:solidFill>
                  <a:schemeClr val="dk1"/>
                </a:solidFill>
              </a:rPr>
              <a:t>Ken Thompson (born 1943)</a:t>
            </a:r>
            <a:endParaRPr sz="1867"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1000</TotalTime>
  <Words>8470</Words>
  <Application>Microsoft Macintosh PowerPoint</Application>
  <PresentationFormat>Widescreen</PresentationFormat>
  <Paragraphs>744</Paragraphs>
  <Slides>36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Arial Black</vt:lpstr>
      <vt:lpstr>Calibri</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126</cp:revision>
  <cp:lastPrinted>2021-12-06T22:50:08Z</cp:lastPrinted>
  <dcterms:modified xsi:type="dcterms:W3CDTF">2022-01-03T04:24:08Z</dcterms:modified>
</cp:coreProperties>
</file>