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1440"/>
  </p:normalViewPr>
  <p:slideViewPr>
    <p:cSldViewPr snapToGrid="0" snapToObjects="1">
      <p:cViewPr varScale="1">
        <p:scale>
          <a:sx n="135" d="100"/>
          <a:sy n="13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en.wikipedia.org/wiki/Dremel_(software)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remio.com/" TargetMode="External"/><Relationship Id="rId11" Type="http://schemas.openxmlformats.org/officeDocument/2006/relationships/hyperlink" Target="https://iceberg.apache.org/" TargetMode="External"/><Relationship Id="rId5" Type="http://schemas.openxmlformats.org/officeDocument/2006/relationships/hyperlink" Target="https://impala.apache.org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s://drill.apache.org/" TargetMode="External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ybles/modern-data-stack-for-startups-b63bc383e1d0" TargetMode="External"/><Relationship Id="rId2" Type="http://schemas.openxmlformats.org/officeDocument/2006/relationships/hyperlink" Target="https://blog.devgenius.io/learn-from-googles-data-engineers-don-t-optimize-your-sql-43f0da3070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integration-services/control-flow/azure-data-lake-analytics-task?view=sql-server-ver1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EC7B-718E-CD4B-9EB2-8A18365581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986" y="2251130"/>
            <a:ext cx="3118112" cy="109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A0D61-0B44-7646-AA6D-6BAEA4DE0529}"/>
              </a:ext>
            </a:extLst>
          </p:cNvPr>
          <p:cNvSpPr txBox="1"/>
          <p:nvPr/>
        </p:nvSpPr>
        <p:spPr>
          <a:xfrm>
            <a:off x="0" y="0"/>
            <a:ext cx="75631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Dremel</a:t>
            </a:r>
          </a:p>
          <a:p>
            <a:r>
              <a:rPr lang="en-US" sz="1400"/>
              <a:t> </a:t>
            </a:r>
            <a:r>
              <a:rPr lang="en-US" sz="1400">
                <a:hlinkClick r:id="rId3"/>
              </a:rPr>
              <a:t>https://en.wikipedia.org/wiki/Dremel_(software)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a distributed system developed at Google for interactively querying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</a:t>
            </a:r>
            <a:r>
              <a:rPr lang="en-US" sz="1400" b="1">
                <a:solidFill>
                  <a:srgbClr val="00B050"/>
                </a:solidFill>
              </a:rPr>
              <a:t>query engine used in </a:t>
            </a:r>
            <a:r>
              <a:rPr lang="en-US" sz="1400" b="1">
                <a:solidFill>
                  <a:srgbClr val="FF0000"/>
                </a:solidFill>
              </a:rPr>
              <a:t>Google's BigQuery</a:t>
            </a:r>
            <a:r>
              <a:rPr lang="en-US" sz="1400" b="1">
                <a:solidFill>
                  <a:srgbClr val="00B050"/>
                </a:solidFill>
              </a:rPr>
              <a:t> service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Dremel</a:t>
            </a:r>
            <a:r>
              <a:rPr lang="en-US" sz="1400"/>
              <a:t> is the inspiration for: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Drill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https://drill.apache.org</a:t>
            </a:r>
            <a:r>
              <a:rPr lang="en-US" sz="1400"/>
              <a:t> - Schema-free </a:t>
            </a:r>
            <a:r>
              <a:rPr lang="en-US" sz="1400" b="1">
                <a:solidFill>
                  <a:srgbClr val="FF0000"/>
                </a:solidFill>
              </a:rPr>
              <a:t>SQL Query Engine</a:t>
            </a:r>
            <a:r>
              <a:rPr lang="en-US" sz="1400"/>
              <a:t> for Hadoop, NoSQL and Cloud Storage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Apache Impala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https://impala.apache.org</a:t>
            </a:r>
            <a:r>
              <a:rPr lang="en-US" sz="1400"/>
              <a:t> - native </a:t>
            </a:r>
            <a:r>
              <a:rPr lang="en-US" sz="1400" b="1">
                <a:solidFill>
                  <a:srgbClr val="FF0000"/>
                </a:solidFill>
              </a:rPr>
              <a:t>analytic database</a:t>
            </a:r>
            <a:r>
              <a:rPr lang="en-US" sz="1400"/>
              <a:t> for Apache Hadoop</a:t>
            </a:r>
            <a:br>
              <a:rPr lang="en-US" sz="1400"/>
            </a:b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Dremio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https://www.dremio.com</a:t>
            </a:r>
            <a:r>
              <a:rPr lang="en-US" sz="1400"/>
              <a:t> - an Apache licensed platform that includes a distributed SQL execution engine</a:t>
            </a: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DF77E-4752-D644-B851-525ACE8DDA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740" y="219747"/>
            <a:ext cx="3801282" cy="82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D403E-088A-3542-B73B-66B1EEF5DC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893" y="1142086"/>
            <a:ext cx="1955488" cy="93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5A3E-F125-C345-854A-36D27141778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815" y="965149"/>
            <a:ext cx="9652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08A7C-3551-1541-8E75-DE7C7566EF2F}"/>
              </a:ext>
            </a:extLst>
          </p:cNvPr>
          <p:cNvSpPr txBox="1"/>
          <p:nvPr/>
        </p:nvSpPr>
        <p:spPr>
          <a:xfrm>
            <a:off x="10944815" y="3205284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Apache</a:t>
            </a:r>
          </a:p>
          <a:p>
            <a:pPr algn="ctr"/>
            <a:r>
              <a:rPr lang="en-US"/>
              <a:t>Impala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1E898-3E18-5F4A-A497-770AB811B2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0" y="3526914"/>
            <a:ext cx="5428428" cy="309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FF22-47AF-4F48-A738-7B3DE37889D3}"/>
              </a:ext>
            </a:extLst>
          </p:cNvPr>
          <p:cNvSpPr txBox="1"/>
          <p:nvPr/>
        </p:nvSpPr>
        <p:spPr>
          <a:xfrm>
            <a:off x="6919561" y="4259217"/>
            <a:ext cx="4990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may be configured on all 3 major clouds (AWS, Azure, Google)</a:t>
            </a: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added support for </a:t>
            </a:r>
            <a:r>
              <a:rPr lang="en-US" b="1">
                <a:solidFill>
                  <a:srgbClr val="FF0000"/>
                </a:solidFill>
              </a:rPr>
              <a:t>Apache Iceberg tables</a:t>
            </a:r>
            <a:r>
              <a:rPr lang="en-US">
                <a:solidFill>
                  <a:srgbClr val="00B0F0"/>
                </a:solidFill>
              </a:rPr>
              <a:t> - </a:t>
            </a:r>
            <a:r>
              <a:rPr lang="en-US">
                <a:solidFill>
                  <a:srgbClr val="00B0F0"/>
                </a:solidFill>
                <a:hlinkClick r:id="rId11"/>
              </a:rPr>
              <a:t>https://iceberg.apache.org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In 2021 </a:t>
            </a:r>
            <a:r>
              <a:rPr lang="en-US" b="1">
                <a:solidFill>
                  <a:srgbClr val="FF0000"/>
                </a:solidFill>
              </a:rPr>
              <a:t>Dremio</a:t>
            </a:r>
            <a:r>
              <a:rPr lang="en-US">
                <a:solidFill>
                  <a:srgbClr val="00B0F0"/>
                </a:solidFill>
              </a:rPr>
              <a:t> achieved Unicorn status (more than a Billion $ valuation).</a:t>
            </a:r>
          </a:p>
        </p:txBody>
      </p:sp>
    </p:spTree>
    <p:extLst>
      <p:ext uri="{BB962C8B-B14F-4D97-AF65-F5344CB8AC3E}">
        <p14:creationId xmlns:p14="http://schemas.microsoft.com/office/powerpoint/2010/main" val="17202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71599-55A9-4F41-A798-549669DB0603}"/>
              </a:ext>
            </a:extLst>
          </p:cNvPr>
          <p:cNvSpPr txBox="1"/>
          <p:nvPr/>
        </p:nvSpPr>
        <p:spPr>
          <a:xfrm>
            <a:off x="0" y="523220"/>
            <a:ext cx="1001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Optimizing DB schema and SQL requires paying salaries.</a:t>
            </a:r>
          </a:p>
          <a:p>
            <a:r>
              <a:rPr lang="en-US"/>
              <a:t>But as storage and compute gets cheaper and cheaper,</a:t>
            </a:r>
          </a:p>
          <a:p>
            <a:r>
              <a:rPr lang="en-US"/>
              <a:t>it is getting </a:t>
            </a:r>
            <a:r>
              <a:rPr lang="en-US" b="1">
                <a:solidFill>
                  <a:srgbClr val="FF0000"/>
                </a:solidFill>
              </a:rPr>
              <a:t>more cost-effective to avoid optimization</a:t>
            </a:r>
            <a:r>
              <a:rPr lang="en-US"/>
              <a:t>.</a:t>
            </a:r>
          </a:p>
          <a:p>
            <a:r>
              <a:rPr lang="en-US"/>
              <a:t>It is quite a shift in architecture philosophy.</a:t>
            </a:r>
          </a:p>
          <a:p>
            <a:endParaRPr lang="en-US"/>
          </a:p>
          <a:p>
            <a:r>
              <a:rPr lang="en-US"/>
              <a:t>"Learn From Google’s Data Engineers: Don’t Optimize Your SQL"</a:t>
            </a:r>
          </a:p>
          <a:p>
            <a:r>
              <a:rPr lang="en-US"/>
              <a:t> - </a:t>
            </a:r>
            <a:r>
              <a:rPr lang="en-US">
                <a:hlinkClick r:id="rId2"/>
              </a:rPr>
              <a:t>https://blog.devgenius.io/learn-from-googles-data-engineers-don-t-optimize-your-sql-43f0da30701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D12A7-F7A0-324F-AEA6-85682A913094}"/>
              </a:ext>
            </a:extLst>
          </p:cNvPr>
          <p:cNvSpPr txBox="1"/>
          <p:nvPr/>
        </p:nvSpPr>
        <p:spPr>
          <a:xfrm>
            <a:off x="0" y="0"/>
            <a:ext cx="692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 Not Optimize your SQL and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B1F30-AAF5-774E-B304-20EB9D088B56}"/>
              </a:ext>
            </a:extLst>
          </p:cNvPr>
          <p:cNvSpPr txBox="1"/>
          <p:nvPr/>
        </p:nvSpPr>
        <p:spPr>
          <a:xfrm>
            <a:off x="0" y="3322370"/>
            <a:ext cx="629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Use ELT instead of ETL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71265-9937-F244-AC55-067E101CB297}"/>
              </a:ext>
            </a:extLst>
          </p:cNvPr>
          <p:cNvSpPr txBox="1"/>
          <p:nvPr/>
        </p:nvSpPr>
        <p:spPr>
          <a:xfrm>
            <a:off x="0" y="3870281"/>
            <a:ext cx="10011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" ... we are seeing a consistent shift from ETL to ELT architecture ... "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Legacy ETL pipelines are not that flexible to easily adapt according to the exponential data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Nowadays there is no need to do strict "legacy" transformations between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and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Simply </a:t>
            </a:r>
            <a:r>
              <a:rPr lang="en-US" b="1">
                <a:solidFill>
                  <a:srgbClr val="FF0000"/>
                </a:solidFill>
              </a:rPr>
              <a:t>Extract</a:t>
            </a:r>
            <a:r>
              <a:rPr lang="en-US"/>
              <a:t> – and immediately </a:t>
            </a:r>
            <a:r>
              <a:rPr lang="en-US" b="1">
                <a:solidFill>
                  <a:srgbClr val="FF0000"/>
                </a:solidFill>
              </a:rPr>
              <a:t>Load</a:t>
            </a:r>
            <a:r>
              <a:rPr lang="en-US"/>
              <a:t> with minimum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cheap and efficient, analytics services are powerful – which allows to flexibly work on the loaded data (transform, query)</a:t>
            </a:r>
          </a:p>
          <a:p>
            <a:endParaRPr lang="en-US"/>
          </a:p>
          <a:p>
            <a:r>
              <a:rPr lang="en-US"/>
              <a:t>"Modern Data Stack for Startups"</a:t>
            </a:r>
          </a:p>
          <a:p>
            <a:r>
              <a:rPr lang="en-US"/>
              <a:t> - </a:t>
            </a:r>
            <a:r>
              <a:rPr lang="en-US">
                <a:hlinkClick r:id="rId3"/>
              </a:rPr>
              <a:t>https://medium.com/nybles/modern-data-stack-for-startups-b63bc383e1d0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86F4F-F534-804A-84D2-41324A34CA39}"/>
              </a:ext>
            </a:extLst>
          </p:cNvPr>
          <p:cNvSpPr txBox="1"/>
          <p:nvPr/>
        </p:nvSpPr>
        <p:spPr>
          <a:xfrm>
            <a:off x="1395167" y="1198890"/>
            <a:ext cx="6843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 foreign key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 triggers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FROM clause in UPDATE and DELETE statement cannot contain subquery sources or joins</a:t>
            </a:r>
          </a:p>
          <a:p>
            <a:r>
              <a:rPr lang="en-US" sz="1400"/>
              <a:t>(you can not use words "INNER JOIN" ...). </a:t>
            </a:r>
          </a:p>
          <a:p>
            <a:r>
              <a:rPr lang="en-US" sz="1400"/>
              <a:t>But this old Sybase syntax works:</a:t>
            </a:r>
          </a:p>
          <a:p>
            <a:endParaRPr lang="en-US" sz="1400"/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t1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t1.mycol = 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t1, t2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t2.cust_id = t1.cust_id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t2.country = 'Norway'</a:t>
            </a:r>
          </a:p>
          <a:p>
            <a:endParaRPr lang="en-US" sz="1400"/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can not imbed .NET (so no regular expressions)</a:t>
            </a:r>
          </a:p>
          <a:p>
            <a:r>
              <a:rPr lang="en-US" sz="1400"/>
              <a:t>===========================================</a:t>
            </a:r>
          </a:p>
          <a:p>
            <a:r>
              <a:rPr lang="en-US" sz="1400"/>
              <a:t>Note: before Synapse there was a tool "Scope" ( pay per query on data lake using C# )</a:t>
            </a:r>
          </a:p>
          <a:p>
            <a:r>
              <a:rPr lang="en-US" sz="1400"/>
              <a:t>It had a language U-SQL (SQL +.NET)</a:t>
            </a:r>
          </a:p>
          <a:p>
            <a:endParaRPr lang="en-US" sz="1400"/>
          </a:p>
          <a:p>
            <a:r>
              <a:rPr lang="en-US" sz="1000">
                <a:hlinkClick r:id="rId2"/>
              </a:rPr>
              <a:t>https://docs.microsoft.com/en-us/sql/integration-services/control-flow/azure-data-lake-analytics-task?view=sql-server-ver15</a:t>
            </a:r>
            <a:endParaRPr lang="en-US" sz="1000"/>
          </a:p>
          <a:p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A128-ED60-EE41-A653-BBDC3E86857B}"/>
              </a:ext>
            </a:extLst>
          </p:cNvPr>
          <p:cNvSpPr txBox="1"/>
          <p:nvPr/>
        </p:nvSpPr>
        <p:spPr>
          <a:xfrm>
            <a:off x="131975" y="94268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SQL in Azure DW</a:t>
            </a:r>
          </a:p>
        </p:txBody>
      </p:sp>
    </p:spTree>
    <p:extLst>
      <p:ext uri="{BB962C8B-B14F-4D97-AF65-F5344CB8AC3E}">
        <p14:creationId xmlns:p14="http://schemas.microsoft.com/office/powerpoint/2010/main" val="184559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4214</Words>
  <Application>Microsoft Macintosh PowerPoint</Application>
  <PresentationFormat>Widescreen</PresentationFormat>
  <Paragraphs>416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408</cp:revision>
  <dcterms:created xsi:type="dcterms:W3CDTF">2018-10-10T17:24:46Z</dcterms:created>
  <dcterms:modified xsi:type="dcterms:W3CDTF">2022-02-08T18:12:58Z</dcterms:modified>
</cp:coreProperties>
</file>