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1" r:id="rId3"/>
    <p:sldId id="277" r:id="rId4"/>
    <p:sldId id="270" r:id="rId5"/>
    <p:sldId id="269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3"/>
    <p:restoredTop sz="91392"/>
  </p:normalViewPr>
  <p:slideViewPr>
    <p:cSldViewPr snapToGrid="0" snapToObjects="1">
      <p:cViewPr varScale="1">
        <p:scale>
          <a:sx n="105" d="100"/>
          <a:sy n="10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WSGI" TargetMode="External"/><Relationship Id="rId2" Type="http://schemas.openxmlformats.org/officeDocument/2006/relationships/hyperlink" Target="https://en.wikipedia.org/wiki/Web_Server_Gateway_Inter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lask_(web_framework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cli.vuejs.org/" TargetMode="External"/><Relationship Id="rId18" Type="http://schemas.openxmlformats.org/officeDocument/2006/relationships/hyperlink" Target="https://www.form.io/" TargetMode="External"/><Relationship Id="rId26" Type="http://schemas.openxmlformats.org/officeDocument/2006/relationships/hyperlink" Target="https://en.wikipedia.org/wiki/Lodash" TargetMode="External"/><Relationship Id="rId21" Type="http://schemas.openxmlformats.org/officeDocument/2006/relationships/hyperlink" Target="https://expressjs.com/" TargetMode="External"/><Relationship Id="rId34" Type="http://schemas.openxmlformats.org/officeDocument/2006/relationships/image" Target="../media/image14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hyperlink" Target="https://loopback.io/" TargetMode="External"/><Relationship Id="rId25" Type="http://schemas.openxmlformats.org/officeDocument/2006/relationships/hyperlink" Target="https://en.wikipedia.org/wiki/Fiddler_(software)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hyperlink" Target="https://swagger.io/" TargetMode="External"/><Relationship Id="rId29" Type="http://schemas.openxmlformats.org/officeDocument/2006/relationships/hyperlink" Target="https://vercel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hyperlink" Target="https://kaleguy.github.io/" TargetMode="External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hyperlink" Target="https://github.com/mustache" TargetMode="External"/><Relationship Id="rId28" Type="http://schemas.openxmlformats.org/officeDocument/2006/relationships/hyperlink" Target="https://en.wikipedia.org/wiki/Svelte" TargetMode="External"/><Relationship Id="rId36" Type="http://schemas.openxmlformats.org/officeDocument/2006/relationships/image" Target="../media/image16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hyperlink" Target="https://www.heroku.com/" TargetMode="External"/><Relationship Id="rId31" Type="http://schemas.openxmlformats.org/officeDocument/2006/relationships/image" Target="../media/image11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hyperlink" Target="https://yeoman.io/" TargetMode="External"/><Relationship Id="rId27" Type="http://schemas.openxmlformats.org/officeDocument/2006/relationships/hyperlink" Target="https://rxjs-dev.firebaseapp.com/" TargetMode="External"/><Relationship Id="rId30" Type="http://schemas.openxmlformats.org/officeDocument/2006/relationships/hyperlink" Target="https://www.gitpod.io/" TargetMode="External"/><Relationship Id="rId35" Type="http://schemas.openxmlformats.org/officeDocument/2006/relationships/image" Target="../media/image15.png"/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jquery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Serving Active Content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7272299" y="126614"/>
            <a:ext cx="4829073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</a:t>
            </a:r>
          </a:p>
          <a:p>
            <a:r>
              <a:rPr lang="en-US" sz="1400"/>
              <a:t>an </a:t>
            </a:r>
            <a:r>
              <a:rPr lang="en-US" sz="1400" b="1">
                <a:solidFill>
                  <a:srgbClr val="FF0000"/>
                </a:solidFill>
              </a:rPr>
              <a:t>App. Server</a:t>
            </a:r>
            <a:r>
              <a:rPr lang="en-US" sz="1400"/>
              <a:t> behind the </a:t>
            </a:r>
            <a:r>
              <a:rPr lang="en-US" sz="1400" b="1">
                <a:solidFill>
                  <a:srgbClr val="FF0000"/>
                </a:solidFill>
              </a:rPr>
              <a:t>Web Server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2"/>
              </a:rPr>
              <a:t>https://en.wikipedia.org/wiki/Web_Server_Gateway_Interface</a:t>
            </a:r>
            <a:endParaRPr lang="en-US" sz="1400"/>
          </a:p>
          <a:p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200C7-EB88-5F44-8BE4-E89576FF55AB}"/>
              </a:ext>
            </a:extLst>
          </p:cNvPr>
          <p:cNvSpPr txBox="1"/>
          <p:nvPr/>
        </p:nvSpPr>
        <p:spPr>
          <a:xfrm>
            <a:off x="2100520" y="958714"/>
            <a:ext cx="1177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 Web</a:t>
            </a:r>
          </a:p>
          <a:p>
            <a:r>
              <a:rPr lang="en-US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9A2D2-1D22-5D41-A075-A4FBD83343A2}"/>
              </a:ext>
            </a:extLst>
          </p:cNvPr>
          <p:cNvSpPr txBox="1"/>
          <p:nvPr/>
        </p:nvSpPr>
        <p:spPr>
          <a:xfrm>
            <a:off x="3991956" y="642668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15CDB-FA03-E146-BEE4-CB6091BBE703}"/>
              </a:ext>
            </a:extLst>
          </p:cNvPr>
          <p:cNvSpPr txBox="1"/>
          <p:nvPr/>
        </p:nvSpPr>
        <p:spPr>
          <a:xfrm>
            <a:off x="3991956" y="1340764"/>
            <a:ext cx="15930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Active content</a:t>
            </a:r>
          </a:p>
          <a:p>
            <a:r>
              <a:rPr lang="en-US" sz="1200"/>
              <a:t>Python, Perl, PHP, .NET,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8294E-E650-1D4B-9D73-E209363C15A4}"/>
              </a:ext>
            </a:extLst>
          </p:cNvPr>
          <p:cNvSpPr txBox="1"/>
          <p:nvPr/>
        </p:nvSpPr>
        <p:spPr>
          <a:xfrm>
            <a:off x="209084" y="823403"/>
            <a:ext cx="1408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(Browser or mobile apps)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1B9DE-B602-F846-A407-5241FC5CDD8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617607" y="1281880"/>
            <a:ext cx="482913" cy="3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86D21-23CF-0644-8AF3-E94A397EA99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278157" y="919667"/>
            <a:ext cx="713799" cy="362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D0040D-E6CC-C84A-9B4E-FFF7E3F7CDF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278157" y="1281880"/>
            <a:ext cx="713799" cy="4282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77230B-CD7A-8043-BF4C-CF30D64DC0F2}"/>
              </a:ext>
            </a:extLst>
          </p:cNvPr>
          <p:cNvSpPr txBox="1"/>
          <p:nvPr/>
        </p:nvSpPr>
        <p:spPr>
          <a:xfrm>
            <a:off x="0" y="4738063"/>
            <a:ext cx="3616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#!/usr/bin/perl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"Content-type:text/html\n\n"; 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"&lt;html&gt;Hello&lt;/html&gt;\n";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D7E43-F330-DF42-8040-71FBB37ED58B}"/>
              </a:ext>
            </a:extLst>
          </p:cNvPr>
          <p:cNvSpPr txBox="1"/>
          <p:nvPr/>
        </p:nvSpPr>
        <p:spPr>
          <a:xfrm>
            <a:off x="0" y="43209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CGI script (Perl)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1A590-2D27-A94F-A934-66097782D734}"/>
              </a:ext>
            </a:extLst>
          </p:cNvPr>
          <p:cNvSpPr txBox="1"/>
          <p:nvPr/>
        </p:nvSpPr>
        <p:spPr>
          <a:xfrm>
            <a:off x="2100520" y="2962293"/>
            <a:ext cx="1177637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Nginx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HTTP Web</a:t>
            </a:r>
          </a:p>
          <a:p>
            <a:r>
              <a:rPr lang="en-US" sz="140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0BE9-1024-CD4D-BC5C-2A692C689915}"/>
              </a:ext>
            </a:extLst>
          </p:cNvPr>
          <p:cNvSpPr txBox="1"/>
          <p:nvPr/>
        </p:nvSpPr>
        <p:spPr>
          <a:xfrm>
            <a:off x="3991956" y="2646247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7BF79-6F85-8440-8D4C-61078C4FB69F}"/>
              </a:ext>
            </a:extLst>
          </p:cNvPr>
          <p:cNvSpPr txBox="1"/>
          <p:nvPr/>
        </p:nvSpPr>
        <p:spPr>
          <a:xfrm>
            <a:off x="3991956" y="3344343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WSGI Server</a:t>
            </a:r>
          </a:p>
          <a:p>
            <a:r>
              <a:rPr lang="en-US" b="1">
                <a:solidFill>
                  <a:srgbClr val="FF0000"/>
                </a:solidFill>
              </a:rPr>
              <a:t>(Gunicorn)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E81E3-3BB6-3142-AB4D-22FD8DBE1C80}"/>
              </a:ext>
            </a:extLst>
          </p:cNvPr>
          <p:cNvSpPr txBox="1"/>
          <p:nvPr/>
        </p:nvSpPr>
        <p:spPr>
          <a:xfrm>
            <a:off x="209084" y="3035528"/>
            <a:ext cx="1408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Browser</a:t>
            </a:r>
            <a:endParaRPr lang="en-US"/>
          </a:p>
          <a:p>
            <a:r>
              <a:rPr lang="en-US"/>
              <a:t>or app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CDB5B-C6C7-774A-891C-8284AD3FEEC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1617607" y="3358694"/>
            <a:ext cx="482913" cy="3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573894-9A91-3149-9236-14F770D371F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278157" y="2923246"/>
            <a:ext cx="713799" cy="439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AF439-F4A5-A04F-A4DE-3CE5E21704A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278157" y="3362403"/>
            <a:ext cx="713799" cy="3051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A1D73-184E-5446-9FA6-DBFB4A70FC58}"/>
              </a:ext>
            </a:extLst>
          </p:cNvPr>
          <p:cNvSpPr txBox="1"/>
          <p:nvPr/>
        </p:nvSpPr>
        <p:spPr>
          <a:xfrm>
            <a:off x="5828969" y="3343367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Flask Python App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75E2A-326C-F14A-AF02-228E4802138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5400479" y="3666533"/>
            <a:ext cx="428490" cy="9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24EB8E-CF5A-9B4B-ADDF-B65D609E596C}"/>
              </a:ext>
            </a:extLst>
          </p:cNvPr>
          <p:cNvSpPr txBox="1"/>
          <p:nvPr/>
        </p:nvSpPr>
        <p:spPr>
          <a:xfrm>
            <a:off x="8846903" y="4738063"/>
            <a:ext cx="261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myconfig.cfg</a:t>
            </a:r>
          </a:p>
          <a:p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multiprocessing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 = "127.0.0.1:8010"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 = 4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reload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28465-1D0A-094F-9498-24FBF2FEAB6B}"/>
              </a:ext>
            </a:extLst>
          </p:cNvPr>
          <p:cNvSpPr txBox="1"/>
          <p:nvPr/>
        </p:nvSpPr>
        <p:spPr>
          <a:xfrm>
            <a:off x="3840479" y="4729929"/>
            <a:ext cx="4364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myapp.py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gunicorn -c myconfig.cfg myapp:app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app(environ, start_response):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data = b"Hello, World!\n"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start_response("200 OK", [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    ("Content-Type", "text/plain"),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    ("Content-Length", str(len(data)))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])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return iter([data])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E6CA3-8E11-FC49-8C2F-3E4928F763B9}"/>
              </a:ext>
            </a:extLst>
          </p:cNvPr>
          <p:cNvSpPr txBox="1"/>
          <p:nvPr/>
        </p:nvSpPr>
        <p:spPr>
          <a:xfrm>
            <a:off x="3840478" y="4312834"/>
            <a:ext cx="38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WSGI script (Python, Gunicorn)</a:t>
            </a:r>
          </a:p>
        </p:txBody>
      </p:sp>
    </p:spTree>
    <p:extLst>
      <p:ext uri="{BB962C8B-B14F-4D97-AF65-F5344CB8AC3E}">
        <p14:creationId xmlns:p14="http://schemas.microsoft.com/office/powerpoint/2010/main" val="2286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64444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</a:t>
            </a:r>
            <a:r>
              <a:rPr lang="en-US" sz="1100">
                <a:hlinkClick r:id="rId17"/>
              </a:rPr>
              <a:t> https://loopback.io/</a:t>
            </a:r>
            <a:r>
              <a:rPr lang="en-US" sz="1100"/>
              <a:t> - node.js +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</a:t>
            </a:r>
            <a:r>
              <a:rPr lang="en-US" sz="1100">
                <a:hlinkClick r:id="rId18"/>
              </a:rPr>
              <a:t>https://www.form.io/</a:t>
            </a:r>
            <a:r>
              <a:rPr lang="en-US" sz="1100"/>
              <a:t> - create forms and APIs,</a:t>
            </a:r>
            <a:br>
              <a:rPr lang="en-US" sz="1100"/>
            </a:br>
            <a:r>
              <a:rPr lang="en-US" sz="1100"/>
              <a:t>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 - </a:t>
            </a:r>
            <a:r>
              <a:rPr lang="en-US" sz="1100">
                <a:hlinkClick r:id="rId19"/>
              </a:rPr>
              <a:t>https://www.heroku.com/</a:t>
            </a:r>
            <a:r>
              <a:rPr lang="en-US" sz="1100"/>
              <a:t> - container-based cloud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 - </a:t>
            </a:r>
            <a:r>
              <a:rPr lang="en-US" sz="1100">
                <a:hlinkClick r:id="rId20"/>
              </a:rPr>
              <a:t>https://swagger.io</a:t>
            </a:r>
            <a:r>
              <a:rPr lang="en-US" sz="1100"/>
              <a:t> – build API, 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expressJS - </a:t>
            </a:r>
            <a:r>
              <a:rPr lang="en-US" sz="1100">
                <a:hlinkClick r:id="rId21"/>
              </a:rPr>
              <a:t>https://expressjs.com</a:t>
            </a:r>
            <a:r>
              <a:rPr lang="en-US" sz="1100"/>
              <a:t>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 - </a:t>
            </a:r>
            <a:r>
              <a:rPr lang="en-US" sz="1100">
                <a:hlinkClick r:id="rId22"/>
              </a:rPr>
              <a:t>https://yeoman.io</a:t>
            </a:r>
            <a:r>
              <a:rPr lang="en-US" sz="1100"/>
              <a:t> – tools for JS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 - </a:t>
            </a:r>
            <a:r>
              <a:rPr lang="en-US" sz="1100">
                <a:hlinkClick r:id="rId23"/>
              </a:rPr>
              <a:t>https://github.com/mustache</a:t>
            </a:r>
            <a:r>
              <a:rPr lang="en-US" sz="1100"/>
              <a:t> - 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Joe Orr - </a:t>
            </a:r>
            <a:r>
              <a:rPr lang="en-US" sz="1100">
                <a:hlinkClick r:id="rId24"/>
              </a:rPr>
              <a:t>https://kaleguy.github.io/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 – web debugger tool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25"/>
              </a:rPr>
              <a:t>https://en.wikipedia.org/wiki/Fiddler_(software)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 JS library - </a:t>
            </a:r>
            <a:r>
              <a:rPr lang="en-US" sz="1100">
                <a:hlinkClick r:id="rId26"/>
              </a:rPr>
              <a:t>https://en.wikipedia.org/wiki/Lodash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</a:t>
            </a:r>
            <a:r>
              <a:rPr lang="en-US" sz="1100">
                <a:hlinkClick r:id="rId27"/>
              </a:rPr>
              <a:t>https://rxjs-dev.firebaseapp.com/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Svelte - </a:t>
            </a:r>
            <a:r>
              <a:rPr lang="en-US" sz="1100">
                <a:hlinkClick r:id="rId28"/>
              </a:rPr>
              <a:t>https://en.wikipedia.org/wiki/Svelte</a:t>
            </a:r>
            <a:r>
              <a:rPr lang="en-US" sz="1100"/>
              <a:t> – frontend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Vercel - </a:t>
            </a:r>
            <a:r>
              <a:rPr lang="en-US" sz="1100">
                <a:hlinkClick r:id="rId29"/>
              </a:rPr>
              <a:t>https://vercel.com</a:t>
            </a:r>
            <a:r>
              <a:rPr lang="en-US" sz="1100"/>
              <a:t> - platform for frontend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GitPod.io - </a:t>
            </a:r>
            <a:r>
              <a:rPr lang="en-US" sz="1100">
                <a:hlinkClick r:id="rId30"/>
              </a:rPr>
              <a:t>https://www.gitpod.io</a:t>
            </a:r>
            <a:r>
              <a:rPr lang="en-US" sz="1100"/>
              <a:t> - VS Code or  JetBrains in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</a:t>
            </a:r>
            <a:r>
              <a:rPr lang="en-US" sz="1400" b="1">
                <a:solidFill>
                  <a:srgbClr val="FF0000"/>
                </a:solidFill>
              </a:rPr>
              <a:t>Node.js (server-side)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Balancers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2288</Words>
  <Application>Microsoft Macintosh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419</cp:revision>
  <dcterms:created xsi:type="dcterms:W3CDTF">2018-10-10T17:24:46Z</dcterms:created>
  <dcterms:modified xsi:type="dcterms:W3CDTF">2021-12-21T23:07:42Z</dcterms:modified>
</cp:coreProperties>
</file>