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6" r:id="rId2"/>
    <p:sldId id="267" r:id="rId3"/>
    <p:sldId id="272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en.wikipedia.org/wiki/Single_sign-on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ckoverflow.com/questions/13369516/why-is-there-3-legged-oauth2-when-2-legged-works-so-well" TargetMode="External"/><Relationship Id="rId5" Type="http://schemas.openxmlformats.org/officeDocument/2006/relationships/hyperlink" Target="https://oauth.net/2/" TargetMode="External"/><Relationship Id="rId4" Type="http://schemas.openxmlformats.org/officeDocument/2006/relationships/hyperlink" Target="https://en.wikipedia.org/wiki/Security_Assertion_Markup_Languag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fferential_privacy" TargetMode="External"/><Relationship Id="rId2" Type="http://schemas.openxmlformats.org/officeDocument/2006/relationships/hyperlink" Target="https://en.wikipedia.org/wiki/General_Data_Protection_Regul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ssportjs.org/" TargetMode="External"/><Relationship Id="rId13" Type="http://schemas.openxmlformats.org/officeDocument/2006/relationships/image" Target="../media/image6.tiff"/><Relationship Id="rId3" Type="http://schemas.openxmlformats.org/officeDocument/2006/relationships/hyperlink" Target="https://www.ssl2buy.com/wiki/ssl-vs-tls" TargetMode="External"/><Relationship Id="rId7" Type="http://schemas.openxmlformats.org/officeDocument/2006/relationships/hyperlink" Target="https://jwt.io/" TargetMode="Externa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ingle_sign-on" TargetMode="External"/><Relationship Id="rId11" Type="http://schemas.openxmlformats.org/officeDocument/2006/relationships/hyperlink" Target="https://www.yubico.com/products/" TargetMode="External"/><Relationship Id="rId5" Type="http://schemas.openxmlformats.org/officeDocument/2006/relationships/hyperlink" Target="https://www.openssh.com/" TargetMode="External"/><Relationship Id="rId15" Type="http://schemas.openxmlformats.org/officeDocument/2006/relationships/image" Target="../media/image8.jpeg"/><Relationship Id="rId10" Type="http://schemas.openxmlformats.org/officeDocument/2006/relationships/hyperlink" Target="https://oauth.net/2/" TargetMode="External"/><Relationship Id="rId4" Type="http://schemas.openxmlformats.org/officeDocument/2006/relationships/hyperlink" Target="https://www.ssh.com/products/universal-ssh-key-manager" TargetMode="External"/><Relationship Id="rId9" Type="http://schemas.openxmlformats.org/officeDocument/2006/relationships/hyperlink" Target="https://firebase.google.com/" TargetMode="External"/><Relationship Id="rId1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0" y="0"/>
            <a:ext cx="4750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13056-FA5E-2B44-B05A-FA97BE3B9D40}"/>
              </a:ext>
            </a:extLst>
          </p:cNvPr>
          <p:cNvSpPr txBox="1"/>
          <p:nvPr/>
        </p:nvSpPr>
        <p:spPr>
          <a:xfrm>
            <a:off x="104753" y="1001705"/>
            <a:ext cx="68164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Single Sign-On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(Security Assertion Markup Language (XML))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OAuth2 (Open Authorization)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open standard for access delegation, commonly used as a way for Internet users to grant websites or applications access to their information on other websites but without giving them the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3-legged vs 2-legged OAuth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Typical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OAuth flow involves three parties: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the end-user (or resource owner),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the client (the third-party application),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and the server (or authorization server).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term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2-legged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used to describe an OAuth-authenticated request without the end-user involved. Client credentials (identifier and secret) are used to calculate a request signature. 2-legged request don't include an access token or access token secret. These two values are basically empty strings.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ADCC0-1202-8A42-95F1-D32442150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2130" y="292387"/>
            <a:ext cx="2671396" cy="2238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DF15F-C93E-604D-AA13-6AED0F88905C}"/>
              </a:ext>
            </a:extLst>
          </p:cNvPr>
          <p:cNvSpPr txBox="1"/>
          <p:nvPr/>
        </p:nvSpPr>
        <p:spPr>
          <a:xfrm>
            <a:off x="198475" y="5440769"/>
            <a:ext cx="64398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en.wikipedia.org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/wiki/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Single_sign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en.wikipedia.org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/wiki/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Security_Assertion_Markup_Language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  (SAML)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oauth.net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/2/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stackoverflow.com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/questions/13369516/why-is-there-3-legged-oauth2-when-2-legged-works-so-well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BE6D9-50E5-8749-AF2D-B7F9C6A15DB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89" y="292101"/>
            <a:ext cx="3742559" cy="1152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7A7D7-F2C8-2445-A459-85DB789BBF79}"/>
              </a:ext>
            </a:extLst>
          </p:cNvPr>
          <p:cNvSpPr txBox="1"/>
          <p:nvPr/>
        </p:nvSpPr>
        <p:spPr>
          <a:xfrm>
            <a:off x="6179638" y="0"/>
            <a:ext cx="109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</a:t>
            </a:r>
            <a:endParaRPr lang="en-US" sz="1600" b="1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E0341-51E9-BA4F-A973-A2C07A7F11C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088" y="2978415"/>
            <a:ext cx="4285159" cy="37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0" y="0"/>
            <a:ext cx="4750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Privacy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13056-FA5E-2B44-B05A-FA97BE3B9D40}"/>
              </a:ext>
            </a:extLst>
          </p:cNvPr>
          <p:cNvSpPr txBox="1"/>
          <p:nvPr/>
        </p:nvSpPr>
        <p:spPr>
          <a:xfrm>
            <a:off x="118753" y="1007876"/>
            <a:ext cx="67451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Privacy, GDPR = General Data Protection Regulation - a European Union privacy law that came into effect on May 25, 2018.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Differential Privacy (DP)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algorithm is DP (Differentially Private) if an observer seeing its output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cannot tell if a particular individual's information was used in the computation.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"""Differential privacy is a system for publicly sharing information about a dataset by describing the patterns of groups within the dataset while withholding information about individuals in the dataset."""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0F01F-E0D0-724F-B6E1-680FC54EEBFD}"/>
              </a:ext>
            </a:extLst>
          </p:cNvPr>
          <p:cNvSpPr txBox="1"/>
          <p:nvPr/>
        </p:nvSpPr>
        <p:spPr>
          <a:xfrm>
            <a:off x="314419" y="4110558"/>
            <a:ext cx="8170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https://en.wikipedia.org/wiki/General_Data_Protection_Regulation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(GDPR)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https://en.wikipedia.org/wiki/Differential_privacy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64EE5-FA6F-1B46-8050-9144C4F8668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4570" y="823369"/>
            <a:ext cx="4740151" cy="19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-16025" y="0"/>
            <a:ext cx="7787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SSH, SSL, Single Sign-On,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Authorization, Token, etc.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B710A-771C-F640-8958-FE8EC1533FF0}"/>
              </a:ext>
            </a:extLst>
          </p:cNvPr>
          <p:cNvSpPr txBox="1"/>
          <p:nvPr/>
        </p:nvSpPr>
        <p:spPr>
          <a:xfrm>
            <a:off x="-16026" y="461665"/>
            <a:ext cx="81640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prove identity of the user or server (user name + password, cards, retina scans, voice recognition, fingerprints, secure certificates, tokens,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check if user/server is allowed (authorized) to do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transforming the data so that it is unreadable without decryption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One-way encryption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hash function, hard to reverse, different for different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Symmetric encryption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(symmetric cipher - uses same key to encrypt and decrypt).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Asymmetric encryption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(public key / private key).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Pretty Good Privacy, since 1991, uses both symmetric an asymmetric encryption, the de facto standard for email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Advanced Encryption Standard, symmetric encryption, fast, used in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Secure Shell protocol (SSH-2 : terminal, sending files,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SecureFTP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Secure Socket Layer protocol (https://...), 1995 – 2015, deprecated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= Transport Layer Security,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successor of SSL 3.0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1999,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https://www.ssl2buy.com/wiki/ssl-vs-tls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 certificate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(a.k.a. “digital certificate”) is installed on a web server and has two functions: It authenticates the identity of the website to visitors, and it is used for data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-keygen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command to manually generate a pair of keys as files in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hidden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ssh.com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SSH Communications Security, Inc. , proprietary SSH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UKM (Universal Key Management) 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https://www.ssh.com/products/universal-ssh-key-manager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OpenSSH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Open-source SSH implementation 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https://www.openssh.com/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Sign-On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https://en.wikipedia.org/wiki/Single_sign-on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authentication scheme that allows a user to log in once - and access multiple services without re-authenticating. User authenticates with an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issues a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User uses this token to access services. A service verifies the token with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before giving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a collection of data about the user which is passed between systems for getting access. Tokens must be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digitally signed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the token receiver to verify that the token is coming from a trusted source. The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is used for this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signature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exchanged during the initial configuration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https://jwt.io/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- JSON Web Tokens 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http://www.passportjs.org/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authentication 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https://firebase.google.com/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platform from Google for creating mobile and web applications. Includes authentication and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2.0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https://oauth.net/2/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open standard for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delegation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commonly used as a way for Internet users to grant websites or applications access to their information on other websites but without giving them the passwords.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YubiKey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a small USB device used to authenticate logins 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https://www.yubico.com/products/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. On touch it sends a string containing it's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public_id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AES-encrypted OTP (One-Time Password).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CE11C-95FB-B44A-AF63-348B0CDC498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1119" y="119995"/>
            <a:ext cx="1296929" cy="1854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73180-E13B-CC4E-BC07-8441375254A6}"/>
              </a:ext>
            </a:extLst>
          </p:cNvPr>
          <p:cNvSpPr txBox="1"/>
          <p:nvPr/>
        </p:nvSpPr>
        <p:spPr>
          <a:xfrm>
            <a:off x="10307782" y="1985765"/>
            <a:ext cx="1884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Tatu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Ylönen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1995 invented the SSH protocol and founded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ssh.com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(SSH Communications Security, Inc.)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298BE-B599-C945-8C48-8FAD0A2DB3B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0496" y="5402008"/>
            <a:ext cx="3518154" cy="1271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B751A-54A0-434E-A5A6-1CEDAEED3905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0496" y="4129610"/>
            <a:ext cx="3518154" cy="6684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EDEB28-7400-3447-A4CA-B2C097D220FF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7001" y="110713"/>
            <a:ext cx="1240641" cy="1860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53934-72A6-B040-BDED-A90884C0E7DC}"/>
              </a:ext>
            </a:extLst>
          </p:cNvPr>
          <p:cNvSpPr txBox="1"/>
          <p:nvPr/>
        </p:nvSpPr>
        <p:spPr>
          <a:xfrm>
            <a:off x="8031068" y="1985764"/>
            <a:ext cx="188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Taher </a:t>
            </a: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Elgamal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"Father of SSL"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Netscape 1995-98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58441-11B2-9E4C-A970-C80E7974A5A2}"/>
              </a:ext>
            </a:extLst>
          </p:cNvPr>
          <p:cNvSpPr txBox="1"/>
          <p:nvPr/>
        </p:nvSpPr>
        <p:spPr>
          <a:xfrm>
            <a:off x="8814816" y="3350074"/>
            <a:ext cx="2575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SSL was deprecated in 2015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BB600-4A11-BE4B-A22D-35B044D722B9}"/>
              </a:ext>
            </a:extLst>
          </p:cNvPr>
          <p:cNvSpPr txBox="1"/>
          <p:nvPr/>
        </p:nvSpPr>
        <p:spPr>
          <a:xfrm>
            <a:off x="704605" y="964961"/>
            <a:ext cx="8878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Encrypted communication over SSL/TLS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Windows Data Protection API (DPAPI) to encrypt data at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IAM (Identity Access Management),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Authentication and authorization, strong password policy, security keys, monitor login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Roles, conditional access, grant extra permissions only as needed,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certificates to sign stored procedures or use impersonation, only for the duration of the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Prevent SQL injection, sanitize all database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Data Masking (DDM)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Run regular audits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Monitor/audit transaction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Row-Level Security (RLS) and Column-Level Security (CLS)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Protect error messages and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Firewall, VPN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leverage DDoS protection services to deflect Denial of Service (DoS)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 security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Azure Defender for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 vulnerabiltiy scans / assessment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60725-6EC1-B04F-814D-902908D4A21A}"/>
              </a:ext>
            </a:extLst>
          </p:cNvPr>
          <p:cNvSpPr txBox="1"/>
          <p:nvPr/>
        </p:nvSpPr>
        <p:spPr>
          <a:xfrm>
            <a:off x="1" y="62751"/>
            <a:ext cx="4607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SQL Server Data 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2E985-D68B-9542-BB25-E609C2343A7B}"/>
              </a:ext>
            </a:extLst>
          </p:cNvPr>
          <p:cNvSpPr txBox="1"/>
          <p:nvPr/>
        </p:nvSpPr>
        <p:spPr>
          <a:xfrm>
            <a:off x="10474037" y="2484109"/>
            <a:ext cx="80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DDM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4749B-2804-6C46-A52B-B0263DAB82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5561" y="146085"/>
            <a:ext cx="2304473" cy="853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606120-36CB-294D-9CD9-1972D4AF07B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6485" y="2853441"/>
            <a:ext cx="2163549" cy="1151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62F934-FC0A-CD4E-B175-BE19BC95CA4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149" y="4768930"/>
            <a:ext cx="3401126" cy="198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1074</Words>
  <Application>Microsoft Macintosh PowerPoint</Application>
  <PresentationFormat>Widescreen</PresentationFormat>
  <Paragraphs>70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264</cp:revision>
  <dcterms:created xsi:type="dcterms:W3CDTF">2018-10-10T17:24:46Z</dcterms:created>
  <dcterms:modified xsi:type="dcterms:W3CDTF">2021-10-01T20:53:01Z</dcterms:modified>
</cp:coreProperties>
</file>