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07"/>
  </p:normalViewPr>
  <p:slideViewPr>
    <p:cSldViewPr snapToGrid="0" snapToObjects="1">
      <p:cViewPr varScale="1">
        <p:scale>
          <a:sx n="107" d="100"/>
          <a:sy n="10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8EA4-3B05-B847-BAFE-D2925F2F9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18B2C-B073-B142-84D4-3960166C3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344BD-DE6C-0F4E-85D2-074C723E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1E67-76E9-F941-BFA9-F09DDC70FCB9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C2F2B-63B4-5D45-A170-6AFAEDD5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1840F-387E-674C-8C28-B8CE9828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FAD2-7FB8-6948-98E4-655EF1B8E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8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C53F-67B2-8447-87CE-F8810D5C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1F381-FCC4-7349-B6E0-FFEB3860D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9FCBC-5AAB-FB45-A4F2-0AA0435A8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1E67-76E9-F941-BFA9-F09DDC70FCB9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3AAF5-8355-1741-BF6B-008A23E0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A218A-5DB0-6D40-AA41-7410F71F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FAD2-7FB8-6948-98E4-655EF1B8E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8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4C9564-DE33-C14A-92A8-0338DD7E5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F98D4-D85C-B24C-8F65-584C46F94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2CD65-114F-6444-B151-B6C72773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1E67-76E9-F941-BFA9-F09DDC70FCB9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779FE-793B-D149-B106-C34021AF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E890C-9FE5-2045-983C-561627E2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FAD2-7FB8-6948-98E4-655EF1B8E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BAFF-1656-AC45-B7E4-14736B086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5B2B3-883A-B34A-8078-EBD27469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D48AF-A906-674E-B22A-14C90C7C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1E67-76E9-F941-BFA9-F09DDC70FCB9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BCC5-E59C-4C47-8901-AD22F891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0F059-5570-6E41-86BB-F5BEA94D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FAD2-7FB8-6948-98E4-655EF1B8E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3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31DA-A93F-8548-B3E5-8834D0889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43F79-166C-774F-ABCD-D123A4A4E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12347-4456-6040-9D57-8FB924E7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1E67-76E9-F941-BFA9-F09DDC70FCB9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B38BE-5119-9C47-8A28-4EC6BD73E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2C595-38C1-B344-A70C-3386A23E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FAD2-7FB8-6948-98E4-655EF1B8E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0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6A03-78E3-A248-950A-565C333A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866E0-A718-BB4C-A7AA-698FC9CDD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BFB7E-33FC-D545-A033-411C56310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872E4-85FE-7D4A-A60F-3830D69E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1E67-76E9-F941-BFA9-F09DDC70FCB9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047AE-4DCC-8248-B27B-E13F9E14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96B97-66AE-5940-9ADA-067CED35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FAD2-7FB8-6948-98E4-655EF1B8E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0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DEE2-DC80-D24A-A4D2-8D8F2ECC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6063A-9347-7240-AA7E-3E9DB1C07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5C75C-4298-9C46-8289-A0EB5DD17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E72B3F-655B-2D4B-A6D1-8CD44ACAF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950BF9-535E-1147-AF3B-2223EE8C7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5472A-75A7-604E-81E4-122695C1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1E67-76E9-F941-BFA9-F09DDC70FCB9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633DF8-D052-6B4E-8B5E-14A970987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67B12D-90D1-DE43-81F6-00846788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FAD2-7FB8-6948-98E4-655EF1B8E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5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ACE9-64E2-CB42-A37A-D76E1C23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D19DB-D602-754C-90AE-33DD5F2A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1E67-76E9-F941-BFA9-F09DDC70FCB9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15EAE-903F-C449-AFDC-BBDDFF28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37A66-831A-494A-AE48-BC9BE8E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FAD2-7FB8-6948-98E4-655EF1B8E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9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788B5-84FB-A144-B1B5-6F1A4DED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1E67-76E9-F941-BFA9-F09DDC70FCB9}" type="datetimeFigureOut">
              <a:rPr lang="en-US" smtClean="0"/>
              <a:t>12/3/21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3DB76-DC5B-1E4E-AE63-A53A3A72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FB2FE-CE4B-164B-8B8E-E8C03EEA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FAD2-7FB8-6948-98E4-655EF1B8E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0656-EBC5-E44F-8D63-E21BF650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677BF-31D8-204C-B248-E0DBB2662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1D6E4-86E0-F442-8122-A626BC6FC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61B16-2083-174B-8B9E-278DFB69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1E67-76E9-F941-BFA9-F09DDC70FCB9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7C342-6EBB-5E4C-800D-548E7718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681EC-8C3D-6E45-8471-AF885ECF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FAD2-7FB8-6948-98E4-655EF1B8E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1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3C7-544C-6B49-A181-60CF7F65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4BDEDA-725D-FA42-8F4D-BAF8033E4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BD584-4DAB-9843-B48B-D1670FBFA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261D6-127D-F546-8341-30AEB1F2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1E67-76E9-F941-BFA9-F09DDC70FCB9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1E977-7A0B-2847-A40E-AEA101C7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296F1-5672-444B-ABFB-3C206F41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FAD2-7FB8-6948-98E4-655EF1B8E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9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D3294-F6D6-8B4A-92A5-EC37BCAA2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05EFA-ADFD-BA49-8B7F-6BD8631CB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A21A5-9FE0-4341-BF1F-27139AB79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31E67-76E9-F941-BFA9-F09DDC70FCB9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8621E-4614-D547-AEA9-629D9AA4A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77A63-AE03-9E4E-8669-40055E66B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AFAD2-7FB8-6948-98E4-655EF1B8E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06B5-2F44-6D4A-87EB-E809F1130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Bayesian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95EDF-0CC4-BC41-9544-08D0F076D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09002"/>
          </a:xfrm>
        </p:spPr>
        <p:txBody>
          <a:bodyPr>
            <a:normAutofit/>
          </a:bodyPr>
          <a:lstStyle/>
          <a:p>
            <a:r>
              <a:rPr lang="en-US" dirty="0"/>
              <a:t>Andrew Gelman, John B. Carlin, Hal S. Stern, David B Dunson</a:t>
            </a:r>
          </a:p>
          <a:p>
            <a:r>
              <a:rPr lang="en-US" dirty="0"/>
              <a:t>Aki </a:t>
            </a:r>
            <a:r>
              <a:rPr lang="en-US" dirty="0" err="1"/>
              <a:t>Vehtari</a:t>
            </a:r>
            <a:r>
              <a:rPr lang="en-US" dirty="0"/>
              <a:t>, Donald B. Rubin</a:t>
            </a:r>
          </a:p>
        </p:txBody>
      </p:sp>
    </p:spTree>
    <p:extLst>
      <p:ext uri="{BB962C8B-B14F-4D97-AF65-F5344CB8AC3E}">
        <p14:creationId xmlns:p14="http://schemas.microsoft.com/office/powerpoint/2010/main" val="3734511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C785-6FA9-0048-A0C5-CC51120D4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00062"/>
            <a:ext cx="1246632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5.3 Bayesian analysis of conjugate hierarchical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FA442E-4CC3-3249-95FD-FFD0FEBA9C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To obtain the posterior density for hyperprior:</a:t>
                </a:r>
              </a:p>
              <a:p>
                <a:r>
                  <a:rPr lang="en-US" dirty="0"/>
                  <a:t>1. Write the joint posterior density,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unnormalized form is product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dirty="0"/>
                  <a:t>, the population distribution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dirty="0"/>
                  <a:t> and the likelihood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2. Determine the conditional posterior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given hyperparameters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  <a:p>
                <a:r>
                  <a:rPr lang="en-US" dirty="0"/>
                  <a:t>3.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using the Bayesian paradigm</a:t>
                </a:r>
              </a:p>
              <a:p>
                <a:pPr lvl="1"/>
                <a:r>
                  <a:rPr lang="en-US" dirty="0"/>
                  <a:t>By obtaining its marginal posterior distribution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FA442E-4CC3-3249-95FD-FFD0FEBA9C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362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C785-6FA9-0048-A0C5-CC51120D4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00062"/>
            <a:ext cx="1246632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5.3 Bayesian analysis of conjugate hierarchical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FA442E-4CC3-3249-95FD-FFD0FEBA9C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following strategy is useful for simulating a draw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1. Draw hyperparameter,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, from marginal posterior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2. Draw the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from conditional posterior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, given the drawn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3. Draw predictive values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from the posterior predictive given the drawn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Perform the steps above for L times to obtain a set of L draws.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FA442E-4CC3-3249-95FD-FFD0FEBA9C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63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06B5-2F44-6D4A-87EB-E809F1130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Part II: Fundamentals of Bayesian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95EDF-0CC4-BC41-9544-08D0F076D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09002"/>
          </a:xfrm>
        </p:spPr>
        <p:txBody>
          <a:bodyPr>
            <a:normAutofit/>
          </a:bodyPr>
          <a:lstStyle/>
          <a:p>
            <a:r>
              <a:rPr lang="en-US" dirty="0"/>
              <a:t>Chapter 6 Model Checking</a:t>
            </a:r>
          </a:p>
        </p:txBody>
      </p:sp>
    </p:spTree>
    <p:extLst>
      <p:ext uri="{BB962C8B-B14F-4D97-AF65-F5344CB8AC3E}">
        <p14:creationId xmlns:p14="http://schemas.microsoft.com/office/powerpoint/2010/main" val="3930304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F3C6-8E41-ED49-90F0-F92B0C4A3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8768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6.3 Posterior Predictive Checking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A58C2E-EE61-0D4E-9AD1-E906C50911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7180" y="2162176"/>
                <a:ext cx="11658600" cy="3933824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/>
                  <a:t>Test quantities</a:t>
                </a:r>
              </a:p>
              <a:p>
                <a:pPr lvl="1"/>
                <a:r>
                  <a:rPr lang="en-US" b="1" i="1" dirty="0"/>
                  <a:t>Discrepancy measure</a:t>
                </a:r>
                <a:r>
                  <a:rPr lang="en-US" i="1" dirty="0"/>
                  <a:t>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, is a scalar summary of parameters and data.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i="1" dirty="0"/>
                  <a:t> </a:t>
                </a:r>
                <a:r>
                  <a:rPr lang="en-US" b="1" i="1" dirty="0"/>
                  <a:t>test statistics</a:t>
                </a:r>
                <a:r>
                  <a:rPr lang="en-US" dirty="0"/>
                  <a:t>, which is a test quantity depends only on data.</a:t>
                </a:r>
              </a:p>
              <a:p>
                <a:endParaRPr lang="en-US" b="1" dirty="0"/>
              </a:p>
              <a:p>
                <a:r>
                  <a:rPr lang="en-US" i="1" dirty="0"/>
                  <a:t>Tail-area probabilities</a:t>
                </a:r>
              </a:p>
              <a:p>
                <a:pPr lvl="1"/>
                <a:r>
                  <a:rPr lang="en-US" dirty="0"/>
                  <a:t>The p-value for test statistic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𝑟𝑒𝑝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Test statistics could be “null” value or a point estimate such as maximum likelihood value.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A58C2E-EE61-0D4E-9AD1-E906C50911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7180" y="2162176"/>
                <a:ext cx="11658600" cy="3933824"/>
              </a:xfrm>
              <a:blipFill>
                <a:blip r:embed="rId2"/>
                <a:stretch>
                  <a:fillRect l="-871" t="-2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09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A949-50B1-7F4B-87E0-0D147E1A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6.3 Posterior Predictive Checking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FED4B3-D5AA-DA4E-BF73-22CB3C426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4016"/>
                <a:ext cx="10515600" cy="4819016"/>
              </a:xfrm>
            </p:spPr>
            <p:txBody>
              <a:bodyPr>
                <a:normAutofit/>
              </a:bodyPr>
              <a:lstStyle/>
              <a:p>
                <a:r>
                  <a:rPr lang="en-US" sz="2600" i="1" dirty="0"/>
                  <a:t>Posterior predictive p-values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𝑟𝑒𝑝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In practice, posterior predictive distribution is computed by simulation. </a:t>
                </a:r>
              </a:p>
              <a:p>
                <a:pPr lvl="1"/>
                <a:r>
                  <a:rPr lang="en-US" sz="2200" dirty="0"/>
                  <a:t>We draw one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𝑟𝑒𝑝</m:t>
                        </m:r>
                      </m:sup>
                    </m:sSup>
                  </m:oMath>
                </a14:m>
                <a:r>
                  <a:rPr lang="en-US" sz="2600" dirty="0"/>
                  <a:t> from the predictive distribution for each simulated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</a:rPr>
                      <m:t>have</m:t>
                    </m:r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𝑟𝑒𝑝</m:t>
                            </m:r>
                          </m:sup>
                        </m:sSup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pPr lvl="1"/>
                <a:r>
                  <a:rPr lang="en-US" sz="2600" dirty="0"/>
                  <a:t>The posterior predictive check is the comparison between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𝑟𝑒𝑝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600" dirty="0"/>
                  <a:t>.</a:t>
                </a:r>
              </a:p>
              <a:p>
                <a:pPr lvl="1"/>
                <a:r>
                  <a:rPr lang="en-US" sz="2600" dirty="0"/>
                  <a:t>It is the proportion of how many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𝑟𝑒𝑝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600" dirty="0"/>
                  <a:t>. </a:t>
                </a:r>
              </a:p>
              <a:p>
                <a:endParaRPr lang="en-US" dirty="0"/>
              </a:p>
              <a:p>
                <a:r>
                  <a:rPr lang="en-US" sz="2400" i="1" dirty="0"/>
                  <a:t>Choosing test quantities</a:t>
                </a:r>
              </a:p>
              <a:p>
                <a:pPr lvl="1"/>
                <a:r>
                  <a:rPr lang="en-US" sz="2000" dirty="0"/>
                  <a:t>Ideally, the test quantities T will be chosen to reflect aspects of the model that are relevant to the scientific purpose.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FED4B3-D5AA-DA4E-BF73-22CB3C426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4016"/>
                <a:ext cx="10515600" cy="4819016"/>
              </a:xfrm>
              <a:blipFill>
                <a:blip r:embed="rId2"/>
                <a:stretch>
                  <a:fillRect l="-844" t="-1837" r="-1086" b="-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996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A949-50B1-7F4B-87E0-0D147E1A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6.3 Posterior Predictive Checking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FED4B3-D5AA-DA4E-BF73-22CB3C426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4016"/>
                <a:ext cx="10515600" cy="4819016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/>
                  <a:t>Interpreting posterior predictive p-values</a:t>
                </a:r>
                <a:endParaRPr lang="en-US" sz="1800" i="1" dirty="0"/>
              </a:p>
              <a:p>
                <a:pPr lvl="1"/>
                <a:r>
                  <a:rPr lang="en-US" dirty="0"/>
                  <a:t>A model is suspect if the discrepancy has a tail-area probability near 0 or 1.</a:t>
                </a:r>
              </a:p>
              <a:p>
                <a:pPr lvl="1"/>
                <a:r>
                  <a:rPr lang="en-US" dirty="0"/>
                  <a:t>It indicates that the observed pattern would be unlikely to be seen in replications of the data if the model were true.</a:t>
                </a:r>
              </a:p>
              <a:p>
                <a:pPr lvl="1"/>
                <a:endParaRPr lang="en-US" dirty="0"/>
              </a:p>
              <a:p>
                <a:r>
                  <a:rPr lang="en-US" i="1" dirty="0"/>
                  <a:t>Marginal predictive checks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𝑟𝑒𝑝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 err="1"/>
                  <a:t>Overdispersed</a:t>
                </a:r>
                <a:r>
                  <a:rPr lang="en-US" dirty="0"/>
                  <a:t>: the marginal posterior p-values concentrate near 0 and 1.</a:t>
                </a:r>
              </a:p>
              <a:p>
                <a:pPr lvl="1"/>
                <a:r>
                  <a:rPr lang="en-US" b="1" dirty="0" err="1"/>
                  <a:t>Underdispersed</a:t>
                </a:r>
                <a:r>
                  <a:rPr lang="en-US" dirty="0"/>
                  <a:t>: the p-values concentrate near 0.5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FED4B3-D5AA-DA4E-BF73-22CB3C426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4016"/>
                <a:ext cx="10515600" cy="4819016"/>
              </a:xfrm>
              <a:blipFill>
                <a:blip r:embed="rId2"/>
                <a:stretch>
                  <a:fillRect l="-965" t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463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06B5-2F44-6D4A-87EB-E809F1130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Part III: Advanced Computation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95EDF-0CC4-BC41-9544-08D0F076D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09002"/>
          </a:xfrm>
        </p:spPr>
        <p:txBody>
          <a:bodyPr>
            <a:normAutofit/>
          </a:bodyPr>
          <a:lstStyle/>
          <a:p>
            <a:r>
              <a:rPr lang="en-US" dirty="0"/>
              <a:t>Chapter 10 Introduction to Bayesian Computation</a:t>
            </a:r>
          </a:p>
        </p:txBody>
      </p:sp>
    </p:spTree>
    <p:extLst>
      <p:ext uri="{BB962C8B-B14F-4D97-AF65-F5344CB8AC3E}">
        <p14:creationId xmlns:p14="http://schemas.microsoft.com/office/powerpoint/2010/main" val="271310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DCF6-CC3E-D24A-A78D-8380FEDB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414"/>
            <a:ext cx="10515600" cy="1325563"/>
          </a:xfrm>
        </p:spPr>
        <p:txBody>
          <a:bodyPr/>
          <a:lstStyle/>
          <a:p>
            <a:r>
              <a:rPr lang="en-US" b="1" dirty="0"/>
              <a:t>10.1 Numerical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CE800C-DFBD-EB41-933B-ACCDC24FDD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8905"/>
                <a:ext cx="10835640" cy="5459095"/>
              </a:xfrm>
            </p:spPr>
            <p:txBody>
              <a:bodyPr/>
              <a:lstStyle/>
              <a:p>
                <a:r>
                  <a:rPr lang="en-US" dirty="0"/>
                  <a:t>Posterior expectation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is defined as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i="1" dirty="0"/>
                  <a:t>Simulation methods</a:t>
                </a:r>
              </a:p>
              <a:p>
                <a:pPr lvl="1"/>
                <a:r>
                  <a:rPr lang="en-US" dirty="0"/>
                  <a:t>If we have posterior draw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/>
                  <a:t> from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, then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i="1" dirty="0"/>
                  <a:t>Deterministic methods</a:t>
                </a:r>
              </a:p>
              <a:p>
                <a:pPr lvl="1"/>
                <a:r>
                  <a:rPr lang="en-US" dirty="0"/>
                  <a:t>Deterministic numerical integration methods are based on the integrand at selected points, based on weighted version of previous formula.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simplest deterministic method is equal weights.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CE800C-DFBD-EB41-933B-ACCDC24FDD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8905"/>
                <a:ext cx="10835640" cy="5459095"/>
              </a:xfrm>
              <a:blipFill>
                <a:blip r:embed="rId2"/>
                <a:stretch>
                  <a:fillRect l="-937" t="-1392" b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214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A0CA-8386-6D46-A76C-81B287CB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1"/>
            <a:ext cx="10767060" cy="1325563"/>
          </a:xfrm>
        </p:spPr>
        <p:txBody>
          <a:bodyPr/>
          <a:lstStyle/>
          <a:p>
            <a:r>
              <a:rPr lang="en-US" b="1" dirty="0"/>
              <a:t>10.3 Direct Simulation and Rejection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6C2DC3-187B-F84F-B45B-58FBE8EDC9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740" y="1368424"/>
                <a:ext cx="11018520" cy="597725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In simple nonhierarchical Bayesian models, it is often easy to draw from the posterior distribution directly, especially when it has conjugate prior.</a:t>
                </a:r>
              </a:p>
              <a:p>
                <a:endParaRPr lang="en-US" sz="2400" dirty="0"/>
              </a:p>
              <a:p>
                <a:r>
                  <a:rPr lang="en-US" sz="2400" i="1" dirty="0"/>
                  <a:t>Direct approximation by calculating at a grid of points</a:t>
                </a:r>
              </a:p>
              <a:p>
                <a:pPr lvl="1"/>
                <a:r>
                  <a:rPr lang="en-US" sz="2000" dirty="0"/>
                  <a:t>Approximate continuous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2000" dirty="0"/>
                  <a:t> by a set of sampled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Draw a random sample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from the uniform distributions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[0, 1]</m:t>
                    </m:r>
                  </m:oMath>
                </a14:m>
                <a:r>
                  <a:rPr lang="en-US" sz="2000" dirty="0"/>
                  <a:t>, then transforming by inverse </a:t>
                </a:r>
                <a:r>
                  <a:rPr lang="en-US" sz="2000" dirty="0" err="1"/>
                  <a:t>cdf</a:t>
                </a:r>
                <a:r>
                  <a:rPr lang="en-US" sz="2000" dirty="0"/>
                  <a:t> (Section 1.9) to obtain a sample from discrete approximation.</a:t>
                </a:r>
              </a:p>
              <a:p>
                <a:endParaRPr lang="en-US" sz="2400" dirty="0"/>
              </a:p>
              <a:p>
                <a:r>
                  <a:rPr lang="en-US" sz="2400" i="1" dirty="0"/>
                  <a:t>Simulating from predictive distributions</a:t>
                </a:r>
              </a:p>
              <a:p>
                <a:pPr lvl="1"/>
                <a:r>
                  <a:rPr lang="en-US" sz="2000" dirty="0"/>
                  <a:t>Once we have a sample, it is easy to draw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/>
                  <a:t> from the predictive distribution.</a:t>
                </a:r>
              </a:p>
              <a:p>
                <a:pPr lvl="1"/>
                <a:r>
                  <a:rPr lang="en-US" sz="2000" dirty="0"/>
                  <a:t> For each draw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 from the posterior, just draw one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/>
                  <a:t> from the predictive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The set of simulated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/>
                  <a:t> from all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 characterizes the posterior predictive distribution.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6C2DC3-187B-F84F-B45B-58FBE8EDC9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740" y="1368424"/>
                <a:ext cx="11018520" cy="5977256"/>
              </a:xfrm>
              <a:blipFill>
                <a:blip r:embed="rId2"/>
                <a:stretch>
                  <a:fillRect l="-690" t="-1489" r="-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415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2AA0-FAF6-AB4B-93D4-4F8F1709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325563"/>
          </a:xfrm>
        </p:spPr>
        <p:txBody>
          <a:bodyPr/>
          <a:lstStyle/>
          <a:p>
            <a:r>
              <a:rPr lang="en-US" b="1" dirty="0"/>
              <a:t>10.3 Direct Simulation and Rejection Sampling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BF171-0DA2-F34C-AEE0-1295DA72BD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1136"/>
                <a:ext cx="10317480" cy="4351338"/>
              </a:xfrm>
            </p:spPr>
            <p:txBody>
              <a:bodyPr/>
              <a:lstStyle/>
              <a:p>
                <a:r>
                  <a:rPr lang="en-US" i="1" dirty="0"/>
                  <a:t>Rejection Sampling</a:t>
                </a:r>
              </a:p>
              <a:p>
                <a:pPr lvl="1"/>
                <a:r>
                  <a:rPr lang="en-US" dirty="0"/>
                  <a:t>Goal: Obtain a single random draw from a density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or unnormalized density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BF171-0DA2-F34C-AEE0-1295DA72BD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1136"/>
                <a:ext cx="10317480" cy="4351338"/>
              </a:xfrm>
              <a:blipFill>
                <a:blip r:embed="rId2"/>
                <a:stretch>
                  <a:fillRect l="-984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9D2C51F-653E-4A44-AD59-810F7FDF6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380" y="2988102"/>
            <a:ext cx="8961119" cy="362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4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06B5-2F44-6D4A-87EB-E809F1130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Part I: Fundamentals of Bayesian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95EDF-0CC4-BC41-9544-08D0F076D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09002"/>
          </a:xfrm>
        </p:spPr>
        <p:txBody>
          <a:bodyPr>
            <a:normAutofit/>
          </a:bodyPr>
          <a:lstStyle/>
          <a:p>
            <a:r>
              <a:rPr lang="en-US" dirty="0"/>
              <a:t>Chapter 1 Probability and Inference</a:t>
            </a:r>
          </a:p>
        </p:txBody>
      </p:sp>
    </p:spTree>
    <p:extLst>
      <p:ext uri="{BB962C8B-B14F-4D97-AF65-F5344CB8AC3E}">
        <p14:creationId xmlns:p14="http://schemas.microsoft.com/office/powerpoint/2010/main" val="3654834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5549-96A7-9546-A9FC-CC6147B22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8040" cy="1325563"/>
          </a:xfrm>
        </p:spPr>
        <p:txBody>
          <a:bodyPr/>
          <a:lstStyle/>
          <a:p>
            <a:r>
              <a:rPr lang="en-US" b="1" dirty="0"/>
              <a:t>10.3 Direct Simulation and Rejection Sampling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2EF017-586B-D043-BCE9-706702BB7F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1616"/>
                <a:ext cx="10988040" cy="6221095"/>
              </a:xfrm>
            </p:spPr>
            <p:txBody>
              <a:bodyPr>
                <a:normAutofit/>
              </a:bodyPr>
              <a:lstStyle/>
              <a:p>
                <a:r>
                  <a:rPr lang="en-US" b="0" i="1" dirty="0"/>
                  <a:t>Positive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for rejection sampling</a:t>
                </a:r>
              </a:p>
              <a:p>
                <a:pPr lvl="1"/>
                <a:r>
                  <a:rPr lang="en-US" dirty="0"/>
                  <a:t>Properties</a:t>
                </a:r>
              </a:p>
              <a:p>
                <a:pPr lvl="1"/>
                <a:r>
                  <a:rPr lang="en-US" dirty="0"/>
                  <a:t>1. We can draw from the density proportional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. It must have a finite integral.</a:t>
                </a:r>
              </a:p>
              <a:p>
                <a:pPr lvl="1"/>
                <a:r>
                  <a:rPr lang="en-US" dirty="0"/>
                  <a:t>2. The importance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must have a known bound. </a:t>
                </a:r>
              </a:p>
              <a:p>
                <a:pPr lvl="2"/>
                <a:r>
                  <a:rPr lang="en-US" dirty="0"/>
                  <a:t>i.e.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i="1" dirty="0"/>
                  <a:t>Two steps for rejection sampling algorithm.</a:t>
                </a:r>
              </a:p>
              <a:p>
                <a:pPr lvl="1"/>
                <a:r>
                  <a:rPr lang="en-US" dirty="0"/>
                  <a:t>1.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at random from the probability density proportional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. </a:t>
                </a:r>
              </a:p>
              <a:p>
                <a:pPr lvl="1"/>
                <a:r>
                  <a:rPr lang="en-US" dirty="0"/>
                  <a:t>2.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Mg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, accept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as a draw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. If drawn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is rejected, return to step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2EF017-586B-D043-BCE9-706702BB7F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1616"/>
                <a:ext cx="10988040" cy="6221095"/>
              </a:xfrm>
              <a:blipFill>
                <a:blip r:embed="rId2"/>
                <a:stretch>
                  <a:fillRect l="-924" t="-1426" r="-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699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B991-3399-3E40-B9E0-BD8B0F63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080" cy="1325563"/>
          </a:xfrm>
        </p:spPr>
        <p:txBody>
          <a:bodyPr/>
          <a:lstStyle/>
          <a:p>
            <a:r>
              <a:rPr lang="en-US" b="1" dirty="0"/>
              <a:t>10.3 Direct Simulation and Rejection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D17420-FC13-AE43-9D04-284E395D71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27080" cy="4351338"/>
              </a:xfrm>
            </p:spPr>
            <p:txBody>
              <a:bodyPr/>
              <a:lstStyle/>
              <a:p>
                <a:r>
                  <a:rPr lang="en-US" i="1" dirty="0"/>
                  <a:t>A good approximate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</a:p>
              <a:p>
                <a:pPr lvl="1"/>
                <a:r>
                  <a:rPr lang="en-US" dirty="0"/>
                  <a:t>Roughly proportional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TW" altLang="en-US" i="1" dirty="0"/>
                  <a:t> </a:t>
                </a:r>
                <a:r>
                  <a:rPr lang="en-US" altLang="zh-TW" dirty="0"/>
                  <a:t>and better to be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i="1" dirty="0"/>
                  <a:t>.</a:t>
                </a:r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not nearly proportional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the bound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must be so large so that almost all draws from step 1 will be rejected in step 2.</a:t>
                </a:r>
              </a:p>
              <a:p>
                <a:pPr lvl="1"/>
                <a:r>
                  <a:rPr lang="en-US" b="1" dirty="0"/>
                  <a:t>If the method is not working efficiently, few simulated draws will be accepted.</a:t>
                </a:r>
              </a:p>
              <a:p>
                <a:pPr lvl="1"/>
                <a:endParaRPr lang="en-US" b="1" i="1" dirty="0"/>
              </a:p>
              <a:p>
                <a:r>
                  <a:rPr lang="en-US" i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D17420-FC13-AE43-9D04-284E395D71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27080" cy="4351338"/>
              </a:xfrm>
              <a:blipFill>
                <a:blip r:embed="rId2"/>
                <a:stretch>
                  <a:fillRect l="-929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966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B05AF-E2DD-A741-BD83-19F69096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720" y="365760"/>
            <a:ext cx="6156960" cy="1325563"/>
          </a:xfrm>
        </p:spPr>
        <p:txBody>
          <a:bodyPr/>
          <a:lstStyle/>
          <a:p>
            <a:r>
              <a:rPr lang="en-US" b="1" dirty="0"/>
              <a:t>10.4 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A4DD5-23BA-D142-BAB1-F3C076DF7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760" y="1477963"/>
                <a:ext cx="11612880" cy="496950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Importance sampling is a method, related to rejection sampling and a precursor to the Metropolis algorithm, that is used for computing expectations using a random sample drawn from an approximation to the target distribution. </a:t>
                </a:r>
              </a:p>
              <a:p>
                <a:endParaRPr lang="en-US" dirty="0"/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is a probability density where we can generate random draws: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∫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∫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∫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∫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n-US" dirty="0"/>
                          <m:t>.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, they are called </a:t>
                </a:r>
                <a:r>
                  <a:rPr lang="en-US" b="1" i="1" dirty="0"/>
                  <a:t>importance ratios / weights</a:t>
                </a:r>
                <a:r>
                  <a:rPr lang="en-US" i="1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A4DD5-23BA-D142-BAB1-F3C076DF7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1477963"/>
                <a:ext cx="11612880" cy="4969509"/>
              </a:xfrm>
              <a:blipFill>
                <a:blip r:embed="rId2"/>
                <a:stretch>
                  <a:fillRect l="-874" t="-1781" r="-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385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01077-0015-CE4B-9115-700C5C0E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10.4</a:t>
            </a:r>
            <a:r>
              <a:rPr lang="zh-TW" altLang="en-US" b="1" dirty="0"/>
              <a:t> </a:t>
            </a:r>
            <a:r>
              <a:rPr lang="en-US" altLang="zh-TW" b="1" dirty="0"/>
              <a:t>Importance</a:t>
            </a:r>
            <a:r>
              <a:rPr lang="zh-TW" altLang="en-US" b="1" dirty="0"/>
              <a:t> </a:t>
            </a:r>
            <a:r>
              <a:rPr lang="en-US" altLang="zh-TW" b="1" dirty="0"/>
              <a:t>Sampling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BE41AB-72FF-1543-BD6C-3C197A3A49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40440" cy="368808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Importance sampling is not useful when the ratios vary substantially</a:t>
                </a:r>
              </a:p>
              <a:p>
                <a:pPr lvl="1"/>
                <a:r>
                  <a:rPr lang="en-US" dirty="0"/>
                  <a:t>The worst case is when the ratios are small with high </a:t>
                </a:r>
                <a:r>
                  <a:rPr lang="en-US" dirty="0" err="1"/>
                  <a:t>prob</a:t>
                </a:r>
                <a:r>
                  <a:rPr lang="en-US" dirty="0"/>
                  <a:t> but huge with low prob.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r>
                  <a:rPr lang="en-US" i="1" dirty="0"/>
                  <a:t>Accuracy and efficiency of importance estimates</a:t>
                </a:r>
              </a:p>
              <a:p>
                <a:pPr lvl="1"/>
                <a:r>
                  <a:rPr lang="en-US" dirty="0"/>
                  <a:t>Estimates will be poor if the largest ratios are too large relative to the average.</a:t>
                </a:r>
              </a:p>
              <a:p>
                <a:pPr lvl="1"/>
                <a:r>
                  <a:rPr lang="en-US" dirty="0"/>
                  <a:t>Don’t worry about the small importance ratios.</a:t>
                </a:r>
              </a:p>
              <a:p>
                <a:pPr lvl="1"/>
                <a:r>
                  <a:rPr lang="en-US" dirty="0"/>
                  <a:t>Effective sample size: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)/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m:rPr>
                        <m:nor/>
                      </m:rPr>
                      <a:rPr lang="en-US" dirty="0"/>
                      <m:t>.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BE41AB-72FF-1543-BD6C-3C197A3A49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40440" cy="3688080"/>
              </a:xfrm>
              <a:blipFill>
                <a:blip r:embed="rId2"/>
                <a:stretch>
                  <a:fillRect l="-911" t="-2740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510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FEEE-9DE6-7340-8ECA-66040A6F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214"/>
            <a:ext cx="10515600" cy="1325563"/>
          </a:xfrm>
        </p:spPr>
        <p:txBody>
          <a:bodyPr/>
          <a:lstStyle/>
          <a:p>
            <a:r>
              <a:rPr lang="en-US" b="1" dirty="0"/>
              <a:t>10.4 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4F04D-2351-8345-B4A3-E18E6134B2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7741"/>
                <a:ext cx="10515600" cy="5032375"/>
              </a:xfrm>
            </p:spPr>
            <p:txBody>
              <a:bodyPr/>
              <a:lstStyle/>
              <a:p>
                <a:r>
                  <a:rPr lang="en-US" i="1" dirty="0"/>
                  <a:t>Importance Resampling</a:t>
                </a:r>
                <a:endParaRPr lang="en-US" dirty="0"/>
              </a:p>
              <a:p>
                <a:pPr lvl="1"/>
                <a:r>
                  <a:rPr lang="en-US" dirty="0"/>
                  <a:t>Once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from the approximate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have been sampled, a sample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draws can be simulated as follows.</a:t>
                </a:r>
              </a:p>
              <a:p>
                <a:pPr lvl="1"/>
                <a:r>
                  <a:rPr lang="en-US" dirty="0"/>
                  <a:t>1. Sample a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where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2. Sample a second value using the same procedure, but excluding that already sampled value from the set.</a:t>
                </a:r>
              </a:p>
              <a:p>
                <a:pPr lvl="1"/>
                <a:r>
                  <a:rPr lang="en-US" dirty="0"/>
                  <a:t>3. Repeatedly sample without replacement k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 more times.</a:t>
                </a:r>
              </a:p>
              <a:p>
                <a:pPr lvl="1"/>
                <a:endParaRPr lang="en-US" dirty="0"/>
              </a:p>
              <a:p>
                <a:r>
                  <a:rPr lang="en-US" i="1" dirty="0"/>
                  <a:t>Use of Importance Sampling in Bayesian Computation</a:t>
                </a:r>
              </a:p>
              <a:p>
                <a:pPr lvl="1"/>
                <a:r>
                  <a:rPr lang="en-US" dirty="0"/>
                  <a:t>The method can be used to improve analytic posterior approximations.</a:t>
                </a:r>
              </a:p>
              <a:p>
                <a:pPr lvl="1"/>
                <a:r>
                  <a:rPr lang="en-US" dirty="0"/>
                  <a:t>The resampling can be helpful for obtaining starting points for an iterative simulation of the posterior distribution.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4F04D-2351-8345-B4A3-E18E6134B2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7741"/>
                <a:ext cx="10515600" cy="5032375"/>
              </a:xfrm>
              <a:blipFill>
                <a:blip r:embed="rId2"/>
                <a:stretch>
                  <a:fillRect l="-965" t="-1759" b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781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36C6-7F07-D14E-9C75-956B6A7D1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61725" cy="1325563"/>
          </a:xfrm>
        </p:spPr>
        <p:txBody>
          <a:bodyPr/>
          <a:lstStyle/>
          <a:p>
            <a:r>
              <a:rPr lang="en-US" b="1" dirty="0"/>
              <a:t>10.5 How many simulation draws are needed?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65366-886A-4642-B5D8-7D67A0FA08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033" y="1825625"/>
                <a:ext cx="11499925" cy="4351338"/>
              </a:xfrm>
            </p:spPr>
            <p:txBody>
              <a:bodyPr/>
              <a:lstStyle/>
              <a:p>
                <a:r>
                  <a:rPr lang="en-US" dirty="0"/>
                  <a:t>Bayesian inferences are most conveniently summarized by random draws from the posterior distribution of model parameters.</a:t>
                </a:r>
              </a:p>
              <a:p>
                <a:pPr lvl="1"/>
                <a:r>
                  <a:rPr lang="en-US" dirty="0"/>
                  <a:t>Percentiles, scatterplots, contour plots, or more sophisticated graphical techniques can be used to examine and report the posterior distribution.</a:t>
                </a:r>
              </a:p>
              <a:p>
                <a:pPr lvl="1"/>
                <a:r>
                  <a:rPr lang="en-US" dirty="0"/>
                  <a:t>Posterior simulations can be used to make inferences about predictive quantities.</a:t>
                </a:r>
              </a:p>
              <a:p>
                <a:pPr lvl="1"/>
                <a:r>
                  <a:rPr lang="en-US" dirty="0"/>
                  <a:t>Each simulation of parameter can be used to simulate a replicated dataset.</a:t>
                </a:r>
              </a:p>
              <a:p>
                <a:pPr lvl="1"/>
                <a:endParaRPr lang="en-US" dirty="0"/>
              </a:p>
              <a:p>
                <a:r>
                  <a:rPr lang="en-US" i="1" dirty="0"/>
                  <a:t>Goal of Bayesian computation</a:t>
                </a:r>
              </a:p>
              <a:p>
                <a:pPr lvl="1"/>
                <a:r>
                  <a:rPr lang="en-US" dirty="0"/>
                  <a:t>Obtain a set of independent draws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, from the posterior distribution so that the quantities of interest can be estimated with reasonable accuracy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65366-886A-4642-B5D8-7D67A0FA08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033" y="1825625"/>
                <a:ext cx="11499925" cy="4351338"/>
              </a:xfrm>
              <a:blipFill>
                <a:blip r:embed="rId2"/>
                <a:stretch>
                  <a:fillRect l="-772" t="-2632" r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71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06B5-2F44-6D4A-87EB-E809F1130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Part III: Advanced Computation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95EDF-0CC4-BC41-9544-08D0F076D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09002"/>
          </a:xfrm>
        </p:spPr>
        <p:txBody>
          <a:bodyPr>
            <a:normAutofit/>
          </a:bodyPr>
          <a:lstStyle/>
          <a:p>
            <a:r>
              <a:rPr lang="en-US" dirty="0"/>
              <a:t>Chapter 11 Basics of Markov chain simulation</a:t>
            </a:r>
          </a:p>
        </p:txBody>
      </p:sp>
    </p:spTree>
    <p:extLst>
      <p:ext uri="{BB962C8B-B14F-4D97-AF65-F5344CB8AC3E}">
        <p14:creationId xmlns:p14="http://schemas.microsoft.com/office/powerpoint/2010/main" val="1462354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8FFF-DACC-F948-87C7-C796DDED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Basics of Markov Chain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DACD69-D753-A24B-82D6-EFFAC47614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9859"/>
                <a:ext cx="10515600" cy="461710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Markov Chain simulation (MCMC) </a:t>
                </a:r>
                <a:r>
                  <a:rPr lang="en-US" dirty="0"/>
                  <a:t>is a general method based on drawing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from approximate distributions and then correcting those draws to better approximate the target posterior distribution.</a:t>
                </a:r>
              </a:p>
              <a:p>
                <a:endParaRPr lang="en-US" dirty="0"/>
              </a:p>
              <a:p>
                <a:r>
                  <a:rPr lang="en-US" dirty="0"/>
                  <a:t>The sampling is sequential, with the distribution of the sampled draws depending on the last value drawn. </a:t>
                </a:r>
              </a:p>
              <a:p>
                <a:endParaRPr lang="en-US" dirty="0"/>
              </a:p>
              <a:p>
                <a:r>
                  <a:rPr lang="en-US" dirty="0"/>
                  <a:t>The key to the method’s success is the approximate distributions are improved at each step in the simulation.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DACD69-D753-A24B-82D6-EFFAC47614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9859"/>
                <a:ext cx="10515600" cy="4617104"/>
              </a:xfrm>
              <a:blipFill>
                <a:blip r:embed="rId2"/>
                <a:stretch>
                  <a:fillRect l="-965"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885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0B90F-261E-6248-884F-94DEAC93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11.1 Gibbs Sampler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38360-6FE6-A34A-B9BE-EB4CF147D5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parameter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has been divided into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components (</a:t>
                </a:r>
                <a:r>
                  <a:rPr lang="en-US" dirty="0" err="1"/>
                  <a:t>subvectors</a:t>
                </a:r>
                <a:r>
                  <a:rPr lang="en-US" dirty="0"/>
                  <a:t>),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Each iteration of Gibbs sampler cycles through the </a:t>
                </a:r>
                <a:r>
                  <a:rPr lang="en-US" dirty="0" err="1"/>
                  <a:t>subvectors</a:t>
                </a:r>
                <a:r>
                  <a:rPr lang="en-US" dirty="0"/>
                  <a:t>, drawing each subset conditional on the value of all others.</a:t>
                </a:r>
              </a:p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steps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iterations.</a:t>
                </a:r>
              </a:p>
              <a:p>
                <a:r>
                  <a:rPr lang="en-US" dirty="0"/>
                  <a:t>At each iteration, the </a:t>
                </a:r>
                <a:r>
                  <a:rPr lang="en-US" dirty="0" err="1"/>
                  <a:t>subvectors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chosen and each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is sampled from the conditional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represents all components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38360-6FE6-A34A-B9BE-EB4CF147D5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133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B2C9-537A-C746-BDBF-CEF324118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427" y="1602254"/>
            <a:ext cx="11944574" cy="1325563"/>
          </a:xfrm>
        </p:spPr>
        <p:txBody>
          <a:bodyPr/>
          <a:lstStyle/>
          <a:p>
            <a:r>
              <a:rPr lang="en-US" b="1" dirty="0"/>
              <a:t>11.2 Metropolis and Metropolis-Hasting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2E33E-D2C0-9448-A49E-B126675CB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28" y="3062754"/>
            <a:ext cx="10751372" cy="1692126"/>
          </a:xfrm>
        </p:spPr>
        <p:txBody>
          <a:bodyPr/>
          <a:lstStyle/>
          <a:p>
            <a:r>
              <a:rPr lang="en-US" i="1" dirty="0"/>
              <a:t>Metropolis-Hastings (MH) algorithm</a:t>
            </a:r>
            <a:r>
              <a:rPr lang="en-US" dirty="0"/>
              <a:t> is a general Markov chain simulation methods for sampling from Bayesian posterior distributions.</a:t>
            </a:r>
          </a:p>
          <a:p>
            <a:r>
              <a:rPr lang="en-US" dirty="0"/>
              <a:t>Gibbs sampler is a special case of </a:t>
            </a:r>
            <a:r>
              <a:rPr lang="en-US" i="1" dirty="0"/>
              <a:t>MH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6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661C-42F4-6547-B88B-2BE44DF1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b="1" dirty="0"/>
              <a:t>1.1 The three steps of Bayesian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2D9CD-6997-2141-AFD4-5A8A82C5C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211"/>
            <a:ext cx="10515600" cy="6007735"/>
          </a:xfrm>
        </p:spPr>
        <p:txBody>
          <a:bodyPr/>
          <a:lstStyle/>
          <a:p>
            <a:r>
              <a:rPr lang="en-US" dirty="0"/>
              <a:t>1. Setting up a </a:t>
            </a:r>
            <a:r>
              <a:rPr lang="en-US" i="1" dirty="0"/>
              <a:t>full probability model.</a:t>
            </a:r>
          </a:p>
          <a:p>
            <a:pPr lvl="1"/>
            <a:r>
              <a:rPr lang="en-US" dirty="0"/>
              <a:t>A joint probability distribution for all quantities in a problem, which should be consistent with the knowledge about the underlying question.</a:t>
            </a:r>
          </a:p>
          <a:p>
            <a:r>
              <a:rPr lang="en-US" dirty="0"/>
              <a:t>2. Conditioning on observed data.</a:t>
            </a:r>
          </a:p>
          <a:p>
            <a:pPr lvl="1"/>
            <a:r>
              <a:rPr lang="en-US" dirty="0"/>
              <a:t>Calculate and interpret the appropriate </a:t>
            </a:r>
            <a:r>
              <a:rPr lang="en-US" i="1" dirty="0"/>
              <a:t>posterior distribution</a:t>
            </a:r>
            <a:r>
              <a:rPr lang="en-US" dirty="0"/>
              <a:t>, given the observed data.</a:t>
            </a:r>
          </a:p>
          <a:p>
            <a:r>
              <a:rPr lang="en-US" dirty="0"/>
              <a:t>3. Evaluate the fit of the model and implications of the resulting posterior distribution</a:t>
            </a:r>
          </a:p>
          <a:p>
            <a:endParaRPr lang="en-US" dirty="0"/>
          </a:p>
          <a:p>
            <a:r>
              <a:rPr lang="en-US" dirty="0"/>
              <a:t>Why Bayesian?</a:t>
            </a:r>
          </a:p>
          <a:p>
            <a:pPr lvl="1"/>
            <a:r>
              <a:rPr lang="en-US" dirty="0"/>
              <a:t>Interval estimation &gt; hypothesis testing recently</a:t>
            </a:r>
          </a:p>
        </p:txBody>
      </p:sp>
    </p:spTree>
    <p:extLst>
      <p:ext uri="{BB962C8B-B14F-4D97-AF65-F5344CB8AC3E}">
        <p14:creationId xmlns:p14="http://schemas.microsoft.com/office/powerpoint/2010/main" val="3730315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90DA-B49D-2C48-9616-B463E156C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09" y="123077"/>
            <a:ext cx="12016291" cy="1325563"/>
          </a:xfrm>
        </p:spPr>
        <p:txBody>
          <a:bodyPr/>
          <a:lstStyle/>
          <a:p>
            <a:r>
              <a:rPr lang="en-US" b="1" dirty="0"/>
              <a:t>11.2 Metropolis and Metropolis-Hastings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E5EE77-061F-9847-8138-A2AB53248D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2047" y="1145689"/>
                <a:ext cx="11883613" cy="590594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i="1" dirty="0"/>
                  <a:t>The Metropolis algorithm</a:t>
                </a:r>
              </a:p>
              <a:p>
                <a:pPr lvl="1"/>
                <a:r>
                  <a:rPr lang="en-US" dirty="0"/>
                  <a:t>The Metropolis algorithm is an adaptation of a random walk with an acceptance rejection rule to converge to the specified target distribution.</a:t>
                </a:r>
                <a:endParaRPr lang="en-US" i="1" dirty="0"/>
              </a:p>
              <a:p>
                <a:r>
                  <a:rPr lang="en-US" dirty="0"/>
                  <a:t>Steps</a:t>
                </a:r>
              </a:p>
              <a:p>
                <a:pPr lvl="1"/>
                <a:r>
                  <a:rPr lang="en-US" dirty="0"/>
                  <a:t>1. Draw a starting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from a starting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r>
                  <a:rPr lang="en-US" dirty="0"/>
                  <a:t>The starting distribution might be based on approximation in Section 13.3 or a crude estimate in Chapter 10.</a:t>
                </a:r>
              </a:p>
              <a:p>
                <a:pPr lvl="1"/>
                <a:r>
                  <a:rPr lang="en-US" dirty="0"/>
                  <a:t>2.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(a) Sample a proposal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from a </a:t>
                </a:r>
                <a:r>
                  <a:rPr lang="en-US" i="1" dirty="0"/>
                  <a:t>jumping distribution </a:t>
                </a:r>
                <a:r>
                  <a:rPr lang="en-US" dirty="0"/>
                  <a:t>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3"/>
                <a:r>
                  <a:rPr lang="en-US" i="1" dirty="0"/>
                  <a:t>Jumping distribution must be </a:t>
                </a:r>
                <a:r>
                  <a:rPr lang="en-US" dirty="0"/>
                  <a:t>symmetric.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r>
                  <a:rPr lang="en-US" dirty="0"/>
                  <a:t>(b) Calculate the ratio of the densities,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(c)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𝑤𝑖𝑡h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𝑝𝑟𝑜𝑏𝑎𝑏𝑖𝑙𝑖𝑡𝑦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1)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Given the current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the transition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the Markov chain is thus a mixture of a point mass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and a weighted version of the jumping distribution that adjusts for the acceptance rate.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E5EE77-061F-9847-8138-A2AB53248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2047" y="1145689"/>
                <a:ext cx="11883613" cy="5905948"/>
              </a:xfrm>
              <a:blipFill>
                <a:blip r:embed="rId2"/>
                <a:stretch>
                  <a:fillRect l="-747" t="-1931" r="-320" b="-1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281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3668-9DCC-394F-A96D-03C83757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" y="365125"/>
            <a:ext cx="11976847" cy="1325563"/>
          </a:xfrm>
        </p:spPr>
        <p:txBody>
          <a:bodyPr/>
          <a:lstStyle/>
          <a:p>
            <a:r>
              <a:rPr lang="en-US" b="1" dirty="0"/>
              <a:t>11.2 Metropolis and Metropolis-Hastings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C35A47-3AC8-734D-9835-082B963C5F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332" y="1567440"/>
                <a:ext cx="11167334" cy="489790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i="1" dirty="0"/>
                  <a:t>Relation to optimization</a:t>
                </a:r>
              </a:p>
              <a:p>
                <a:pPr lvl="1"/>
                <a:r>
                  <a:rPr lang="en-US" dirty="0"/>
                  <a:t>The acceptance / rejection rule of the Metropolis algorithm is </a:t>
                </a:r>
              </a:p>
              <a:p>
                <a:pPr lvl="2"/>
                <a:r>
                  <a:rPr lang="en-US" dirty="0"/>
                  <a:t>(a) If the jump increases the posterior density,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(b) If the jump decreases the posterior density,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:r>
                  <a:rPr lang="en-US" dirty="0" err="1"/>
                  <a:t>prob</a:t>
                </a:r>
                <a:r>
                  <a:rPr lang="en-US" dirty="0"/>
                  <a:t> equal to the density ratio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and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o.w</a:t>
                </a:r>
                <a:r>
                  <a:rPr lang="en-US" dirty="0"/>
                  <a:t>.</a:t>
                </a:r>
              </a:p>
              <a:p>
                <a:pPr lvl="2"/>
                <a:r>
                  <a:rPr lang="en-US" dirty="0"/>
                  <a:t>It can be viewed as a stochastic version of stepwise mode-finding algorithm, always accepting steps that increase the density but only sometimes accepting downward steps.</a:t>
                </a:r>
              </a:p>
              <a:p>
                <a:endParaRPr lang="en-US" dirty="0"/>
              </a:p>
              <a:p>
                <a:r>
                  <a:rPr lang="en-US" i="1" dirty="0"/>
                  <a:t>Why does the Metropolis algorithm work?</a:t>
                </a:r>
              </a:p>
              <a:p>
                <a:pPr lvl="1"/>
                <a:r>
                  <a:rPr lang="en-US" dirty="0"/>
                  <a:t>The sequence of iterations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converges to the target distribution has two steps.</a:t>
                </a:r>
              </a:p>
              <a:p>
                <a:pPr lvl="1"/>
                <a:r>
                  <a:rPr lang="en-US" dirty="0"/>
                  <a:t>1. simulated sequence is a Markov chain with a unique stationary distribution.</a:t>
                </a:r>
              </a:p>
              <a:p>
                <a:pPr lvl="1"/>
                <a:r>
                  <a:rPr lang="en-US" dirty="0"/>
                  <a:t>2. the stationary distribution equals the target distribution.</a:t>
                </a:r>
              </a:p>
              <a:p>
                <a:pPr lvl="1"/>
                <a:r>
                  <a:rPr lang="en-US" dirty="0"/>
                  <a:t>Thus, the jumping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must eventually be able to jump to all states with positive probability.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C35A47-3AC8-734D-9835-082B963C5F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332" y="1567440"/>
                <a:ext cx="11167334" cy="4897905"/>
              </a:xfrm>
              <a:blipFill>
                <a:blip r:embed="rId2"/>
                <a:stretch>
                  <a:fillRect l="-908" t="-2584" r="-681" b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662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830E-2EEF-5441-A45E-72A6ABFA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76" y="365125"/>
            <a:ext cx="11976847" cy="1325563"/>
          </a:xfrm>
        </p:spPr>
        <p:txBody>
          <a:bodyPr/>
          <a:lstStyle/>
          <a:p>
            <a:r>
              <a:rPr lang="en-US" b="1" dirty="0"/>
              <a:t>11.2 Metropolis and Metropolis-Hastings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49BB26-B53C-6044-8B9D-B44B7066C7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517" y="1825625"/>
                <a:ext cx="11489167" cy="4351338"/>
              </a:xfrm>
            </p:spPr>
            <p:txBody>
              <a:bodyPr/>
              <a:lstStyle/>
              <a:p>
                <a:r>
                  <a:rPr lang="en-US" i="1" dirty="0"/>
                  <a:t>Stationary</a:t>
                </a:r>
              </a:p>
              <a:p>
                <a:pPr lvl="1"/>
                <a:r>
                  <a:rPr lang="en-US" dirty="0"/>
                  <a:t>Suppose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drawn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:r>
                  <a:rPr lang="en-US" dirty="0" err="1"/>
                  <a:t>lablled</a:t>
                </a:r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Probability of a transition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Probability of a transition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They are the same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(.|.)</m:t>
                    </m:r>
                  </m:oMath>
                </a14:m>
                <a:r>
                  <a:rPr lang="en-US" dirty="0"/>
                  <a:t> is symmetric.</a:t>
                </a:r>
              </a:p>
              <a:p>
                <a:pPr lvl="1"/>
                <a:r>
                  <a:rPr lang="en-US" dirty="0"/>
                  <a:t>Also,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have the same marginal distributions since their joint distribution is symmetric.</a:t>
                </a:r>
              </a:p>
              <a:p>
                <a:pPr lvl="1"/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stationary distribution of the Markov chain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49BB26-B53C-6044-8B9D-B44B7066C7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517" y="1825625"/>
                <a:ext cx="11489167" cy="4351338"/>
              </a:xfrm>
              <a:blipFill>
                <a:blip r:embed="rId2"/>
                <a:stretch>
                  <a:fillRect l="-884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1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4ED7-BA02-BB43-A583-9DC4EFF5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67" y="0"/>
            <a:ext cx="11736594" cy="1325563"/>
          </a:xfrm>
        </p:spPr>
        <p:txBody>
          <a:bodyPr/>
          <a:lstStyle/>
          <a:p>
            <a:r>
              <a:rPr lang="en-US" b="1" dirty="0"/>
              <a:t>11.2 Metropolis and Metropolis-Hastings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810A02-0CA3-8944-A953-6374ECF409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6667" y="1075764"/>
                <a:ext cx="11822655" cy="57822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i="1" dirty="0"/>
                  <a:t>The Metropolis-Hasting algorithm</a:t>
                </a:r>
              </a:p>
              <a:p>
                <a:pPr lvl="1"/>
                <a:r>
                  <a:rPr lang="en-US" i="1" dirty="0"/>
                  <a:t>MH</a:t>
                </a:r>
                <a:r>
                  <a:rPr lang="en-US" dirty="0"/>
                  <a:t> algorithm generalizes the basic Metropolis algorithm in two ways.</a:t>
                </a:r>
              </a:p>
              <a:p>
                <a:pPr lvl="1"/>
                <a:r>
                  <a:rPr lang="en-US" dirty="0"/>
                  <a:t>1. The jumping rules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need no longer be symmetric</a:t>
                </a:r>
              </a:p>
              <a:p>
                <a:pPr lvl="1"/>
                <a:r>
                  <a:rPr lang="en-US" dirty="0"/>
                  <a:t>2. Correct for the asymmetry in the jumping rule,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Allowing asymmetric jumping rules is useful in increasing the speed of the random walk.</a:t>
                </a:r>
              </a:p>
              <a:p>
                <a:pPr lvl="1"/>
                <a:endParaRPr lang="en-US" dirty="0"/>
              </a:p>
              <a:p>
                <a:r>
                  <a:rPr lang="en-US" i="1" dirty="0"/>
                  <a:t>Relation between the jumping rule and efficiency of simulations </a:t>
                </a:r>
              </a:p>
              <a:p>
                <a:pPr lvl="1"/>
                <a:r>
                  <a:rPr lang="en-US" dirty="0"/>
                  <a:t>The ideal jumping rule is simply to sample the proposal,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from the target distribution, i.e.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Then the ratio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always 1.</a:t>
                </a:r>
              </a:p>
              <a:p>
                <a:pPr lvl="1"/>
                <a:r>
                  <a:rPr lang="en-US" dirty="0"/>
                  <a:t>A good jumping distribution has the following properties:</a:t>
                </a:r>
              </a:p>
              <a:p>
                <a:pPr lvl="2"/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it is easy to sample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It is easy to compute the ratio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r>
                  <a:rPr lang="en-US" dirty="0"/>
                  <a:t>Each jump goes a reasonable distance in the parameter space.</a:t>
                </a:r>
              </a:p>
              <a:p>
                <a:pPr lvl="2"/>
                <a:r>
                  <a:rPr lang="en-US" dirty="0"/>
                  <a:t>The jumps are not rejected too frequently.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810A02-0CA3-8944-A953-6374ECF409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667" y="1075764"/>
                <a:ext cx="11822655" cy="5782236"/>
              </a:xfrm>
              <a:blipFill>
                <a:blip r:embed="rId2"/>
                <a:stretch>
                  <a:fillRect l="-858" t="-2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277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8485F-86B2-6D40-8A87-583943515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34" y="0"/>
            <a:ext cx="11650531" cy="1325563"/>
          </a:xfrm>
        </p:spPr>
        <p:txBody>
          <a:bodyPr/>
          <a:lstStyle/>
          <a:p>
            <a:r>
              <a:rPr lang="en-US" b="1" dirty="0"/>
              <a:t>11.3 Using Gibbs and Metropolis as building blocks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97917B-B28C-8C40-8382-4B4994EF2C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7560" y="1097915"/>
                <a:ext cx="10876878" cy="54212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Gibbs sampler and Metropolis algorithm can be used in various combinations to sample from complicated distributions.</a:t>
                </a:r>
              </a:p>
              <a:p>
                <a:pPr lvl="1"/>
                <a:r>
                  <a:rPr lang="en-US" dirty="0"/>
                  <a:t>Gibbs is the first choice for conditionally conjugate models.</a:t>
                </a:r>
              </a:p>
              <a:p>
                <a:pPr lvl="1"/>
                <a:r>
                  <a:rPr lang="en-US" dirty="0"/>
                  <a:t>Metropolis is used for models that are not conditionally conjugate.</a:t>
                </a:r>
              </a:p>
              <a:p>
                <a:pPr lvl="1"/>
                <a:endParaRPr lang="en-US" dirty="0"/>
              </a:p>
              <a:p>
                <a:r>
                  <a:rPr lang="en-US" i="1" dirty="0"/>
                  <a:t>Interpretation of the Gibbs sampler as a special case of Metropolis-Hasting algorithm</a:t>
                </a:r>
              </a:p>
              <a:p>
                <a:pPr lvl="1"/>
                <a:r>
                  <a:rPr lang="en-US" dirty="0"/>
                  <a:t>Define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to consist of a series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steps, with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of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corresponding to an update of the </a:t>
                </a:r>
                <a:r>
                  <a:rPr lang="en-US" dirty="0" err="1"/>
                  <a:t>subvector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conditional on all the other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Then the jumping distribution,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(.|.)</m:t>
                    </m:r>
                  </m:oMath>
                </a14:m>
                <a:r>
                  <a:rPr lang="en-US" dirty="0"/>
                  <a:t> at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of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only jumps along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𝑗𝑡h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subvector</a:t>
                </a:r>
                <a:r>
                  <a:rPr lang="en-US" dirty="0"/>
                  <a:t>, and does so with the conditional posterior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𝐺𝑖𝑏𝑏𝑠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0                                            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97917B-B28C-8C40-8382-4B4994EF2C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560" y="1097915"/>
                <a:ext cx="10876878" cy="5421219"/>
              </a:xfrm>
              <a:blipFill>
                <a:blip r:embed="rId2"/>
                <a:stretch>
                  <a:fillRect l="-933" t="-2336" b="-44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255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AD07-C76B-8542-BDE4-F105C97FA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86" y="365125"/>
            <a:ext cx="11725835" cy="1325563"/>
          </a:xfrm>
        </p:spPr>
        <p:txBody>
          <a:bodyPr/>
          <a:lstStyle/>
          <a:p>
            <a:r>
              <a:rPr lang="en-US" b="1" dirty="0"/>
              <a:t>11.3 Using Gibbs and Metropolis as building blocks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548340-5244-8043-9011-11CB2C4E42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3486" y="1567440"/>
                <a:ext cx="11704319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Under this jumping distribution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𝐺𝑖𝑏𝑏𝑠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𝐺𝑖𝑏𝑏𝑠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Thus, every jump is accepted</a:t>
                </a:r>
              </a:p>
              <a:p>
                <a:endParaRPr lang="en-US" dirty="0"/>
              </a:p>
              <a:p>
                <a:r>
                  <a:rPr lang="en-US" i="1" dirty="0"/>
                  <a:t>Gibbs sampler with approximations</a:t>
                </a:r>
              </a:p>
              <a:p>
                <a:pPr lvl="1"/>
                <a:r>
                  <a:rPr lang="en-US" dirty="0"/>
                  <a:t>For some problems, sampling from some or all of the conditional distributions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impossible, but we can do approximations</a:t>
                </a:r>
              </a:p>
              <a:p>
                <a:pPr lvl="1"/>
                <a:r>
                  <a:rPr lang="en-US" dirty="0"/>
                  <a:t>As in the Gibbs sampler, the jumping function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Metropolis step at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d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0                                        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548340-5244-8043-9011-11CB2C4E42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486" y="1567440"/>
                <a:ext cx="11704319" cy="5032375"/>
              </a:xfrm>
              <a:blipFill>
                <a:blip r:embed="rId2"/>
                <a:stretch>
                  <a:fillRect l="-867" t="-1759" r="-108" b="-35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479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AC73D-F603-2E43-935B-18FEFA17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11.4 Inference and Assessing 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0ADD3-4037-3B47-BDB0-62D15802C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89" y="1825625"/>
            <a:ext cx="11112649" cy="4351338"/>
          </a:xfrm>
        </p:spPr>
        <p:txBody>
          <a:bodyPr/>
          <a:lstStyle/>
          <a:p>
            <a:r>
              <a:rPr lang="en-US" i="1" dirty="0"/>
              <a:t>Difficulties of inference from iterative simulation</a:t>
            </a:r>
          </a:p>
          <a:p>
            <a:pPr lvl="1"/>
            <a:r>
              <a:rPr lang="en-US" dirty="0"/>
              <a:t>1. The iterations must be long enough for the convergence and the early iterations are useless.</a:t>
            </a:r>
          </a:p>
          <a:p>
            <a:pPr lvl="1"/>
            <a:r>
              <a:rPr lang="en-US" dirty="0"/>
              <a:t>2. Correlation can cause inefficiencies in simulations.</a:t>
            </a:r>
          </a:p>
          <a:p>
            <a:pPr lvl="1"/>
            <a:endParaRPr lang="en-US" dirty="0"/>
          </a:p>
          <a:p>
            <a:r>
              <a:rPr lang="en-US" i="1" dirty="0"/>
              <a:t>Discarding early iterations of the simulation runs</a:t>
            </a:r>
          </a:p>
          <a:p>
            <a:pPr lvl="1"/>
            <a:r>
              <a:rPr lang="en-US" dirty="0"/>
              <a:t>To diminish influence of the starting value</a:t>
            </a:r>
          </a:p>
          <a:p>
            <a:pPr lvl="2"/>
            <a:r>
              <a:rPr lang="en-US" dirty="0"/>
              <a:t>Discard the first half of each sequence and focus attention on the second half.</a:t>
            </a:r>
          </a:p>
          <a:p>
            <a:pPr lvl="2"/>
            <a:r>
              <a:rPr lang="en-US" dirty="0"/>
              <a:t>We refer to the practice of discarding early iterations in Markov chain simulation as </a:t>
            </a:r>
            <a:r>
              <a:rPr lang="en-US" b="1" i="1" dirty="0"/>
              <a:t>warm-up.</a:t>
            </a:r>
          </a:p>
          <a:p>
            <a:pPr lvl="2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37039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AC73D-F603-2E43-935B-18FEFA17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11.4 Inference and Assessing 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0ADD3-4037-3B47-BDB0-62D15802C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395" y="1825625"/>
            <a:ext cx="11987605" cy="4351338"/>
          </a:xfrm>
        </p:spPr>
        <p:txBody>
          <a:bodyPr/>
          <a:lstStyle/>
          <a:p>
            <a:r>
              <a:rPr lang="en-US" i="1" dirty="0"/>
              <a:t>Dependence of the iterations in each sequence</a:t>
            </a:r>
          </a:p>
          <a:p>
            <a:pPr lvl="1"/>
            <a:r>
              <a:rPr lang="en-US" dirty="0"/>
              <a:t>Once approximate convergence has been reached, should we thin the sequence by keeping every kth simulation draw from each sequence and discarding the rest?</a:t>
            </a:r>
          </a:p>
          <a:p>
            <a:pPr lvl="1"/>
            <a:r>
              <a:rPr lang="en-US" dirty="0"/>
              <a:t>When the sequences have reached approximate convergence, then they can be used.</a:t>
            </a:r>
          </a:p>
          <a:p>
            <a:endParaRPr lang="en-US" dirty="0"/>
          </a:p>
          <a:p>
            <a:r>
              <a:rPr lang="en-US" i="1" dirty="0"/>
              <a:t>Multiple sequences with </a:t>
            </a:r>
            <a:r>
              <a:rPr lang="en-US" i="1" dirty="0" err="1"/>
              <a:t>overdispersed</a:t>
            </a:r>
            <a:r>
              <a:rPr lang="en-US" i="1" dirty="0"/>
              <a:t> starting points</a:t>
            </a:r>
          </a:p>
          <a:p>
            <a:pPr lvl="1"/>
            <a:r>
              <a:rPr lang="en-US" dirty="0"/>
              <a:t>We can compare different simulated independent sequence to see whether it converges.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891259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AC73D-F603-2E43-935B-18FEFA17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11.4 Inference and Assessing 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0ADD3-4037-3B47-BDB0-62D15802C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89" y="1825625"/>
            <a:ext cx="11112649" cy="4351338"/>
          </a:xfrm>
        </p:spPr>
        <p:txBody>
          <a:bodyPr/>
          <a:lstStyle/>
          <a:p>
            <a:r>
              <a:rPr lang="en-US" i="1" dirty="0"/>
              <a:t>Challenges of monitoring converge: mixing and stationarity </a:t>
            </a:r>
          </a:p>
          <a:p>
            <a:endParaRPr lang="en-US" b="1" i="1" dirty="0"/>
          </a:p>
          <a:p>
            <a:pPr lvl="2"/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9C4D4-E745-C94A-8BCA-693DE6983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591" y="2399898"/>
            <a:ext cx="7846817" cy="408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31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BC34-3DCB-7847-AFDB-BF7EE4A1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11.4 Inference and Assessing 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6FEBA-72E4-7B44-B481-2B1CA03CC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Apart from checking within and between sequence plots, we can also calculate variances.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F05F63-5D52-3D41-B883-FD6B8AAE7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31" y="2965301"/>
            <a:ext cx="7551291" cy="355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3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F1DB-822C-5C40-9303-74626E8C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1.3 Bayesian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DCA47-9B8C-264B-A153-A9E7BB28B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Prior predictive distribution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Posterior density (distribution)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Unnormalized posterior density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A10F5-8FBC-0441-B231-E56F95367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10" y="2313305"/>
            <a:ext cx="4661767" cy="826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62A059-8D58-704E-A6AA-6AE01A6DF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810" y="3848893"/>
            <a:ext cx="4661767" cy="10283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AAA264-EDE7-364B-BAFB-89A41718F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810" y="5408875"/>
            <a:ext cx="3758140" cy="76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747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A97D1-6484-E044-B92B-66AA2E19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11.5 Effective number of simulation draws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6DBA5-AA29-5E46-AE62-6E84B3747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sequences have mixed, we can compute an approximate “effective number of independent simulation draws” for our interest.</a:t>
            </a:r>
          </a:p>
          <a:p>
            <a:endParaRPr lang="en-US" dirty="0"/>
          </a:p>
          <a:p>
            <a:r>
              <a:rPr lang="en-US" dirty="0"/>
              <a:t>One way is by consider the average of the simulations as an estimate of the posterior mean, then the effective sample size is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D70917-E134-9F43-B8D9-DA8FD3468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315" y="4385152"/>
            <a:ext cx="3989826" cy="896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590901-BF05-5545-9517-0E45A2737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497" y="4347087"/>
            <a:ext cx="2389436" cy="8259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83790A-B636-4542-91CC-D750ADB34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090" y="4347087"/>
            <a:ext cx="2464113" cy="89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145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06B5-2F44-6D4A-87EB-E809F1130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Part III: Advanced Computation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95EDF-0CC4-BC41-9544-08D0F076D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09002"/>
          </a:xfrm>
        </p:spPr>
        <p:txBody>
          <a:bodyPr>
            <a:normAutofit/>
          </a:bodyPr>
          <a:lstStyle/>
          <a:p>
            <a:r>
              <a:rPr lang="en-US" dirty="0"/>
              <a:t>Chapter 12 Computationally efficient Markov chain simulation</a:t>
            </a:r>
          </a:p>
        </p:txBody>
      </p:sp>
    </p:spTree>
    <p:extLst>
      <p:ext uri="{BB962C8B-B14F-4D97-AF65-F5344CB8AC3E}">
        <p14:creationId xmlns:p14="http://schemas.microsoft.com/office/powerpoint/2010/main" val="24513691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1792-1E32-0643-98D9-C3A88976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Tbc…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EAFEB-DE35-1C4F-B638-5993ED8AE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69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EBB0-E0D4-A241-96D1-08A7D024C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Trace Through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97B78-7137-EE46-B4C0-B3E3A4A1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the prior for the variance of z</a:t>
            </a:r>
          </a:p>
          <a:p>
            <a:r>
              <a:rPr lang="en-US" dirty="0"/>
              <a:t>These priors are based on direction, so there are 47 + 50 parameters.</a:t>
            </a:r>
          </a:p>
          <a:p>
            <a:r>
              <a:rPr lang="en-US" dirty="0"/>
              <a:t>Update the parameters by sampling the noise based on the </a:t>
            </a:r>
          </a:p>
        </p:txBody>
      </p:sp>
    </p:spTree>
    <p:extLst>
      <p:ext uri="{BB962C8B-B14F-4D97-AF65-F5344CB8AC3E}">
        <p14:creationId xmlns:p14="http://schemas.microsoft.com/office/powerpoint/2010/main" val="273696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F1DB-822C-5C40-9303-74626E8C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1.3 Bayesian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FDCA47-9B8C-264B-A153-A9E7BB28B3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178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/>
                  <a:t>Posterior predictive distribution</a:t>
                </a:r>
              </a:p>
              <a:p>
                <a:pPr lvl="1"/>
                <a:r>
                  <a:rPr lang="en-US" dirty="0"/>
                  <a:t>It’s</a:t>
                </a:r>
                <a:r>
                  <a:rPr lang="en-US" b="1" dirty="0"/>
                  <a:t> an average of conditional predictions over the posterior distribution</a:t>
                </a:r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i="1" dirty="0"/>
                  <a:t>Odds</a:t>
                </a:r>
                <a:endParaRPr lang="en-US" dirty="0"/>
              </a:p>
              <a:p>
                <a:pPr lvl="1"/>
                <a:r>
                  <a:rPr lang="en-US" dirty="0"/>
                  <a:t>The ratio of the posterior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at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Posterior odds are equal to prior pods multiplied by the likelihood ratio.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FDCA47-9B8C-264B-A153-A9E7BB28B3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1784"/>
                <a:ext cx="10515600" cy="5032375"/>
              </a:xfrm>
              <a:blipFill>
                <a:blip r:embed="rId2"/>
                <a:stretch>
                  <a:fillRect l="-965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2DA5804-A517-2843-AB71-E0A63BD53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080" y="2511635"/>
            <a:ext cx="4439920" cy="230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1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06B5-2F44-6D4A-87EB-E809F1130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Part I: Fundamentals of Bayesian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95EDF-0CC4-BC41-9544-08D0F076D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09002"/>
          </a:xfrm>
        </p:spPr>
        <p:txBody>
          <a:bodyPr>
            <a:normAutofit/>
          </a:bodyPr>
          <a:lstStyle/>
          <a:p>
            <a:r>
              <a:rPr lang="en-US" dirty="0"/>
              <a:t>Chapter 3 Introduction to Multiparameter Models</a:t>
            </a:r>
          </a:p>
        </p:txBody>
      </p:sp>
    </p:spTree>
    <p:extLst>
      <p:ext uri="{BB962C8B-B14F-4D97-AF65-F5344CB8AC3E}">
        <p14:creationId xmlns:p14="http://schemas.microsoft.com/office/powerpoint/2010/main" val="287251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6C23-8F71-0E49-8EAE-0DB7E027F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365125"/>
            <a:ext cx="134112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3.8 Summary of elementary modeling and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4B99D-3787-8543-A366-078B3662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When there are few parameters, posterior inference in </a:t>
            </a:r>
            <a:r>
              <a:rPr lang="en-US" i="1" dirty="0"/>
              <a:t>nonconjugate multiparameter models</a:t>
            </a:r>
            <a:r>
              <a:rPr lang="en-US" dirty="0"/>
              <a:t> can be obtained by </a:t>
            </a:r>
            <a:r>
              <a:rPr lang="en-US" b="1" dirty="0"/>
              <a:t>simple simulation methods.</a:t>
            </a:r>
          </a:p>
          <a:p>
            <a:r>
              <a:rPr lang="en-US" dirty="0"/>
              <a:t>2. Sophisticated models can often be represented in a</a:t>
            </a:r>
            <a:r>
              <a:rPr lang="en-US" b="1" i="1" dirty="0"/>
              <a:t> hierarchical </a:t>
            </a:r>
            <a:r>
              <a:rPr lang="en-US" dirty="0"/>
              <a:t>or conditional manner.</a:t>
            </a:r>
          </a:p>
          <a:p>
            <a:r>
              <a:rPr lang="en-US" dirty="0"/>
              <a:t>3. We can often apply a normal approximation to the posterior distribution, and therefore conjugate structure of the normal model can plan an important role in practice. </a:t>
            </a:r>
          </a:p>
        </p:txBody>
      </p:sp>
    </p:spTree>
    <p:extLst>
      <p:ext uri="{BB962C8B-B14F-4D97-AF65-F5344CB8AC3E}">
        <p14:creationId xmlns:p14="http://schemas.microsoft.com/office/powerpoint/2010/main" val="482430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6C23-8F71-0E49-8EAE-0DB7E027F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213360"/>
            <a:ext cx="134112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3.8 Summary of elementary modeling and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E4B99D-3787-8543-A366-078B366248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280" y="1325563"/>
                <a:ext cx="11719560" cy="63112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How to do a successive approximation?</a:t>
                </a:r>
              </a:p>
              <a:p>
                <a:r>
                  <a:rPr lang="en-US" sz="2400" dirty="0"/>
                  <a:t>1. Write the likelihood part of the model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ignoring any factors that are free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2. Write the posterior density,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r>
                  <a:rPr lang="en-US" sz="2000" dirty="0"/>
                  <a:t>If the prior is well-formulated, include it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Otherwise, use a weakly informative prior distribution or temporarily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r>
                  <a:rPr lang="en-US" sz="2400" dirty="0"/>
                  <a:t>3. Create a crude estimation of the parameters,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, as a starting point.</a:t>
                </a:r>
              </a:p>
              <a:p>
                <a:r>
                  <a:rPr lang="en-US" sz="2400" dirty="0"/>
                  <a:t>4. Draw simulations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sz="2400" dirty="0"/>
                  <a:t> from the posterior distribution.</a:t>
                </a:r>
              </a:p>
              <a:p>
                <a:pPr lvl="1"/>
                <a:r>
                  <a:rPr lang="en-US" sz="2000" dirty="0"/>
                  <a:t>Use the sample draws to compute the posterior density.</a:t>
                </a:r>
              </a:p>
              <a:p>
                <a:r>
                  <a:rPr lang="en-US" sz="2400" dirty="0"/>
                  <a:t>5. If any predictive quantities,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, are of interest, simulate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US" sz="2400" dirty="0"/>
                  <a:t> by drawing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sz="2400" dirty="0"/>
                  <a:t> from the sampling distribution conditional on the drawn value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Note: For nonconjugate models, step 4 above can be difficult. We will discuss that in Part 3.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E4B99D-3787-8543-A366-078B366248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280" y="1325563"/>
                <a:ext cx="11719560" cy="6311264"/>
              </a:xfrm>
              <a:blipFill>
                <a:blip r:embed="rId2"/>
                <a:stretch>
                  <a:fillRect l="-758" t="-1004" r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03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06B5-2F44-6D4A-87EB-E809F1130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Part I: Fundamentals of Bayesian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95EDF-0CC4-BC41-9544-08D0F076D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09002"/>
          </a:xfrm>
        </p:spPr>
        <p:txBody>
          <a:bodyPr>
            <a:normAutofit/>
          </a:bodyPr>
          <a:lstStyle/>
          <a:p>
            <a:r>
              <a:rPr lang="en-US" dirty="0"/>
              <a:t>Chapter 5 Hierarchical Models</a:t>
            </a:r>
          </a:p>
        </p:txBody>
      </p:sp>
    </p:spTree>
    <p:extLst>
      <p:ext uri="{BB962C8B-B14F-4D97-AF65-F5344CB8AC3E}">
        <p14:creationId xmlns:p14="http://schemas.microsoft.com/office/powerpoint/2010/main" val="347648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583DD44-A7D5-3D48-8326-D5C0464D793E}">
  <we:reference id="e22f1a2d-2826-4e63-97f6-33b99c0ae228" version="2.0.0.0" store="EXCatalog" storeType="EXCatalog"/>
  <we:alternateReferences>
    <we:reference id="WA104379370" version="2.0.0.0" store="en-CA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7895</TotalTime>
  <Words>3069</Words>
  <Application>Microsoft Macintosh PowerPoint</Application>
  <PresentationFormat>Widescreen</PresentationFormat>
  <Paragraphs>288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新細明體</vt:lpstr>
      <vt:lpstr>Arial</vt:lpstr>
      <vt:lpstr>Calibri</vt:lpstr>
      <vt:lpstr>Calibri Light</vt:lpstr>
      <vt:lpstr>Cambria Math</vt:lpstr>
      <vt:lpstr>Office Theme</vt:lpstr>
      <vt:lpstr>Bayesian Data Analysis</vt:lpstr>
      <vt:lpstr>Part I: Fundamentals of Bayesian Inference</vt:lpstr>
      <vt:lpstr>1.1 The three steps of Bayesian data analysis</vt:lpstr>
      <vt:lpstr>1.3 Bayesian Inference</vt:lpstr>
      <vt:lpstr>1.3 Bayesian Inference</vt:lpstr>
      <vt:lpstr>Part I: Fundamentals of Bayesian Inference</vt:lpstr>
      <vt:lpstr>3.8 Summary of elementary modeling and computation</vt:lpstr>
      <vt:lpstr>3.8 Summary of elementary modeling and computation</vt:lpstr>
      <vt:lpstr>Part I: Fundamentals of Bayesian Inference</vt:lpstr>
      <vt:lpstr>5.3 Bayesian analysis of conjugate hierarchical models</vt:lpstr>
      <vt:lpstr>5.3 Bayesian analysis of conjugate hierarchical models</vt:lpstr>
      <vt:lpstr>Part II: Fundamentals of Bayesian Data Analysis</vt:lpstr>
      <vt:lpstr>6.3 Posterior Predictive Checking</vt:lpstr>
      <vt:lpstr>6.3 Posterior Predictive Checking</vt:lpstr>
      <vt:lpstr>6.3 Posterior Predictive Checking</vt:lpstr>
      <vt:lpstr>Part III: Advanced Computation</vt:lpstr>
      <vt:lpstr>10.1 Numerical Integration</vt:lpstr>
      <vt:lpstr>10.3 Direct Simulation and Rejection Sampling</vt:lpstr>
      <vt:lpstr>10.3 Direct Simulation and Rejection Sampling </vt:lpstr>
      <vt:lpstr>10.3 Direct Simulation and Rejection Sampling </vt:lpstr>
      <vt:lpstr>10.3 Direct Simulation and Rejection Sampling</vt:lpstr>
      <vt:lpstr>10.4 Importance Sampling</vt:lpstr>
      <vt:lpstr>10.4 Importance Sampling</vt:lpstr>
      <vt:lpstr>10.4 Importance Sampling</vt:lpstr>
      <vt:lpstr>10.5 How many simulation draws are needed?</vt:lpstr>
      <vt:lpstr>Part III: Advanced Computation</vt:lpstr>
      <vt:lpstr>Basics of Markov Chain Simulation</vt:lpstr>
      <vt:lpstr>11.1 Gibbs Sampler</vt:lpstr>
      <vt:lpstr>11.2 Metropolis and Metropolis-Hasting Algorithms</vt:lpstr>
      <vt:lpstr>11.2 Metropolis and Metropolis-Hastings Algorithms</vt:lpstr>
      <vt:lpstr>11.2 Metropolis and Metropolis-Hastings Algorithms</vt:lpstr>
      <vt:lpstr>11.2 Metropolis and Metropolis-Hastings Algorithms</vt:lpstr>
      <vt:lpstr>11.2 Metropolis and Metropolis-Hastings Algorithm</vt:lpstr>
      <vt:lpstr>11.3 Using Gibbs and Metropolis as building blocks</vt:lpstr>
      <vt:lpstr>11.3 Using Gibbs and Metropolis as building blocks</vt:lpstr>
      <vt:lpstr>11.4 Inference and Assessing Convergence</vt:lpstr>
      <vt:lpstr>11.4 Inference and Assessing Convergence</vt:lpstr>
      <vt:lpstr>11.4 Inference and Assessing Convergence</vt:lpstr>
      <vt:lpstr>11.4 Inference and Assessing Convergence</vt:lpstr>
      <vt:lpstr>11.5 Effective number of simulation draws</vt:lpstr>
      <vt:lpstr>Part III: Advanced Computation</vt:lpstr>
      <vt:lpstr>Tbc…</vt:lpstr>
      <vt:lpstr>Trace Through the Code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Data Analysis</dc:title>
  <dc:creator>Yun-Hsiang Chan</dc:creator>
  <cp:lastModifiedBy>Yun-Hsiang Chan</cp:lastModifiedBy>
  <cp:revision>43</cp:revision>
  <dcterms:created xsi:type="dcterms:W3CDTF">2021-11-27T06:22:51Z</dcterms:created>
  <dcterms:modified xsi:type="dcterms:W3CDTF">2021-12-02T17:58:45Z</dcterms:modified>
</cp:coreProperties>
</file>