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roxima Nov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bold.fntdata"/><Relationship Id="rId10" Type="http://schemas.openxmlformats.org/officeDocument/2006/relationships/slide" Target="slides/slide5.xml"/><Relationship Id="rId32" Type="http://schemas.openxmlformats.org/officeDocument/2006/relationships/font" Target="fonts/ProximaNova-regular.fntdata"/><Relationship Id="rId13" Type="http://schemas.openxmlformats.org/officeDocument/2006/relationships/slide" Target="slides/slide8.xml"/><Relationship Id="rId35" Type="http://schemas.openxmlformats.org/officeDocument/2006/relationships/font" Target="fonts/ProximaNova-boldItalic.fntdata"/><Relationship Id="rId12" Type="http://schemas.openxmlformats.org/officeDocument/2006/relationships/slide" Target="slides/slide7.xml"/><Relationship Id="rId34" Type="http://schemas.openxmlformats.org/officeDocument/2006/relationships/font" Target="fonts/ProximaNova-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fa91bfb8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fa91bfb8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fa91bfb8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fa91bfb8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fa91bfb8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fa91bfb8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fa91bfb8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fa91bfb8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fa91bfb8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fa91bfb8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fa91bfb8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fa91bfb8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fa91bfb8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fa91bfb8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fa91bfb8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fa91bfb8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fa91bfb8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fa91bfb8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fa91bfb81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fa91bfb81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fa91bfb8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fa91bfb8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fa91bfb8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fa91bfb8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fa91bfb8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fa91bfb8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fa91bfb81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fa91bfb8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fa91bfb81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fa91bfb8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fa91bfb8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efa91bfb8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fa91bfb81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fa91bfb81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fa91bfb81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fa91bfb81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fa91bfb8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fa91bfb8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fa91bfb8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fa91bfb8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fa91bfb8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fa91bfb8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fa91bfb8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fa91bfb8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fa91bfb8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fa91bfb8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fa91bfb8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fa91bfb8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fa91bfb8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fa91bfb8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255150" y="1257300"/>
            <a:ext cx="86337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zh-CN">
                <a:solidFill>
                  <a:schemeClr val="dk1"/>
                </a:solidFill>
              </a:rPr>
              <a:t>Possession-Based Player Performance Analysis in Basektabll</a:t>
            </a:r>
            <a:endParaRPr>
              <a:solidFill>
                <a:schemeClr val="dk1"/>
              </a:solidFill>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1"/>
                </a:solidFill>
              </a:rPr>
              <a:t>Yun-Hsiang (Ray) Chan</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217915" y="187117"/>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10.3.2 RAPM</a:t>
            </a:r>
            <a:endParaRPr/>
          </a:p>
        </p:txBody>
      </p:sp>
      <p:sp>
        <p:nvSpPr>
          <p:cNvPr id="123" name="Google Shape;123;p22"/>
          <p:cNvSpPr txBox="1"/>
          <p:nvPr>
            <p:ph idx="1" type="body"/>
          </p:nvPr>
        </p:nvSpPr>
        <p:spPr>
          <a:xfrm>
            <a:off x="217915" y="753888"/>
            <a:ext cx="8832300" cy="473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1"/>
                </a:solidFill>
              </a:rPr>
              <a:t>Replace OLS with </a:t>
            </a:r>
            <a:r>
              <a:rPr b="1" lang="zh-CN">
                <a:solidFill>
                  <a:schemeClr val="dk1"/>
                </a:solidFill>
              </a:rPr>
              <a:t>RIdge Regression</a:t>
            </a:r>
            <a:r>
              <a:rPr lang="zh-CN">
                <a:solidFill>
                  <a:schemeClr val="dk1"/>
                </a:solidFill>
              </a:rPr>
              <a:t> for computing coefficients.</a:t>
            </a:r>
            <a:endParaRPr>
              <a:solidFill>
                <a:schemeClr val="dk1"/>
              </a:solidFill>
            </a:endParaRPr>
          </a:p>
          <a:p>
            <a:pPr indent="-342900" lvl="0" marL="457200" rtl="0" algn="l">
              <a:spcBef>
                <a:spcPts val="1200"/>
              </a:spcBef>
              <a:spcAft>
                <a:spcPts val="0"/>
              </a:spcAft>
              <a:buClr>
                <a:schemeClr val="dk1"/>
              </a:buClr>
              <a:buSzPts val="1800"/>
              <a:buChar char="-"/>
            </a:pPr>
            <a:r>
              <a:rPr b="1" lang="zh-CN">
                <a:solidFill>
                  <a:schemeClr val="dk1"/>
                </a:solidFill>
              </a:rPr>
              <a:t>Objective:</a:t>
            </a:r>
            <a:r>
              <a:rPr lang="zh-CN">
                <a:solidFill>
                  <a:schemeClr val="dk1"/>
                </a:solidFill>
              </a:rPr>
              <a:t> minimize </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b="1" lang="zh-CN">
                <a:solidFill>
                  <a:schemeClr val="dk1"/>
                </a:solidFill>
              </a:rPr>
              <a:t>Estimated coefficients:</a:t>
            </a:r>
            <a:endParaRPr b="1">
              <a:solidFill>
                <a:schemeClr val="dk1"/>
              </a:solidFill>
            </a:endParaRPr>
          </a:p>
          <a:p>
            <a:pPr indent="-342900" lvl="0" marL="457200" rtl="0" algn="l">
              <a:spcBef>
                <a:spcPts val="0"/>
              </a:spcBef>
              <a:spcAft>
                <a:spcPts val="0"/>
              </a:spcAft>
              <a:buClr>
                <a:schemeClr val="dk1"/>
              </a:buClr>
              <a:buSzPts val="1800"/>
              <a:buChar char="-"/>
            </a:pPr>
            <a:r>
              <a:rPr b="1" lang="zh-CN">
                <a:solidFill>
                  <a:schemeClr val="dk1"/>
                </a:solidFill>
              </a:rPr>
              <a:t>Advantages</a:t>
            </a:r>
            <a:endParaRPr b="1">
              <a:solidFill>
                <a:schemeClr val="dk1"/>
              </a:solidFill>
            </a:endParaRPr>
          </a:p>
          <a:p>
            <a:pPr indent="0" lvl="0" marL="0" rtl="0" algn="l">
              <a:spcBef>
                <a:spcPts val="1200"/>
              </a:spcBef>
              <a:spcAft>
                <a:spcPts val="0"/>
              </a:spcAft>
              <a:buNone/>
            </a:pPr>
            <a:r>
              <a:rPr b="1" lang="zh-CN">
                <a:solidFill>
                  <a:schemeClr val="dk1"/>
                </a:solidFill>
              </a:rPr>
              <a:t>	</a:t>
            </a:r>
            <a:r>
              <a:rPr lang="zh-CN">
                <a:solidFill>
                  <a:schemeClr val="dk1"/>
                </a:solidFill>
              </a:rPr>
              <a:t>-</a:t>
            </a:r>
            <a:r>
              <a:rPr b="1" lang="zh-CN">
                <a:solidFill>
                  <a:schemeClr val="dk1"/>
                </a:solidFill>
              </a:rPr>
              <a:t> </a:t>
            </a:r>
            <a:r>
              <a:rPr lang="zh-CN">
                <a:solidFill>
                  <a:schemeClr val="dk1"/>
                </a:solidFill>
              </a:rPr>
              <a:t>It is significantly better at predicting out-of-sample data.</a:t>
            </a:r>
            <a:endParaRPr>
              <a:solidFill>
                <a:schemeClr val="dk1"/>
              </a:solidFill>
            </a:endParaRPr>
          </a:p>
          <a:p>
            <a:pPr indent="0" lvl="0" marL="0" rtl="0" algn="l">
              <a:spcBef>
                <a:spcPts val="1200"/>
              </a:spcBef>
              <a:spcAft>
                <a:spcPts val="0"/>
              </a:spcAft>
              <a:buNone/>
            </a:pPr>
            <a:r>
              <a:rPr lang="zh-CN">
                <a:solidFill>
                  <a:schemeClr val="dk1"/>
                </a:solidFill>
              </a:rPr>
              <a:t>	- There is no need for using a single dummy variable for all players with less than a cretain amount of miniutes. The regularization will ensure that collinearity is no longer a difficulty, and that these players will not have unreliable estimates.</a:t>
            </a:r>
            <a:endParaRPr>
              <a:solidFill>
                <a:schemeClr val="dk1"/>
              </a:solidFill>
            </a:endParaRPr>
          </a:p>
          <a:p>
            <a:pPr indent="0" lvl="0" marL="0" rtl="0" algn="l">
              <a:spcBef>
                <a:spcPts val="1200"/>
              </a:spcBef>
              <a:spcAft>
                <a:spcPts val="1200"/>
              </a:spcAft>
              <a:buNone/>
            </a:pPr>
            <a:r>
              <a:rPr lang="zh-CN">
                <a:solidFill>
                  <a:schemeClr val="dk1"/>
                </a:solidFill>
              </a:rPr>
              <a:t>	- With RAPM, both single-seaon and multiple-seasons data lead to stable results.</a:t>
            </a:r>
            <a:endParaRPr>
              <a:solidFill>
                <a:schemeClr val="dk1"/>
              </a:solidFill>
            </a:endParaRPr>
          </a:p>
        </p:txBody>
      </p:sp>
      <p:pic>
        <p:nvPicPr>
          <p:cNvPr id="124" name="Google Shape;124;p22"/>
          <p:cNvPicPr preferRelativeResize="0"/>
          <p:nvPr/>
        </p:nvPicPr>
        <p:blipFill rotWithShape="1">
          <a:blip r:embed="rId3">
            <a:alphaModFix/>
          </a:blip>
          <a:srcRect b="10" l="5619" r="-2509" t="-10"/>
          <a:stretch/>
        </p:blipFill>
        <p:spPr>
          <a:xfrm>
            <a:off x="2878015" y="1156365"/>
            <a:ext cx="2924925" cy="964350"/>
          </a:xfrm>
          <a:prstGeom prst="rect">
            <a:avLst/>
          </a:prstGeom>
          <a:noFill/>
          <a:ln>
            <a:noFill/>
          </a:ln>
        </p:spPr>
      </p:pic>
      <p:pic>
        <p:nvPicPr>
          <p:cNvPr id="125" name="Google Shape;125;p22"/>
          <p:cNvPicPr preferRelativeResize="0"/>
          <p:nvPr/>
        </p:nvPicPr>
        <p:blipFill>
          <a:blip r:embed="rId4">
            <a:alphaModFix/>
          </a:blip>
          <a:stretch>
            <a:fillRect/>
          </a:stretch>
        </p:blipFill>
        <p:spPr>
          <a:xfrm>
            <a:off x="3159365" y="2200815"/>
            <a:ext cx="2491175" cy="4422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10.3.3 Potential Additional Variables</a:t>
            </a:r>
            <a:endParaRPr/>
          </a:p>
        </p:txBody>
      </p:sp>
      <p:sp>
        <p:nvSpPr>
          <p:cNvPr id="131" name="Google Shape;13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1"/>
                </a:solidFill>
              </a:rPr>
              <a:t>Many additional variables can optentially be added to an APM model, such as days rest, control for th influence of coaching.</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zh-CN">
                <a:solidFill>
                  <a:schemeClr val="dk1"/>
                </a:solidFill>
              </a:rPr>
              <a:t>For multiyear RAPM,</a:t>
            </a:r>
            <a:r>
              <a:rPr lang="zh-CN">
                <a:solidFill>
                  <a:schemeClr val="dk1"/>
                </a:solidFill>
              </a:rPr>
              <a:t> player’s age (aging factors, quantitative or dummy) could be added.</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22248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10.3.4 Other Applications of the APM Framework</a:t>
            </a:r>
            <a:endParaRPr/>
          </a:p>
        </p:txBody>
      </p:sp>
      <p:sp>
        <p:nvSpPr>
          <p:cNvPr id="137" name="Google Shape;137;p24"/>
          <p:cNvSpPr txBox="1"/>
          <p:nvPr>
            <p:ph idx="1" type="body"/>
          </p:nvPr>
        </p:nvSpPr>
        <p:spPr>
          <a:xfrm>
            <a:off x="145875" y="759225"/>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a:solidFill>
                  <a:schemeClr val="dk1"/>
                </a:solidFill>
              </a:rPr>
              <a:t>4-Factor RAPM</a:t>
            </a:r>
            <a:endParaRPr b="1">
              <a:solidFill>
                <a:schemeClr val="dk1"/>
              </a:solidFill>
            </a:endParaRPr>
          </a:p>
          <a:p>
            <a:pPr indent="0" lvl="0" marL="0" rtl="0" algn="l">
              <a:spcBef>
                <a:spcPts val="1200"/>
              </a:spcBef>
              <a:spcAft>
                <a:spcPts val="0"/>
              </a:spcAft>
              <a:buNone/>
            </a:pPr>
            <a:r>
              <a:rPr b="1" lang="zh-CN">
                <a:solidFill>
                  <a:schemeClr val="dk1"/>
                </a:solidFill>
              </a:rPr>
              <a:t>	</a:t>
            </a:r>
            <a:r>
              <a:rPr lang="zh-CN">
                <a:solidFill>
                  <a:schemeClr val="dk1"/>
                </a:solidFill>
              </a:rPr>
              <a:t>A similar framework as APM is used to estimate each player’s influence on a team’s four factors (effective field goal percentage, rebounding, turnovers, free throw rate).</a:t>
            </a:r>
            <a:endParaRPr>
              <a:solidFill>
                <a:schemeClr val="dk1"/>
              </a:solidFill>
            </a:endParaRPr>
          </a:p>
          <a:p>
            <a:pPr indent="0" lvl="0" marL="0" rtl="0" algn="l">
              <a:spcBef>
                <a:spcPts val="1200"/>
              </a:spcBef>
              <a:spcAft>
                <a:spcPts val="0"/>
              </a:spcAft>
              <a:buNone/>
            </a:pPr>
            <a:r>
              <a:rPr b="1" lang="zh-CN">
                <a:solidFill>
                  <a:schemeClr val="dk1"/>
                </a:solidFill>
              </a:rPr>
              <a:t>Statistical Plus Minus</a:t>
            </a:r>
            <a:endParaRPr b="1">
              <a:solidFill>
                <a:schemeClr val="dk1"/>
              </a:solidFill>
            </a:endParaRPr>
          </a:p>
          <a:p>
            <a:pPr indent="0" lvl="0" marL="0" rtl="0" algn="l">
              <a:spcBef>
                <a:spcPts val="1200"/>
              </a:spcBef>
              <a:spcAft>
                <a:spcPts val="0"/>
              </a:spcAft>
              <a:buNone/>
            </a:pPr>
            <a:r>
              <a:rPr b="1" lang="zh-CN">
                <a:solidFill>
                  <a:schemeClr val="dk1"/>
                </a:solidFill>
              </a:rPr>
              <a:t>	</a:t>
            </a:r>
            <a:r>
              <a:rPr lang="zh-CN">
                <a:solidFill>
                  <a:schemeClr val="dk1"/>
                </a:solidFill>
              </a:rPr>
              <a:t>Performing a regression with each player representing an observation, the player’s stats making up the matrix of predictor variables, and using APM as dependent variable.</a:t>
            </a:r>
            <a:endParaRPr>
              <a:solidFill>
                <a:schemeClr val="dk1"/>
              </a:solidFill>
            </a:endParaRPr>
          </a:p>
          <a:p>
            <a:pPr indent="0" lvl="0" marL="0" rtl="0" algn="l">
              <a:spcBef>
                <a:spcPts val="1200"/>
              </a:spcBef>
              <a:spcAft>
                <a:spcPts val="0"/>
              </a:spcAft>
              <a:buNone/>
            </a:pPr>
            <a:r>
              <a:rPr b="1" lang="zh-CN">
                <a:solidFill>
                  <a:schemeClr val="dk1"/>
                </a:solidFill>
              </a:rPr>
              <a:t>Influence on Win Probability</a:t>
            </a:r>
            <a:endParaRPr b="1">
              <a:solidFill>
                <a:schemeClr val="dk1"/>
              </a:solidFill>
            </a:endParaRPr>
          </a:p>
          <a:p>
            <a:pPr indent="0" lvl="0" marL="0" rtl="0" algn="l">
              <a:spcBef>
                <a:spcPts val="1200"/>
              </a:spcBef>
              <a:spcAft>
                <a:spcPts val="1200"/>
              </a:spcAft>
              <a:buNone/>
            </a:pPr>
            <a:r>
              <a:rPr lang="zh-CN">
                <a:solidFill>
                  <a:schemeClr val="dk1"/>
                </a:solidFill>
              </a:rPr>
              <a:t>	Estimate win probability of the team with the ball, given the current score difference and time left in the game. Use changes in the estimated win probability as dependent variable instead of having “points scored in possession”.</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10.4 Implementation</a:t>
            </a:r>
            <a:endParaRPr/>
          </a:p>
        </p:txBody>
      </p:sp>
      <p:sp>
        <p:nvSpPr>
          <p:cNvPr id="143" name="Google Shape;14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1"/>
                </a:solidFill>
              </a:rPr>
              <a:t>This section describes the data that are necessary to compute </a:t>
            </a:r>
            <a:endParaRPr>
              <a:solidFill>
                <a:schemeClr val="dk1"/>
              </a:solidFill>
            </a:endParaRPr>
          </a:p>
          <a:p>
            <a:pPr indent="-342900" lvl="0" marL="457200" rtl="0" algn="l">
              <a:spcBef>
                <a:spcPts val="1200"/>
              </a:spcBef>
              <a:spcAft>
                <a:spcPts val="0"/>
              </a:spcAft>
              <a:buClr>
                <a:schemeClr val="dk1"/>
              </a:buClr>
              <a:buSzPts val="1800"/>
              <a:buAutoNum type="arabicPeriod"/>
            </a:pPr>
            <a:r>
              <a:rPr lang="zh-CN">
                <a:solidFill>
                  <a:schemeClr val="dk1"/>
                </a:solidFill>
              </a:rPr>
              <a:t>PM</a:t>
            </a:r>
            <a:endParaRPr>
              <a:solidFill>
                <a:schemeClr val="dk1"/>
              </a:solidFill>
            </a:endParaRPr>
          </a:p>
          <a:p>
            <a:pPr indent="-342900" lvl="0" marL="457200" rtl="0" algn="l">
              <a:spcBef>
                <a:spcPts val="0"/>
              </a:spcBef>
              <a:spcAft>
                <a:spcPts val="0"/>
              </a:spcAft>
              <a:buClr>
                <a:schemeClr val="dk1"/>
              </a:buClr>
              <a:buSzPts val="1800"/>
              <a:buAutoNum type="arabicPeriod"/>
            </a:pPr>
            <a:r>
              <a:rPr lang="zh-CN">
                <a:solidFill>
                  <a:schemeClr val="dk1"/>
                </a:solidFill>
              </a:rPr>
              <a:t>APM</a:t>
            </a:r>
            <a:endParaRPr>
              <a:solidFill>
                <a:schemeClr val="dk1"/>
              </a:solidFill>
            </a:endParaRPr>
          </a:p>
          <a:p>
            <a:pPr indent="-342900" lvl="0" marL="457200" rtl="0" algn="l">
              <a:spcBef>
                <a:spcPts val="0"/>
              </a:spcBef>
              <a:spcAft>
                <a:spcPts val="0"/>
              </a:spcAft>
              <a:buClr>
                <a:schemeClr val="dk1"/>
              </a:buClr>
              <a:buSzPts val="1800"/>
              <a:buAutoNum type="arabicPeriod"/>
            </a:pPr>
            <a:r>
              <a:rPr lang="zh-CN">
                <a:solidFill>
                  <a:schemeClr val="dk1"/>
                </a:solidFill>
              </a:rPr>
              <a:t>RAPM</a:t>
            </a:r>
            <a:endParaRPr>
              <a:solidFill>
                <a:schemeClr val="dk1"/>
              </a:solidFill>
            </a:endParaRPr>
          </a:p>
          <a:p>
            <a:pPr indent="-342900" lvl="0" marL="457200" rtl="0" algn="l">
              <a:spcBef>
                <a:spcPts val="0"/>
              </a:spcBef>
              <a:spcAft>
                <a:spcPts val="0"/>
              </a:spcAft>
              <a:buClr>
                <a:schemeClr val="dk1"/>
              </a:buClr>
              <a:buSzPts val="1800"/>
              <a:buAutoNum type="arabicPeriod"/>
            </a:pPr>
            <a:r>
              <a:rPr lang="zh-CN">
                <a:solidFill>
                  <a:schemeClr val="dk1"/>
                </a:solidFill>
              </a:rPr>
              <a:t>4-factor-RAPM</a:t>
            </a:r>
            <a:endParaRPr>
              <a:solidFill>
                <a:schemeClr val="dk1"/>
              </a:solidFill>
            </a:endParaRPr>
          </a:p>
          <a:p>
            <a:pPr indent="-342900" lvl="0" marL="457200" rtl="0" algn="l">
              <a:spcBef>
                <a:spcPts val="0"/>
              </a:spcBef>
              <a:spcAft>
                <a:spcPts val="0"/>
              </a:spcAft>
              <a:buClr>
                <a:schemeClr val="dk1"/>
              </a:buClr>
              <a:buSzPts val="1800"/>
              <a:buAutoNum type="arabicPeriod"/>
            </a:pPr>
            <a:r>
              <a:rPr lang="zh-CN">
                <a:solidFill>
                  <a:schemeClr val="dk1"/>
                </a:solidFill>
              </a:rPr>
              <a:t>how to transofmer / parse data</a:t>
            </a:r>
            <a:endParaRPr>
              <a:solidFill>
                <a:schemeClr val="dk1"/>
              </a:solidFill>
            </a:endParaRPr>
          </a:p>
          <a:p>
            <a:pPr indent="-342900" lvl="0" marL="457200" rtl="0" algn="l">
              <a:spcBef>
                <a:spcPts val="0"/>
              </a:spcBef>
              <a:spcAft>
                <a:spcPts val="0"/>
              </a:spcAft>
              <a:buClr>
                <a:schemeClr val="dk1"/>
              </a:buClr>
              <a:buSzPts val="1800"/>
              <a:buAutoNum type="arabicPeriod"/>
            </a:pPr>
            <a:r>
              <a:rPr lang="zh-CN">
                <a:solidFill>
                  <a:schemeClr val="dk1"/>
                </a:solidFill>
              </a:rPr>
              <a:t>how to finally compute estimates using linear regression techniques</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98046"/>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10.4.1 Data</a:t>
            </a:r>
            <a:endParaRPr/>
          </a:p>
        </p:txBody>
      </p:sp>
      <p:sp>
        <p:nvSpPr>
          <p:cNvPr id="149" name="Google Shape;149;p26"/>
          <p:cNvSpPr txBox="1"/>
          <p:nvPr>
            <p:ph idx="1" type="body"/>
          </p:nvPr>
        </p:nvSpPr>
        <p:spPr>
          <a:xfrm>
            <a:off x="311700" y="500696"/>
            <a:ext cx="8686500" cy="545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1"/>
                </a:solidFill>
              </a:rPr>
              <a:t>To be able to compute any kind of metrics, it is necessary to have </a:t>
            </a:r>
            <a:r>
              <a:rPr b="1" lang="zh-CN">
                <a:solidFill>
                  <a:schemeClr val="dk1"/>
                </a:solidFill>
              </a:rPr>
              <a:t>play-by-play data</a:t>
            </a:r>
            <a:r>
              <a:rPr lang="zh-CN">
                <a:solidFill>
                  <a:schemeClr val="dk1"/>
                </a:solidFill>
              </a:rPr>
              <a:t>, containing </a:t>
            </a:r>
            <a:endParaRPr>
              <a:solidFill>
                <a:schemeClr val="dk1"/>
              </a:solidFill>
            </a:endParaRPr>
          </a:p>
          <a:p>
            <a:pPr indent="-342900" lvl="0" marL="457200" rtl="0" algn="l">
              <a:spcBef>
                <a:spcPts val="1200"/>
              </a:spcBef>
              <a:spcAft>
                <a:spcPts val="0"/>
              </a:spcAft>
              <a:buClr>
                <a:schemeClr val="dk1"/>
              </a:buClr>
              <a:buSzPts val="1800"/>
              <a:buAutoNum type="arabicPeriod"/>
            </a:pPr>
            <a:r>
              <a:rPr lang="zh-CN">
                <a:solidFill>
                  <a:schemeClr val="dk1"/>
                </a:solidFill>
              </a:rPr>
              <a:t>Rebounds (offesnsive, defensive, individual or team rebounds)</a:t>
            </a:r>
            <a:endParaRPr>
              <a:solidFill>
                <a:schemeClr val="dk1"/>
              </a:solidFill>
            </a:endParaRPr>
          </a:p>
          <a:p>
            <a:pPr indent="-342900" lvl="0" marL="457200" rtl="0" algn="l">
              <a:spcBef>
                <a:spcPts val="0"/>
              </a:spcBef>
              <a:spcAft>
                <a:spcPts val="0"/>
              </a:spcAft>
              <a:buClr>
                <a:schemeClr val="dk1"/>
              </a:buClr>
              <a:buSzPts val="1800"/>
              <a:buAutoNum type="arabicPeriod"/>
            </a:pPr>
            <a:r>
              <a:rPr lang="zh-CN">
                <a:solidFill>
                  <a:schemeClr val="dk1"/>
                </a:solidFill>
              </a:rPr>
              <a:t>Turnovers (including type of turnover)</a:t>
            </a:r>
            <a:endParaRPr>
              <a:solidFill>
                <a:schemeClr val="dk1"/>
              </a:solidFill>
            </a:endParaRPr>
          </a:p>
          <a:p>
            <a:pPr indent="-342900" lvl="0" marL="457200" rtl="0" algn="l">
              <a:spcBef>
                <a:spcPts val="0"/>
              </a:spcBef>
              <a:spcAft>
                <a:spcPts val="0"/>
              </a:spcAft>
              <a:buClr>
                <a:schemeClr val="dk1"/>
              </a:buClr>
              <a:buSzPts val="1800"/>
              <a:buAutoNum type="arabicPeriod"/>
            </a:pPr>
            <a:r>
              <a:rPr lang="zh-CN">
                <a:solidFill>
                  <a:schemeClr val="dk1"/>
                </a:solidFill>
              </a:rPr>
              <a:t>Shots (type of shot: field goal, free throw, or three-pointer; whether the shot was made or missed; distance)</a:t>
            </a:r>
            <a:endParaRPr>
              <a:solidFill>
                <a:schemeClr val="dk1"/>
              </a:solidFill>
            </a:endParaRPr>
          </a:p>
          <a:p>
            <a:pPr indent="-342900" lvl="0" marL="457200" rtl="0" algn="l">
              <a:spcBef>
                <a:spcPts val="0"/>
              </a:spcBef>
              <a:spcAft>
                <a:spcPts val="0"/>
              </a:spcAft>
              <a:buClr>
                <a:schemeClr val="dk1"/>
              </a:buClr>
              <a:buSzPts val="1800"/>
              <a:buAutoNum type="arabicPeriod"/>
            </a:pPr>
            <a:r>
              <a:rPr lang="zh-CN">
                <a:solidFill>
                  <a:schemeClr val="dk1"/>
                </a:solidFill>
              </a:rPr>
              <a:t>Player substitutions</a:t>
            </a:r>
            <a:endParaRPr>
              <a:solidFill>
                <a:schemeClr val="dk1"/>
              </a:solidFill>
            </a:endParaRPr>
          </a:p>
          <a:p>
            <a:pPr indent="0" lvl="0" marL="0" rtl="0" algn="l">
              <a:spcBef>
                <a:spcPts val="1200"/>
              </a:spcBef>
              <a:spcAft>
                <a:spcPts val="0"/>
              </a:spcAft>
              <a:buNone/>
            </a:pPr>
            <a:r>
              <a:rPr lang="zh-CN">
                <a:solidFill>
                  <a:schemeClr val="dk1"/>
                </a:solidFill>
              </a:rPr>
              <a:t>For every one of these actions, the play-by-play data provide the names of the players invovled, and a time stamp of the action.</a:t>
            </a:r>
            <a:endParaRPr>
              <a:solidFill>
                <a:schemeClr val="dk1"/>
              </a:solidFill>
            </a:endParaRPr>
          </a:p>
          <a:p>
            <a:pPr indent="0" lvl="0" marL="0" rtl="0" algn="l">
              <a:spcBef>
                <a:spcPts val="1200"/>
              </a:spcBef>
              <a:spcAft>
                <a:spcPts val="0"/>
              </a:spcAft>
              <a:buNone/>
            </a:pPr>
            <a:r>
              <a:rPr lang="zh-CN">
                <a:solidFill>
                  <a:schemeClr val="dk1"/>
                </a:solidFill>
              </a:rPr>
              <a:t>For player’s PM, we need to know who’s on the court. </a:t>
            </a:r>
            <a:endParaRPr>
              <a:solidFill>
                <a:schemeClr val="dk1"/>
              </a:solidFill>
            </a:endParaRPr>
          </a:p>
          <a:p>
            <a:pPr indent="0" lvl="0" marL="0" rtl="0" algn="l">
              <a:spcBef>
                <a:spcPts val="1200"/>
              </a:spcBef>
              <a:spcAft>
                <a:spcPts val="1200"/>
              </a:spcAft>
              <a:buNone/>
            </a:pPr>
            <a:r>
              <a:rPr lang="zh-CN">
                <a:solidFill>
                  <a:schemeClr val="dk1"/>
                </a:solidFill>
              </a:rPr>
              <a:t>For (R)APM, we need to know which exact 10 players were on the cout at any given time in the game</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1325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CN" sz="2220"/>
              <a:t>10.4.1 Play-by-Play data</a:t>
            </a:r>
            <a:endParaRPr sz="2220"/>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7"/>
          <p:cNvPicPr preferRelativeResize="0"/>
          <p:nvPr/>
        </p:nvPicPr>
        <p:blipFill rotWithShape="1">
          <a:blip r:embed="rId3">
            <a:alphaModFix/>
          </a:blip>
          <a:srcRect b="5105" l="0" r="0" t="0"/>
          <a:stretch/>
        </p:blipFill>
        <p:spPr>
          <a:xfrm>
            <a:off x="1501725" y="705263"/>
            <a:ext cx="6140550" cy="42116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10.4.1 Data</a:t>
            </a:r>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1"/>
                </a:solidFill>
              </a:rPr>
              <a:t>As these metrics try to estimate player influence per possession, we need to parse the play-by-play for “possession-ending” actions. These include</a:t>
            </a:r>
            <a:endParaRPr>
              <a:solidFill>
                <a:schemeClr val="dk1"/>
              </a:solidFill>
            </a:endParaRPr>
          </a:p>
          <a:p>
            <a:pPr indent="-342900" lvl="0" marL="457200" rtl="0" algn="l">
              <a:spcBef>
                <a:spcPts val="1200"/>
              </a:spcBef>
              <a:spcAft>
                <a:spcPts val="0"/>
              </a:spcAft>
              <a:buClr>
                <a:schemeClr val="dk1"/>
              </a:buClr>
              <a:buSzPts val="1800"/>
              <a:buAutoNum type="arabicPeriod"/>
            </a:pPr>
            <a:r>
              <a:rPr lang="zh-CN">
                <a:solidFill>
                  <a:schemeClr val="dk1"/>
                </a:solidFill>
              </a:rPr>
              <a:t>Turnovers</a:t>
            </a:r>
            <a:endParaRPr>
              <a:solidFill>
                <a:schemeClr val="dk1"/>
              </a:solidFill>
            </a:endParaRPr>
          </a:p>
          <a:p>
            <a:pPr indent="-342900" lvl="0" marL="457200" rtl="0" algn="l">
              <a:spcBef>
                <a:spcPts val="0"/>
              </a:spcBef>
              <a:spcAft>
                <a:spcPts val="0"/>
              </a:spcAft>
              <a:buClr>
                <a:schemeClr val="dk1"/>
              </a:buClr>
              <a:buSzPts val="1800"/>
              <a:buAutoNum type="arabicPeriod"/>
            </a:pPr>
            <a:r>
              <a:rPr lang="zh-CN">
                <a:solidFill>
                  <a:schemeClr val="dk1"/>
                </a:solidFill>
              </a:rPr>
              <a:t>Made field goals with no shooting foul call.</a:t>
            </a:r>
            <a:endParaRPr>
              <a:solidFill>
                <a:schemeClr val="dk1"/>
              </a:solidFill>
            </a:endParaRPr>
          </a:p>
          <a:p>
            <a:pPr indent="-342900" lvl="0" marL="457200" rtl="0" algn="l">
              <a:spcBef>
                <a:spcPts val="0"/>
              </a:spcBef>
              <a:spcAft>
                <a:spcPts val="0"/>
              </a:spcAft>
              <a:buClr>
                <a:schemeClr val="dk1"/>
              </a:buClr>
              <a:buSzPts val="1800"/>
              <a:buAutoNum type="arabicPeriod"/>
            </a:pPr>
            <a:r>
              <a:rPr lang="zh-CN">
                <a:solidFill>
                  <a:schemeClr val="dk1"/>
                </a:solidFill>
              </a:rPr>
              <a:t>The last of a possible series of free throws, if made </a:t>
            </a:r>
            <a:endParaRPr>
              <a:solidFill>
                <a:schemeClr val="dk1"/>
              </a:solidFill>
            </a:endParaRPr>
          </a:p>
          <a:p>
            <a:pPr indent="-342900" lvl="0" marL="457200" rtl="0" algn="l">
              <a:spcBef>
                <a:spcPts val="0"/>
              </a:spcBef>
              <a:spcAft>
                <a:spcPts val="0"/>
              </a:spcAft>
              <a:buClr>
                <a:schemeClr val="dk1"/>
              </a:buClr>
              <a:buSzPts val="1800"/>
              <a:buAutoNum type="arabicPeriod"/>
            </a:pPr>
            <a:r>
              <a:rPr lang="zh-CN">
                <a:solidFill>
                  <a:schemeClr val="dk1"/>
                </a:solidFill>
              </a:rPr>
              <a:t>Defensive rebounds</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10.4.2 Determing the players are on the court</a:t>
            </a:r>
            <a:endParaRPr/>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1"/>
                </a:solidFill>
              </a:rPr>
              <a:t>For (R)APM analysis, it is necessary to determine which 10 players are on the court at any given time in a basektball game.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zh-CN">
                <a:solidFill>
                  <a:schemeClr val="dk1"/>
                </a:solidFill>
              </a:rPr>
              <a:t>At the end of each possession, the sum of the points scored in this possesision and which team was in possession of the ball needs to be recorded.</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69" name="Google Shape;169;p29"/>
          <p:cNvPicPr preferRelativeResize="0"/>
          <p:nvPr/>
        </p:nvPicPr>
        <p:blipFill rotWithShape="1">
          <a:blip r:embed="rId3">
            <a:alphaModFix/>
          </a:blip>
          <a:srcRect b="0" l="1143" r="1133" t="0"/>
          <a:stretch/>
        </p:blipFill>
        <p:spPr>
          <a:xfrm>
            <a:off x="180350" y="3187650"/>
            <a:ext cx="8935700" cy="1559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10.4.3 Computing the Different Metrics</a:t>
            </a:r>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CN">
                <a:solidFill>
                  <a:schemeClr val="dk1"/>
                </a:solidFill>
              </a:rPr>
              <a:t>10.4.3.1 PM</a:t>
            </a:r>
            <a:endParaRPr>
              <a:solidFill>
                <a:schemeClr val="dk1"/>
              </a:solidFill>
            </a:endParaRPr>
          </a:p>
          <a:p>
            <a:pPr indent="0" lvl="0" marL="0" rtl="0" algn="l">
              <a:spcBef>
                <a:spcPts val="1200"/>
              </a:spcBef>
              <a:spcAft>
                <a:spcPts val="0"/>
              </a:spcAft>
              <a:buNone/>
            </a:pPr>
            <a:r>
              <a:rPr b="1" lang="zh-CN">
                <a:solidFill>
                  <a:schemeClr val="dk1"/>
                </a:solidFill>
              </a:rPr>
              <a:t>Def: </a:t>
            </a:r>
            <a:r>
              <a:rPr lang="zh-CN">
                <a:solidFill>
                  <a:schemeClr val="dk1"/>
                </a:solidFill>
              </a:rPr>
              <a:t>for every possession that a player is on the court, sum all points scored by his team and subtract points scored by the opponent team.</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zh-CN">
                <a:solidFill>
                  <a:schemeClr val="dk1"/>
                </a:solidFill>
              </a:rPr>
              <a:t>A player’s total PM will have to be divided by hist total number of possessions played</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zh-CN">
                <a:solidFill>
                  <a:schemeClr val="dk1"/>
                </a:solidFill>
              </a:rPr>
              <a:t>Note: players from the same team often have similar OM.</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10.4.3.1 PM</a:t>
            </a:r>
            <a:endParaRPr/>
          </a:p>
        </p:txBody>
      </p:sp>
      <p:sp>
        <p:nvSpPr>
          <p:cNvPr id="181" name="Google Shape;18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2" name="Google Shape;182;p31"/>
          <p:cNvPicPr preferRelativeResize="0"/>
          <p:nvPr/>
        </p:nvPicPr>
        <p:blipFill>
          <a:blip r:embed="rId3">
            <a:alphaModFix/>
          </a:blip>
          <a:stretch>
            <a:fillRect/>
          </a:stretch>
        </p:blipFill>
        <p:spPr>
          <a:xfrm>
            <a:off x="3641102" y="300612"/>
            <a:ext cx="4642572" cy="4542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13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Introduction</a:t>
            </a:r>
            <a:endParaRPr/>
          </a:p>
        </p:txBody>
      </p:sp>
      <p:sp>
        <p:nvSpPr>
          <p:cNvPr id="66" name="Google Shape;66;p14"/>
          <p:cNvSpPr txBox="1"/>
          <p:nvPr>
            <p:ph idx="1" type="body"/>
          </p:nvPr>
        </p:nvSpPr>
        <p:spPr>
          <a:xfrm>
            <a:off x="311700" y="885850"/>
            <a:ext cx="8520600" cy="412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1"/>
                </a:solidFill>
              </a:rPr>
              <a:t>Performance measurement is an important part of basketball game and sports analytics.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zh-CN">
                <a:solidFill>
                  <a:schemeClr val="dk1"/>
                </a:solidFill>
              </a:rPr>
              <a:t>Initially, people started building player metrics by</a:t>
            </a:r>
            <a:r>
              <a:rPr b="1" lang="zh-CN">
                <a:solidFill>
                  <a:schemeClr val="dk1"/>
                </a:solidFill>
              </a:rPr>
              <a:t> linear weights metric using palyer’s box score statistics</a:t>
            </a:r>
            <a:r>
              <a:rPr lang="zh-CN">
                <a:solidFill>
                  <a:schemeClr val="dk1"/>
                </a:solidFill>
              </a:rPr>
              <a:t>, such as steals, rebounds, points scored etc.</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zh-CN">
                <a:solidFill>
                  <a:schemeClr val="dk1"/>
                </a:solidFill>
              </a:rPr>
              <a:t>Then people compute </a:t>
            </a:r>
            <a:r>
              <a:rPr b="1" lang="zh-CN">
                <a:solidFill>
                  <a:schemeClr val="dk1"/>
                </a:solidFill>
              </a:rPr>
              <a:t>possession-based player performance analyses</a:t>
            </a:r>
            <a:r>
              <a:rPr lang="zh-CN">
                <a:solidFill>
                  <a:schemeClr val="dk1"/>
                </a:solidFill>
              </a:rPr>
              <a:t> such as “+/-”, “Net Rating”, or “Adjusted +/-”. PM-based metrics have benefit over purely box score based player maetrics os potentially catching all player actions that have an influence on the outcome of a game.</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10.4.3.2 NET Rating</a:t>
            </a:r>
            <a:endParaRPr/>
          </a:p>
        </p:txBody>
      </p:sp>
      <p:sp>
        <p:nvSpPr>
          <p:cNvPr id="188" name="Google Shape;18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1"/>
                </a:solidFill>
              </a:rPr>
              <a:t>For computing NET ratings, we need a player’s </a:t>
            </a:r>
            <a:endParaRPr>
              <a:solidFill>
                <a:schemeClr val="dk1"/>
              </a:solidFill>
            </a:endParaRPr>
          </a:p>
          <a:p>
            <a:pPr indent="-342900" lvl="0" marL="457200" rtl="0" algn="l">
              <a:spcBef>
                <a:spcPts val="1200"/>
              </a:spcBef>
              <a:spcAft>
                <a:spcPts val="0"/>
              </a:spcAft>
              <a:buClr>
                <a:schemeClr val="dk1"/>
              </a:buClr>
              <a:buSzPts val="1800"/>
              <a:buAutoNum type="arabicPeriod"/>
            </a:pPr>
            <a:r>
              <a:rPr lang="zh-CN">
                <a:solidFill>
                  <a:schemeClr val="dk1"/>
                </a:solidFill>
              </a:rPr>
              <a:t>raw PM </a:t>
            </a:r>
            <a:endParaRPr>
              <a:solidFill>
                <a:schemeClr val="dk1"/>
              </a:solidFill>
            </a:endParaRPr>
          </a:p>
          <a:p>
            <a:pPr indent="-342900" lvl="0" marL="457200" rtl="0" algn="l">
              <a:spcBef>
                <a:spcPts val="0"/>
              </a:spcBef>
              <a:spcAft>
                <a:spcPts val="0"/>
              </a:spcAft>
              <a:buClr>
                <a:schemeClr val="dk1"/>
              </a:buClr>
              <a:buSzPts val="1800"/>
              <a:buAutoNum type="arabicPeriod"/>
            </a:pPr>
            <a:r>
              <a:rPr lang="zh-CN">
                <a:solidFill>
                  <a:schemeClr val="dk1"/>
                </a:solidFill>
              </a:rPr>
              <a:t>the team where he has played during the season.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zh-CN">
                <a:solidFill>
                  <a:schemeClr val="dk1"/>
                </a:solidFill>
              </a:rPr>
              <a:t>To calculate:</a:t>
            </a:r>
            <a:endParaRPr>
              <a:solidFill>
                <a:schemeClr val="dk1"/>
              </a:solidFill>
            </a:endParaRPr>
          </a:p>
          <a:p>
            <a:pPr indent="-342900" lvl="0" marL="457200" rtl="0" algn="l">
              <a:spcBef>
                <a:spcPts val="1200"/>
              </a:spcBef>
              <a:spcAft>
                <a:spcPts val="0"/>
              </a:spcAft>
              <a:buClr>
                <a:schemeClr val="dk1"/>
              </a:buClr>
              <a:buSzPts val="1800"/>
              <a:buAutoNum type="arabicPeriod"/>
            </a:pPr>
            <a:r>
              <a:rPr lang="zh-CN">
                <a:solidFill>
                  <a:schemeClr val="dk1"/>
                </a:solidFill>
              </a:rPr>
              <a:t>Accumulate the PM of the lineups that did not include him (OFF Rating)</a:t>
            </a:r>
            <a:endParaRPr>
              <a:solidFill>
                <a:schemeClr val="dk1"/>
              </a:solidFill>
            </a:endParaRPr>
          </a:p>
          <a:p>
            <a:pPr indent="-342900" lvl="0" marL="457200" rtl="0" algn="l">
              <a:spcBef>
                <a:spcPts val="0"/>
              </a:spcBef>
              <a:spcAft>
                <a:spcPts val="0"/>
              </a:spcAft>
              <a:buClr>
                <a:schemeClr val="dk1"/>
              </a:buClr>
              <a:buSzPts val="1800"/>
              <a:buAutoNum type="arabicPeriod"/>
            </a:pPr>
            <a:r>
              <a:rPr lang="zh-CN">
                <a:solidFill>
                  <a:schemeClr val="dk1"/>
                </a:solidFill>
              </a:rPr>
              <a:t>Subtract OFF Rating from his PM to get his NET Rating.</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10.4.3.3 APM</a:t>
            </a:r>
            <a:endParaRPr/>
          </a:p>
        </p:txBody>
      </p:sp>
      <p:sp>
        <p:nvSpPr>
          <p:cNvPr id="194" name="Google Shape;194;p33"/>
          <p:cNvSpPr txBox="1"/>
          <p:nvPr>
            <p:ph idx="1" type="body"/>
          </p:nvPr>
        </p:nvSpPr>
        <p:spPr>
          <a:xfrm>
            <a:off x="311700" y="1152475"/>
            <a:ext cx="8520600" cy="565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1"/>
                </a:solidFill>
              </a:rPr>
              <a:t>The calculation of APM requires </a:t>
            </a:r>
            <a:r>
              <a:rPr b="1" lang="zh-CN">
                <a:solidFill>
                  <a:schemeClr val="dk1"/>
                </a:solidFill>
              </a:rPr>
              <a:t>regression analysis</a:t>
            </a:r>
            <a:r>
              <a:rPr lang="zh-CN">
                <a:solidFill>
                  <a:schemeClr val="dk1"/>
                </a:solidFill>
              </a:rPr>
              <a:t>.</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zh-CN">
                <a:solidFill>
                  <a:schemeClr val="dk1"/>
                </a:solidFill>
              </a:rPr>
              <a:t>Need: softawre that is able to work with sparse matrices (MATLAB, R, Python)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b="1" lang="zh-CN">
                <a:solidFill>
                  <a:schemeClr val="dk1"/>
                </a:solidFill>
              </a:rPr>
              <a:t>Design Matrix X</a:t>
            </a:r>
            <a:r>
              <a:rPr lang="zh-CN">
                <a:solidFill>
                  <a:schemeClr val="dk1"/>
                </a:solidFill>
              </a:rPr>
              <a:t>: rows are indexed by observations and columns that correspond to individual player dummy variable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b="1" lang="zh-CN">
                <a:solidFill>
                  <a:schemeClr val="dk1"/>
                </a:solidFill>
              </a:rPr>
              <a:t>Observation</a:t>
            </a:r>
            <a:r>
              <a:rPr lang="zh-CN">
                <a:solidFill>
                  <a:schemeClr val="dk1"/>
                </a:solidFill>
              </a:rPr>
              <a:t>: every possession in a basketball results (roughly 190 per game)</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10.4.3.3 APM</a:t>
            </a:r>
            <a:endParaRPr/>
          </a:p>
        </p:txBody>
      </p:sp>
      <p:sp>
        <p:nvSpPr>
          <p:cNvPr id="200" name="Google Shape;20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zh-CN">
                <a:solidFill>
                  <a:schemeClr val="dk1"/>
                </a:solidFill>
              </a:rPr>
              <a:t>Columns: </a:t>
            </a:r>
            <a:endParaRPr>
              <a:solidFill>
                <a:schemeClr val="dk1"/>
              </a:solidFill>
            </a:endParaRPr>
          </a:p>
          <a:p>
            <a:pPr indent="0" lvl="0" marL="457200" rtl="0" algn="l">
              <a:spcBef>
                <a:spcPts val="1200"/>
              </a:spcBef>
              <a:spcAft>
                <a:spcPts val="0"/>
              </a:spcAft>
              <a:buNone/>
            </a:pPr>
            <a:r>
              <a:rPr lang="zh-CN">
                <a:solidFill>
                  <a:schemeClr val="dk1"/>
                </a:solidFill>
              </a:rPr>
              <a:t>To compute both offensive and defensive ratings, the number of columns in the design matrix is</a:t>
            </a:r>
            <a:r>
              <a:rPr b="1" lang="zh-CN">
                <a:solidFill>
                  <a:schemeClr val="dk1"/>
                </a:solidFill>
              </a:rPr>
              <a:t> twice the number of players in the league.</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0"/>
              </a:spcAft>
              <a:buNone/>
            </a:pPr>
            <a:r>
              <a:rPr lang="zh-CN">
                <a:solidFill>
                  <a:schemeClr val="dk1"/>
                </a:solidFill>
              </a:rPr>
              <a:t>In most NBA seasons, there are approximately 250,800 possessions and 500 players, so the design matrix need 250,000 * 1000 for one NBA season.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zh-CN">
                <a:solidFill>
                  <a:schemeClr val="dk1"/>
                </a:solidFill>
              </a:rPr>
              <a:t>In each row, </a:t>
            </a:r>
            <a:r>
              <a:rPr b="1" lang="zh-CN">
                <a:solidFill>
                  <a:schemeClr val="dk1"/>
                </a:solidFill>
              </a:rPr>
              <a:t>exactly 10 entires are nonzero value</a:t>
            </a:r>
            <a:r>
              <a:rPr lang="zh-CN">
                <a:solidFill>
                  <a:schemeClr val="dk1"/>
                </a:solidFill>
              </a:rPr>
              <a:t>.</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90929"/>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10.4.3 APM</a:t>
            </a:r>
            <a:endParaRPr/>
          </a:p>
        </p:txBody>
      </p:sp>
      <p:sp>
        <p:nvSpPr>
          <p:cNvPr id="206" name="Google Shape;206;p35"/>
          <p:cNvSpPr txBox="1"/>
          <p:nvPr>
            <p:ph idx="1" type="body"/>
          </p:nvPr>
        </p:nvSpPr>
        <p:spPr>
          <a:xfrm>
            <a:off x="311700" y="569779"/>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1"/>
                </a:solidFill>
              </a:rPr>
              <a:t>With this design matrix and response vector, we are now able to compute regression coefficients. We can use scikit-learn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zh-CN">
                <a:solidFill>
                  <a:schemeClr val="dk1"/>
                </a:solidFill>
              </a:rPr>
              <a:t>The results are: </a:t>
            </a:r>
            <a:endParaRPr>
              <a:solidFill>
                <a:schemeClr val="dk1"/>
              </a:solidFill>
            </a:endParaRPr>
          </a:p>
        </p:txBody>
      </p:sp>
      <p:pic>
        <p:nvPicPr>
          <p:cNvPr id="207" name="Google Shape;207;p35"/>
          <p:cNvPicPr preferRelativeResize="0"/>
          <p:nvPr/>
        </p:nvPicPr>
        <p:blipFill>
          <a:blip r:embed="rId3">
            <a:alphaModFix/>
          </a:blip>
          <a:stretch>
            <a:fillRect/>
          </a:stretch>
        </p:blipFill>
        <p:spPr>
          <a:xfrm>
            <a:off x="5122100" y="1010000"/>
            <a:ext cx="3737424" cy="415275"/>
          </a:xfrm>
          <a:prstGeom prst="rect">
            <a:avLst/>
          </a:prstGeom>
          <a:noFill/>
          <a:ln>
            <a:noFill/>
          </a:ln>
        </p:spPr>
      </p:pic>
      <p:pic>
        <p:nvPicPr>
          <p:cNvPr id="208" name="Google Shape;208;p35"/>
          <p:cNvPicPr preferRelativeResize="0"/>
          <p:nvPr/>
        </p:nvPicPr>
        <p:blipFill>
          <a:blip r:embed="rId4">
            <a:alphaModFix/>
          </a:blip>
          <a:stretch>
            <a:fillRect/>
          </a:stretch>
        </p:blipFill>
        <p:spPr>
          <a:xfrm>
            <a:off x="2234800" y="1771638"/>
            <a:ext cx="6597501" cy="310856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10.4.3 APM</a:t>
            </a:r>
            <a:endParaRPr/>
          </a:p>
        </p:txBody>
      </p:sp>
      <p:sp>
        <p:nvSpPr>
          <p:cNvPr id="214" name="Google Shape;21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a:solidFill>
                  <a:schemeClr val="dk1"/>
                </a:solidFill>
              </a:rPr>
              <a:t>For computing RAPM estimates, we can use the exact same design matrix and response vector, but we need to call a different regression function.</a:t>
            </a:r>
            <a:endParaRPr>
              <a:solidFill>
                <a:schemeClr val="dk1"/>
              </a:solidFill>
            </a:endParaRPr>
          </a:p>
        </p:txBody>
      </p:sp>
      <p:pic>
        <p:nvPicPr>
          <p:cNvPr id="215" name="Google Shape;215;p36"/>
          <p:cNvPicPr preferRelativeResize="0"/>
          <p:nvPr/>
        </p:nvPicPr>
        <p:blipFill>
          <a:blip r:embed="rId3">
            <a:alphaModFix/>
          </a:blip>
          <a:stretch>
            <a:fillRect/>
          </a:stretch>
        </p:blipFill>
        <p:spPr>
          <a:xfrm>
            <a:off x="2303225" y="1999050"/>
            <a:ext cx="4537546" cy="572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10.5 Outlook</a:t>
            </a:r>
            <a:endParaRPr/>
          </a:p>
        </p:txBody>
      </p:sp>
      <p:sp>
        <p:nvSpPr>
          <p:cNvPr id="221" name="Google Shape;221;p3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zh-CN">
                <a:solidFill>
                  <a:schemeClr val="dk1"/>
                </a:solidFill>
              </a:rPr>
              <a:t>PM-based metrics currently represent the most accurate publicly available metrics, with those metrics that consist of, or are informed by an SPM prior, performing slightly better than their pure PM counterparts.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zh-CN">
                <a:solidFill>
                  <a:schemeClr val="dk1"/>
                </a:solidFill>
              </a:rPr>
              <a:t>The APM framework itself can further be modified to find the impact players have on their teammates’ box score statistics, which can lead to more accurate estimates of what a player’s box score statistics would be on “average team”.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zh-CN">
                <a:solidFill>
                  <a:schemeClr val="dk1"/>
                </a:solidFill>
              </a:rPr>
              <a:t>Player impact on changes in win probability need to be further studied, and its prediction accuracy needs to be compared to that of RAPM.</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Potential Direction</a:t>
            </a:r>
            <a:endParaRPr/>
          </a:p>
        </p:txBody>
      </p:sp>
      <p:sp>
        <p:nvSpPr>
          <p:cNvPr id="227" name="Google Shape;227;p38"/>
          <p:cNvSpPr txBox="1"/>
          <p:nvPr>
            <p:ph idx="1" type="body"/>
          </p:nvPr>
        </p:nvSpPr>
        <p:spPr>
          <a:xfrm>
            <a:off x="311700" y="695275"/>
            <a:ext cx="8520600" cy="538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1"/>
                </a:solidFill>
              </a:rPr>
              <a:t>I’m personally interested in fitting such a model for player’s impact on his team’s shooting performance (for the %, and maybe the number of attempts). Not only using the stats that whether player is on the court or not, I also want to add the the numbers of attempts and made shoots by player on each possession and see the impact of those.</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zh-CN">
                <a:solidFill>
                  <a:schemeClr val="dk1"/>
                </a:solidFill>
              </a:rPr>
              <a:t>I might wanna to start this before reading week (start by cleaning the data, which should be pretty complex lol).</a:t>
            </a:r>
            <a:endParaRPr>
              <a:solidFill>
                <a:schemeClr val="dk1"/>
              </a:solidFill>
            </a:endParaRPr>
          </a:p>
          <a:p>
            <a:pPr indent="-342900" lvl="0" marL="457200" rtl="0" algn="l">
              <a:spcBef>
                <a:spcPts val="0"/>
              </a:spcBef>
              <a:spcAft>
                <a:spcPts val="0"/>
              </a:spcAft>
              <a:buClr>
                <a:schemeClr val="dk1"/>
              </a:buClr>
              <a:buSzPts val="1800"/>
              <a:buChar char="-"/>
            </a:pPr>
            <a:r>
              <a:rPr lang="zh-CN">
                <a:solidFill>
                  <a:schemeClr val="dk1"/>
                </a:solidFill>
              </a:rPr>
              <a:t>Another interesting paper is using estimating an NBA player’s impact on proability of winning. I will read this one on my spare time and see can I get any inspiration from that. The paper is also provided in the drive.</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88250" y="375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Traditional Possession-Based Player Metrics</a:t>
            </a:r>
            <a:endParaRPr/>
          </a:p>
        </p:txBody>
      </p:sp>
      <p:sp>
        <p:nvSpPr>
          <p:cNvPr id="72" name="Google Shape;72;p15"/>
          <p:cNvSpPr txBox="1"/>
          <p:nvPr>
            <p:ph idx="1" type="body"/>
          </p:nvPr>
        </p:nvSpPr>
        <p:spPr>
          <a:xfrm>
            <a:off x="288250" y="947850"/>
            <a:ext cx="8996400" cy="466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a:solidFill>
                  <a:schemeClr val="dk1"/>
                </a:solidFill>
              </a:rPr>
              <a:t>Problem</a:t>
            </a:r>
            <a:br>
              <a:rPr b="1" lang="zh-CN">
                <a:solidFill>
                  <a:schemeClr val="dk1"/>
                </a:solidFill>
              </a:rPr>
            </a:br>
            <a:r>
              <a:rPr b="1" lang="zh-CN">
                <a:solidFill>
                  <a:schemeClr val="dk1"/>
                </a:solidFill>
              </a:rPr>
              <a:t>	</a:t>
            </a:r>
            <a:r>
              <a:rPr lang="zh-CN">
                <a:solidFill>
                  <a:schemeClr val="dk1"/>
                </a:solidFill>
              </a:rPr>
              <a:t>1. Data is nosiy.</a:t>
            </a:r>
            <a:endParaRPr>
              <a:solidFill>
                <a:schemeClr val="dk1"/>
              </a:solidFill>
            </a:endParaRPr>
          </a:p>
          <a:p>
            <a:pPr indent="0" lvl="0" marL="0" rtl="0" algn="l">
              <a:spcBef>
                <a:spcPts val="1200"/>
              </a:spcBef>
              <a:spcAft>
                <a:spcPts val="0"/>
              </a:spcAft>
              <a:buNone/>
            </a:pPr>
            <a:r>
              <a:rPr lang="zh-CN">
                <a:solidFill>
                  <a:schemeClr val="dk1"/>
                </a:solidFill>
              </a:rPr>
              <a:t>	2. Fact that some players are substitute in and out together with one another</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b="1" lang="zh-CN">
                <a:solidFill>
                  <a:schemeClr val="dk1"/>
                </a:solidFill>
              </a:rPr>
              <a:t>Solution</a:t>
            </a:r>
            <a:endParaRPr b="1">
              <a:solidFill>
                <a:schemeClr val="dk1"/>
              </a:solidFill>
            </a:endParaRPr>
          </a:p>
          <a:p>
            <a:pPr indent="0" lvl="0" marL="0" rtl="0" algn="l">
              <a:spcBef>
                <a:spcPts val="1200"/>
              </a:spcBef>
              <a:spcAft>
                <a:spcPts val="0"/>
              </a:spcAft>
              <a:buNone/>
            </a:pPr>
            <a:r>
              <a:rPr b="1" lang="zh-CN">
                <a:solidFill>
                  <a:schemeClr val="dk1"/>
                </a:solidFill>
              </a:rPr>
              <a:t>	</a:t>
            </a:r>
            <a:r>
              <a:rPr lang="zh-CN">
                <a:solidFill>
                  <a:schemeClr val="dk1"/>
                </a:solidFill>
              </a:rPr>
              <a:t>Novel methods such as </a:t>
            </a:r>
            <a:r>
              <a:rPr b="1" lang="zh-CN">
                <a:solidFill>
                  <a:schemeClr val="dk1"/>
                </a:solidFill>
              </a:rPr>
              <a:t>“Regularized Adjusted +/-” (RAPM)</a:t>
            </a:r>
            <a:r>
              <a:rPr lang="zh-CN">
                <a:solidFill>
                  <a:schemeClr val="dk1"/>
                </a:solidFill>
              </a:rPr>
              <a:t> or </a:t>
            </a:r>
            <a:r>
              <a:rPr b="1" lang="zh-CN">
                <a:solidFill>
                  <a:schemeClr val="dk1"/>
                </a:solidFill>
              </a:rPr>
              <a:t>“4-factor RAPM”</a:t>
            </a:r>
            <a:r>
              <a:rPr lang="zh-CN">
                <a:solidFill>
                  <a:schemeClr val="dk1"/>
                </a:solidFill>
              </a:rPr>
              <a:t>.</a:t>
            </a:r>
            <a:endParaRPr>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1200"/>
              </a:spcAft>
              <a:buNone/>
            </a:pPr>
            <a:r>
              <a:rPr lang="zh-CN">
                <a:solidFill>
                  <a:schemeClr val="dk1"/>
                </a:solidFill>
              </a:rPr>
              <a:t>This chapter lays out the history of development of possession-based player metrics.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168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10.1 Plus Minus</a:t>
            </a:r>
            <a:endParaRPr/>
          </a:p>
        </p:txBody>
      </p:sp>
      <p:sp>
        <p:nvSpPr>
          <p:cNvPr id="78" name="Google Shape;78;p16"/>
          <p:cNvSpPr txBox="1"/>
          <p:nvPr>
            <p:ph idx="1" type="body"/>
          </p:nvPr>
        </p:nvSpPr>
        <p:spPr>
          <a:xfrm>
            <a:off x="311700" y="647175"/>
            <a:ext cx="8520600" cy="440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a:solidFill>
                  <a:schemeClr val="dk1"/>
                </a:solidFill>
              </a:rPr>
              <a:t>Definition</a:t>
            </a:r>
            <a:endParaRPr b="1">
              <a:solidFill>
                <a:schemeClr val="dk1"/>
              </a:solidFill>
            </a:endParaRPr>
          </a:p>
          <a:p>
            <a:pPr indent="0" lvl="0" marL="0" rtl="0" algn="l">
              <a:spcBef>
                <a:spcPts val="1200"/>
              </a:spcBef>
              <a:spcAft>
                <a:spcPts val="0"/>
              </a:spcAft>
              <a:buNone/>
            </a:pPr>
            <a:r>
              <a:rPr lang="zh-CN">
                <a:solidFill>
                  <a:schemeClr val="dk1"/>
                </a:solidFill>
              </a:rPr>
              <a:t>	The difference between the points his team scores while he is on the court and the points scored by the opposing team during his time on the court.</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b="1" lang="zh-CN">
                <a:solidFill>
                  <a:schemeClr val="dk1"/>
                </a:solidFill>
              </a:rPr>
              <a:t>Concerns</a:t>
            </a:r>
            <a:endParaRPr b="1">
              <a:solidFill>
                <a:schemeClr val="dk1"/>
              </a:solidFill>
            </a:endParaRPr>
          </a:p>
          <a:p>
            <a:pPr indent="-342900" lvl="0" marL="457200" rtl="0" algn="l">
              <a:spcBef>
                <a:spcPts val="1200"/>
              </a:spcBef>
              <a:spcAft>
                <a:spcPts val="0"/>
              </a:spcAft>
              <a:buClr>
                <a:schemeClr val="dk1"/>
              </a:buClr>
              <a:buSzPts val="1800"/>
              <a:buAutoNum type="arabicPeriod"/>
            </a:pPr>
            <a:r>
              <a:rPr lang="zh-CN">
                <a:solidFill>
                  <a:schemeClr val="dk1"/>
                </a:solidFill>
              </a:rPr>
              <a:t>Mediocre or bad players that frequently share cout time with good players can potentially have a strong positive PM. The good player being on the court concurrently will make it more likely that their team outscores the opponent’s team during their time on the court.</a:t>
            </a:r>
            <a:endParaRPr>
              <a:solidFill>
                <a:schemeClr val="dk1"/>
              </a:solidFill>
            </a:endParaRPr>
          </a:p>
          <a:p>
            <a:pPr indent="-342900" lvl="0" marL="457200" rtl="0" algn="l">
              <a:spcBef>
                <a:spcPts val="0"/>
              </a:spcBef>
              <a:spcAft>
                <a:spcPts val="0"/>
              </a:spcAft>
              <a:buClr>
                <a:schemeClr val="dk1"/>
              </a:buClr>
              <a:buSzPts val="1800"/>
              <a:buAutoNum type="arabicPeriod"/>
            </a:pPr>
            <a:r>
              <a:rPr lang="zh-CN">
                <a:solidFill>
                  <a:schemeClr val="dk1"/>
                </a:solidFill>
              </a:rPr>
              <a:t>Good players on bad teams are likely to have negative PM because of the poor quality of their teammates.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10.2 NET Rating</a:t>
            </a:r>
            <a:endParaRPr/>
          </a:p>
        </p:txBody>
      </p:sp>
      <p:sp>
        <p:nvSpPr>
          <p:cNvPr id="84" name="Google Shape;84;p17"/>
          <p:cNvSpPr txBox="1"/>
          <p:nvPr>
            <p:ph idx="1" type="body"/>
          </p:nvPr>
        </p:nvSpPr>
        <p:spPr>
          <a:xfrm>
            <a:off x="311700" y="1152475"/>
            <a:ext cx="8668200" cy="381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1"/>
                </a:solidFill>
              </a:rPr>
              <a:t>NET Rating is another PM-based metirc used in conjunction with PM.</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b="1" lang="zh-CN">
                <a:solidFill>
                  <a:schemeClr val="dk1"/>
                </a:solidFill>
              </a:rPr>
              <a:t>Definition</a:t>
            </a:r>
            <a:endParaRPr b="1">
              <a:solidFill>
                <a:schemeClr val="dk1"/>
              </a:solidFill>
            </a:endParaRPr>
          </a:p>
          <a:p>
            <a:pPr indent="0" lvl="0" marL="0" rtl="0" algn="l">
              <a:spcBef>
                <a:spcPts val="1200"/>
              </a:spcBef>
              <a:spcAft>
                <a:spcPts val="0"/>
              </a:spcAft>
              <a:buNone/>
            </a:pPr>
            <a:r>
              <a:rPr b="1" lang="zh-CN">
                <a:solidFill>
                  <a:schemeClr val="dk1"/>
                </a:solidFill>
              </a:rPr>
              <a:t>	</a:t>
            </a:r>
            <a:r>
              <a:rPr lang="zh-CN">
                <a:solidFill>
                  <a:schemeClr val="dk1"/>
                </a:solidFill>
              </a:rPr>
              <a:t>The team’s PM with a player off the court gets subtracted from that player’s PM.</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zh-CN">
                <a:solidFill>
                  <a:schemeClr val="dk1"/>
                </a:solidFill>
              </a:rPr>
              <a:t>Great palyers will  have both positive PM and NET rating.</a:t>
            </a:r>
            <a:endParaRPr>
              <a:solidFill>
                <a:schemeClr val="dk1"/>
              </a:solidFill>
            </a:endParaRPr>
          </a:p>
          <a:p>
            <a:pPr indent="-342900" lvl="0" marL="457200" rtl="0" algn="l">
              <a:spcBef>
                <a:spcPts val="0"/>
              </a:spcBef>
              <a:spcAft>
                <a:spcPts val="0"/>
              </a:spcAft>
              <a:buClr>
                <a:schemeClr val="dk1"/>
              </a:buClr>
              <a:buSzPts val="1800"/>
              <a:buChar char="-"/>
            </a:pPr>
            <a:r>
              <a:rPr lang="zh-CN">
                <a:solidFill>
                  <a:schemeClr val="dk1"/>
                </a:solidFill>
              </a:rPr>
              <a:t>Problem: great bench players on great teams can have a negative NET simply because they substitute the top players.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1953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10.3 APM (Adjusted +/-)</a:t>
            </a:r>
            <a:endParaRPr/>
          </a:p>
        </p:txBody>
      </p:sp>
      <p:sp>
        <p:nvSpPr>
          <p:cNvPr id="90" name="Google Shape;90;p18"/>
          <p:cNvSpPr txBox="1"/>
          <p:nvPr>
            <p:ph idx="1" type="body"/>
          </p:nvPr>
        </p:nvSpPr>
        <p:spPr>
          <a:xfrm>
            <a:off x="311700" y="792238"/>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a:solidFill>
                  <a:schemeClr val="dk1"/>
                </a:solidFill>
              </a:rPr>
              <a:t>Definition</a:t>
            </a:r>
            <a:endParaRPr b="1">
              <a:solidFill>
                <a:schemeClr val="dk1"/>
              </a:solidFill>
            </a:endParaRPr>
          </a:p>
          <a:p>
            <a:pPr indent="0" lvl="0" marL="0" rtl="0" algn="l">
              <a:spcBef>
                <a:spcPts val="1200"/>
              </a:spcBef>
              <a:spcAft>
                <a:spcPts val="0"/>
              </a:spcAft>
              <a:buNone/>
            </a:pPr>
            <a:r>
              <a:rPr lang="zh-CN">
                <a:solidFill>
                  <a:schemeClr val="dk1"/>
                </a:solidFill>
              </a:rPr>
              <a:t>	Perform a</a:t>
            </a:r>
            <a:r>
              <a:rPr b="1" lang="zh-CN">
                <a:solidFill>
                  <a:schemeClr val="dk1"/>
                </a:solidFill>
              </a:rPr>
              <a:t> regression</a:t>
            </a:r>
            <a:r>
              <a:rPr lang="zh-CN">
                <a:solidFill>
                  <a:schemeClr val="dk1"/>
                </a:solidFill>
              </a:rPr>
              <a:t> with </a:t>
            </a:r>
            <a:r>
              <a:rPr b="1" lang="zh-CN">
                <a:solidFill>
                  <a:schemeClr val="dk1"/>
                </a:solidFill>
              </a:rPr>
              <a:t>each player as a binary indicator variable</a:t>
            </a:r>
            <a:r>
              <a:rPr lang="zh-CN">
                <a:solidFill>
                  <a:schemeClr val="dk1"/>
                </a:solidFill>
              </a:rPr>
              <a:t> for being on the court, and possession outcomes making up the response vector.</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b="1" lang="zh-CN">
                <a:solidFill>
                  <a:schemeClr val="dk1"/>
                </a:solidFill>
              </a:rPr>
              <a:t>Model:</a:t>
            </a:r>
            <a:endParaRPr>
              <a:solidFill>
                <a:schemeClr val="dk1"/>
              </a:solidFill>
            </a:endParaRPr>
          </a:p>
        </p:txBody>
      </p:sp>
      <p:pic>
        <p:nvPicPr>
          <p:cNvPr id="91" name="Google Shape;91;p18"/>
          <p:cNvPicPr preferRelativeResize="0"/>
          <p:nvPr/>
        </p:nvPicPr>
        <p:blipFill>
          <a:blip r:embed="rId3">
            <a:alphaModFix/>
          </a:blip>
          <a:stretch>
            <a:fillRect/>
          </a:stretch>
        </p:blipFill>
        <p:spPr>
          <a:xfrm>
            <a:off x="1306075" y="2759188"/>
            <a:ext cx="7526224" cy="2158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7744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10.3 APM (Adjusted +/-)</a:t>
            </a:r>
            <a:endParaRPr/>
          </a:p>
        </p:txBody>
      </p:sp>
      <p:sp>
        <p:nvSpPr>
          <p:cNvPr id="97" name="Google Shape;97;p19"/>
          <p:cNvSpPr txBox="1"/>
          <p:nvPr>
            <p:ph idx="1" type="body"/>
          </p:nvPr>
        </p:nvSpPr>
        <p:spPr>
          <a:xfrm>
            <a:off x="311700" y="1050160"/>
            <a:ext cx="8520600" cy="415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1"/>
                </a:solidFill>
              </a:rPr>
              <a:t>When computing APM, we seek the beta that minimizes the expression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zh-CN">
                <a:solidFill>
                  <a:schemeClr val="dk1"/>
                </a:solidFill>
              </a:rPr>
              <a:t>where,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zh-CN">
                <a:solidFill>
                  <a:schemeClr val="dk1"/>
                </a:solidFill>
              </a:rPr>
              <a:t>The least-squares estimate is given by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98" name="Google Shape;98;p19"/>
          <p:cNvPicPr preferRelativeResize="0"/>
          <p:nvPr/>
        </p:nvPicPr>
        <p:blipFill>
          <a:blip r:embed="rId3">
            <a:alphaModFix/>
          </a:blip>
          <a:stretch>
            <a:fillRect/>
          </a:stretch>
        </p:blipFill>
        <p:spPr>
          <a:xfrm>
            <a:off x="3275875" y="1587008"/>
            <a:ext cx="1600925" cy="726650"/>
          </a:xfrm>
          <a:prstGeom prst="rect">
            <a:avLst/>
          </a:prstGeom>
          <a:noFill/>
          <a:ln>
            <a:noFill/>
          </a:ln>
        </p:spPr>
      </p:pic>
      <p:pic>
        <p:nvPicPr>
          <p:cNvPr id="99" name="Google Shape;99;p19"/>
          <p:cNvPicPr preferRelativeResize="0"/>
          <p:nvPr/>
        </p:nvPicPr>
        <p:blipFill>
          <a:blip r:embed="rId4">
            <a:alphaModFix/>
          </a:blip>
          <a:stretch>
            <a:fillRect/>
          </a:stretch>
        </p:blipFill>
        <p:spPr>
          <a:xfrm>
            <a:off x="1209675" y="2571758"/>
            <a:ext cx="6316449" cy="827950"/>
          </a:xfrm>
          <a:prstGeom prst="rect">
            <a:avLst/>
          </a:prstGeom>
          <a:noFill/>
          <a:ln>
            <a:noFill/>
          </a:ln>
        </p:spPr>
      </p:pic>
      <p:pic>
        <p:nvPicPr>
          <p:cNvPr id="100" name="Google Shape;100;p19"/>
          <p:cNvPicPr preferRelativeResize="0"/>
          <p:nvPr/>
        </p:nvPicPr>
        <p:blipFill>
          <a:blip r:embed="rId5">
            <a:alphaModFix/>
          </a:blip>
          <a:stretch>
            <a:fillRect/>
          </a:stretch>
        </p:blipFill>
        <p:spPr>
          <a:xfrm>
            <a:off x="4232025" y="3904983"/>
            <a:ext cx="1801675" cy="41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14919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10.3 APM (Adjusted +/-)</a:t>
            </a:r>
            <a:endParaRPr/>
          </a:p>
        </p:txBody>
      </p:sp>
      <p:sp>
        <p:nvSpPr>
          <p:cNvPr id="106" name="Google Shape;106;p20"/>
          <p:cNvSpPr txBox="1"/>
          <p:nvPr>
            <p:ph idx="1" type="body"/>
          </p:nvPr>
        </p:nvSpPr>
        <p:spPr>
          <a:xfrm>
            <a:off x="311700" y="721899"/>
            <a:ext cx="8520600" cy="4717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zh-CN">
                <a:solidFill>
                  <a:schemeClr val="dk1"/>
                </a:solidFill>
              </a:rPr>
              <a:t>Problem</a:t>
            </a:r>
            <a:endParaRPr b="1">
              <a:solidFill>
                <a:schemeClr val="dk1"/>
              </a:solidFill>
            </a:endParaRPr>
          </a:p>
          <a:p>
            <a:pPr indent="-342900" lvl="0" marL="457200" rtl="0" algn="l">
              <a:spcBef>
                <a:spcPts val="1200"/>
              </a:spcBef>
              <a:spcAft>
                <a:spcPts val="0"/>
              </a:spcAft>
              <a:buClr>
                <a:schemeClr val="dk1"/>
              </a:buClr>
              <a:buSzPts val="1800"/>
              <a:buAutoNum type="arabicPeriod"/>
            </a:pPr>
            <a:r>
              <a:rPr lang="zh-CN">
                <a:solidFill>
                  <a:schemeClr val="dk1"/>
                </a:solidFill>
              </a:rPr>
              <a:t>The degree of multicollinearity in the data is large, as some players are often substituted in and out simultaneously, or for one another. WIthout any adjustment, OLS is generally ill-suited for problems in which a large degree of multicollinearity exists.</a:t>
            </a:r>
            <a:endParaRPr>
              <a:solidFill>
                <a:schemeClr val="dk1"/>
              </a:solidFill>
            </a:endParaRPr>
          </a:p>
          <a:p>
            <a:pPr indent="-342900" lvl="0" marL="457200" rtl="0" algn="l">
              <a:spcBef>
                <a:spcPts val="0"/>
              </a:spcBef>
              <a:spcAft>
                <a:spcPts val="0"/>
              </a:spcAft>
              <a:buClr>
                <a:schemeClr val="dk1"/>
              </a:buClr>
              <a:buSzPts val="1800"/>
              <a:buAutoNum type="arabicPeriod"/>
            </a:pPr>
            <a:r>
              <a:rPr lang="zh-CN">
                <a:solidFill>
                  <a:schemeClr val="dk1"/>
                </a:solidFill>
              </a:rPr>
              <a:t>Because the collinearity and that some players compete in very few shits, the coefficient estimates can be quite unstable and unreliable. It’s common to see extraordinary large estimates of beta derived from APM</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b="1" lang="zh-CN">
                <a:solidFill>
                  <a:schemeClr val="dk1"/>
                </a:solidFill>
              </a:rPr>
              <a:t>Solution</a:t>
            </a:r>
            <a:endParaRPr b="1">
              <a:solidFill>
                <a:schemeClr val="dk1"/>
              </a:solidFill>
            </a:endParaRPr>
          </a:p>
          <a:p>
            <a:pPr indent="0" lvl="0" marL="0" rtl="0" algn="l">
              <a:spcBef>
                <a:spcPts val="1200"/>
              </a:spcBef>
              <a:spcAft>
                <a:spcPts val="0"/>
              </a:spcAft>
              <a:buNone/>
            </a:pPr>
            <a:r>
              <a:rPr b="1" lang="zh-CN">
                <a:solidFill>
                  <a:schemeClr val="dk1"/>
                </a:solidFill>
              </a:rPr>
              <a:t>	</a:t>
            </a:r>
            <a:r>
              <a:rPr lang="zh-CN">
                <a:solidFill>
                  <a:schemeClr val="dk1"/>
                </a:solidFill>
              </a:rPr>
              <a:t>One independent variable for players who played less than a certain amount of minutes has been used instead of having one variable per player.</a:t>
            </a:r>
            <a:endParaRPr>
              <a:solidFill>
                <a:schemeClr val="dk1"/>
              </a:solidFill>
            </a:endParaRPr>
          </a:p>
          <a:p>
            <a:pPr indent="0" lvl="0" marL="0" rtl="0" algn="l">
              <a:spcBef>
                <a:spcPts val="1200"/>
              </a:spcBef>
              <a:spcAft>
                <a:spcPts val="1200"/>
              </a:spcAft>
              <a:buNone/>
            </a:pPr>
            <a:r>
              <a:t/>
            </a:r>
            <a:endParaRPr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159300" y="280902"/>
            <a:ext cx="901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10.3.1 Computing Seperate Estimates for Offense and Defense</a:t>
            </a:r>
            <a:endParaRPr/>
          </a:p>
        </p:txBody>
      </p:sp>
      <p:sp>
        <p:nvSpPr>
          <p:cNvPr id="112" name="Google Shape;112;p21"/>
          <p:cNvSpPr txBox="1"/>
          <p:nvPr>
            <p:ph idx="1" type="body"/>
          </p:nvPr>
        </p:nvSpPr>
        <p:spPr>
          <a:xfrm>
            <a:off x="311700" y="988352"/>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1"/>
                </a:solidFill>
              </a:rPr>
              <a:t>Let each possiession represent a single shift </a:t>
            </a:r>
            <a:endParaRPr>
              <a:solidFill>
                <a:schemeClr val="dk1"/>
              </a:solidFill>
            </a:endParaRPr>
          </a:p>
          <a:p>
            <a:pPr indent="0" lvl="0" marL="0" rtl="0" algn="l">
              <a:spcBef>
                <a:spcPts val="1200"/>
              </a:spcBef>
              <a:spcAft>
                <a:spcPts val="0"/>
              </a:spcAft>
              <a:buNone/>
            </a:pPr>
            <a:r>
              <a:rPr lang="zh-CN">
                <a:solidFill>
                  <a:schemeClr val="dk1"/>
                </a:solidFill>
              </a:rPr>
              <a:t>       set to 1 if player i in on offense during shift t</a:t>
            </a:r>
            <a:endParaRPr>
              <a:solidFill>
                <a:schemeClr val="dk1"/>
              </a:solidFill>
            </a:endParaRPr>
          </a:p>
          <a:p>
            <a:pPr indent="0" lvl="0" marL="0" rtl="0" algn="l">
              <a:spcBef>
                <a:spcPts val="1200"/>
              </a:spcBef>
              <a:spcAft>
                <a:spcPts val="0"/>
              </a:spcAft>
              <a:buNone/>
            </a:pPr>
            <a:r>
              <a:rPr lang="zh-CN">
                <a:solidFill>
                  <a:schemeClr val="dk1"/>
                </a:solidFill>
              </a:rPr>
              <a:t>     , set to 1 if player i is on defense during shift t</a:t>
            </a:r>
            <a:endParaRPr>
              <a:solidFill>
                <a:schemeClr val="dk1"/>
              </a:solidFill>
            </a:endParaRPr>
          </a:p>
          <a:p>
            <a:pPr indent="0" lvl="0" marL="0" rtl="0" algn="l">
              <a:spcBef>
                <a:spcPts val="1200"/>
              </a:spcBef>
              <a:spcAft>
                <a:spcPts val="0"/>
              </a:spcAft>
              <a:buNone/>
            </a:pPr>
            <a:r>
              <a:rPr lang="zh-CN">
                <a:solidFill>
                  <a:schemeClr val="dk1"/>
                </a:solidFill>
              </a:rPr>
              <a:t>horizontally concatenate 			     to create X.</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zh-CN">
                <a:solidFill>
                  <a:schemeClr val="dk1"/>
                </a:solidFill>
              </a:rPr>
              <a:t>The response variable     contains the points scored by the team in possession t of the ball.</a:t>
            </a:r>
            <a:endParaRPr>
              <a:solidFill>
                <a:schemeClr val="dk1"/>
              </a:solidFill>
            </a:endParaRPr>
          </a:p>
          <a:p>
            <a:pPr indent="0" lvl="0" marL="0" rtl="0" algn="l">
              <a:spcBef>
                <a:spcPts val="1200"/>
              </a:spcBef>
              <a:spcAft>
                <a:spcPts val="1200"/>
              </a:spcAft>
              <a:buNone/>
            </a:pPr>
            <a:r>
              <a:rPr lang="zh-CN">
                <a:solidFill>
                  <a:schemeClr val="dk1"/>
                </a:solidFill>
              </a:rPr>
              <a:t>The vector of coefficients can be estimated using least-squares regression by </a:t>
            </a:r>
            <a:endParaRPr>
              <a:solidFill>
                <a:schemeClr val="dk1"/>
              </a:solidFill>
            </a:endParaRPr>
          </a:p>
        </p:txBody>
      </p:sp>
      <p:pic>
        <p:nvPicPr>
          <p:cNvPr id="113" name="Google Shape;113;p21"/>
          <p:cNvPicPr preferRelativeResize="0"/>
          <p:nvPr/>
        </p:nvPicPr>
        <p:blipFill>
          <a:blip r:embed="rId3">
            <a:alphaModFix/>
          </a:blip>
          <a:stretch>
            <a:fillRect/>
          </a:stretch>
        </p:blipFill>
        <p:spPr>
          <a:xfrm>
            <a:off x="410300" y="1585152"/>
            <a:ext cx="316347" cy="269825"/>
          </a:xfrm>
          <a:prstGeom prst="rect">
            <a:avLst/>
          </a:prstGeom>
          <a:noFill/>
          <a:ln>
            <a:noFill/>
          </a:ln>
        </p:spPr>
      </p:pic>
      <p:pic>
        <p:nvPicPr>
          <p:cNvPr id="114" name="Google Shape;114;p21"/>
          <p:cNvPicPr preferRelativeResize="0"/>
          <p:nvPr/>
        </p:nvPicPr>
        <p:blipFill>
          <a:blip r:embed="rId4">
            <a:alphaModFix/>
          </a:blip>
          <a:stretch>
            <a:fillRect/>
          </a:stretch>
        </p:blipFill>
        <p:spPr>
          <a:xfrm>
            <a:off x="399838" y="2007577"/>
            <a:ext cx="337281" cy="269825"/>
          </a:xfrm>
          <a:prstGeom prst="rect">
            <a:avLst/>
          </a:prstGeom>
          <a:noFill/>
          <a:ln>
            <a:noFill/>
          </a:ln>
        </p:spPr>
      </p:pic>
      <p:pic>
        <p:nvPicPr>
          <p:cNvPr id="115" name="Google Shape;115;p21"/>
          <p:cNvPicPr preferRelativeResize="0"/>
          <p:nvPr/>
        </p:nvPicPr>
        <p:blipFill>
          <a:blip r:embed="rId5">
            <a:alphaModFix/>
          </a:blip>
          <a:stretch>
            <a:fillRect/>
          </a:stretch>
        </p:blipFill>
        <p:spPr>
          <a:xfrm>
            <a:off x="2924925" y="2483827"/>
            <a:ext cx="1349125" cy="269825"/>
          </a:xfrm>
          <a:prstGeom prst="rect">
            <a:avLst/>
          </a:prstGeom>
          <a:noFill/>
          <a:ln>
            <a:noFill/>
          </a:ln>
        </p:spPr>
      </p:pic>
      <p:pic>
        <p:nvPicPr>
          <p:cNvPr id="116" name="Google Shape;116;p21"/>
          <p:cNvPicPr preferRelativeResize="0"/>
          <p:nvPr/>
        </p:nvPicPr>
        <p:blipFill>
          <a:blip r:embed="rId6">
            <a:alphaModFix/>
          </a:blip>
          <a:stretch>
            <a:fillRect/>
          </a:stretch>
        </p:blipFill>
        <p:spPr>
          <a:xfrm>
            <a:off x="2667000" y="3417277"/>
            <a:ext cx="244137" cy="269825"/>
          </a:xfrm>
          <a:prstGeom prst="rect">
            <a:avLst/>
          </a:prstGeom>
          <a:noFill/>
          <a:ln>
            <a:noFill/>
          </a:ln>
        </p:spPr>
      </p:pic>
      <p:pic>
        <p:nvPicPr>
          <p:cNvPr id="117" name="Google Shape;117;p21"/>
          <p:cNvPicPr preferRelativeResize="0"/>
          <p:nvPr/>
        </p:nvPicPr>
        <p:blipFill>
          <a:blip r:embed="rId7">
            <a:alphaModFix/>
          </a:blip>
          <a:stretch>
            <a:fillRect/>
          </a:stretch>
        </p:blipFill>
        <p:spPr>
          <a:xfrm>
            <a:off x="7178475" y="4501650"/>
            <a:ext cx="1827925" cy="419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