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roxima Nov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1a6b3135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1a6b3135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1a6b3135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1a6b3135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1a6b3135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1a6b3135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1a6b3135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1a6b3135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1a6b3135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1a6b3135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1a6b3135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1a6b3135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1a6b3135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1a6b3135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1a6b3135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1a6b3135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1a6b3135e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f1a6b3135e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1a6b3135e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1a6b3135e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1a6b3135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1a6b3135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1a6b3135e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1a6b3135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1a6b3135e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f1a6b3135e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1a6b3135e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f1a6b3135e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1a6b3135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1a6b3135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1a6b3135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1a6b3135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1a6b3135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1a6b3135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1a6b3135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1a6b3135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1a6b3135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1a6b3135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1a6b3135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1a6b3135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1a6b3135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1a6b3135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16.png"/><Relationship Id="rId6"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5.png"/><Relationship Id="rId6"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image" Target="../media/image29.png"/><Relationship Id="rId6"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4.png"/><Relationship Id="rId4" Type="http://schemas.openxmlformats.org/officeDocument/2006/relationships/image" Target="../media/image33.png"/><Relationship Id="rId5"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5.png"/><Relationship Id="rId7" Type="http://schemas.openxmlformats.org/officeDocument/2006/relationships/image" Target="../media/image14.png"/><Relationship Id="rId8"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zh-CN">
                <a:solidFill>
                  <a:schemeClr val="dk1"/>
                </a:solidFill>
              </a:rPr>
              <a:t>Optimal Strategy in Basketball</a:t>
            </a:r>
            <a:endParaRPr>
              <a:solidFill>
                <a:schemeClr val="dk1"/>
              </a:solidFill>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dk1"/>
                </a:solidFill>
              </a:rPr>
              <a:t>Brain Skinner and Matthew Goldman</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11.3 Dynamic Efficiency</a:t>
            </a:r>
            <a:endParaRPr b="1"/>
          </a:p>
        </p:txBody>
      </p:sp>
      <p:sp>
        <p:nvSpPr>
          <p:cNvPr id="133" name="Google Shape;133;p22"/>
          <p:cNvSpPr txBox="1"/>
          <p:nvPr>
            <p:ph idx="1" type="body"/>
          </p:nvPr>
        </p:nvSpPr>
        <p:spPr>
          <a:xfrm>
            <a:off x="148200" y="695275"/>
            <a:ext cx="8919600" cy="4919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zh-CN" sz="1600">
                <a:solidFill>
                  <a:schemeClr val="dk1"/>
                </a:solidFill>
              </a:rPr>
              <a:t>The expected return of a given possession is associated with the time clock remaining, and it goes down when the clock winds down.</a:t>
            </a:r>
            <a:endParaRPr sz="1600">
              <a:solidFill>
                <a:schemeClr val="dk1"/>
              </a:solidFill>
            </a:endParaRPr>
          </a:p>
          <a:p>
            <a:pPr indent="-330200" lvl="0" marL="457200" rtl="0" algn="l">
              <a:spcBef>
                <a:spcPts val="0"/>
              </a:spcBef>
              <a:spcAft>
                <a:spcPts val="0"/>
              </a:spcAft>
              <a:buClr>
                <a:schemeClr val="dk1"/>
              </a:buClr>
              <a:buSzPts val="1600"/>
              <a:buChar char="-"/>
            </a:pPr>
            <a:r>
              <a:rPr lang="zh-CN" sz="1600">
                <a:solidFill>
                  <a:schemeClr val="dk1"/>
                </a:solidFill>
              </a:rPr>
              <a:t>Hence, </a:t>
            </a:r>
            <a:r>
              <a:rPr b="1" lang="zh-CN" sz="1600">
                <a:solidFill>
                  <a:schemeClr val="dk1"/>
                </a:solidFill>
              </a:rPr>
              <a:t>optimal decision-making in basketball depends on the amount of time remaining on the shot clock (“optimal stopping problem”).</a:t>
            </a:r>
            <a:endParaRPr b="1" sz="1600">
              <a:solidFill>
                <a:schemeClr val="dk1"/>
              </a:solidFill>
            </a:endParaRPr>
          </a:p>
          <a:p>
            <a:pPr indent="0" lvl="0" marL="0" rtl="0" algn="l">
              <a:spcBef>
                <a:spcPts val="1200"/>
              </a:spcBef>
              <a:spcAft>
                <a:spcPts val="0"/>
              </a:spcAft>
              <a:buNone/>
            </a:pPr>
            <a:r>
              <a:t/>
            </a:r>
            <a:endParaRPr b="1" sz="1600">
              <a:solidFill>
                <a:schemeClr val="dk1"/>
              </a:solidFill>
            </a:endParaRPr>
          </a:p>
          <a:p>
            <a:pPr indent="0" lvl="0" marL="0" rtl="0" algn="l">
              <a:spcBef>
                <a:spcPts val="1200"/>
              </a:spcBef>
              <a:spcAft>
                <a:spcPts val="0"/>
              </a:spcAft>
              <a:buNone/>
            </a:pPr>
            <a:r>
              <a:rPr lang="zh-CN" sz="1600">
                <a:solidFill>
                  <a:schemeClr val="dk1"/>
                </a:solidFill>
              </a:rPr>
              <a:t>Suppose you are given N “shot opportunities”, and the game ends when run out of all chances.</a:t>
            </a:r>
            <a:endParaRPr sz="1600">
              <a:solidFill>
                <a:schemeClr val="dk1"/>
              </a:solidFill>
            </a:endParaRPr>
          </a:p>
          <a:p>
            <a:pPr indent="0" lvl="0" marL="0" rtl="0" algn="l">
              <a:spcBef>
                <a:spcPts val="1200"/>
              </a:spcBef>
              <a:spcAft>
                <a:spcPts val="0"/>
              </a:spcAft>
              <a:buNone/>
            </a:pPr>
            <a:r>
              <a:rPr b="1" lang="zh-CN" sz="1600">
                <a:solidFill>
                  <a:schemeClr val="dk1"/>
                </a:solidFill>
              </a:rPr>
              <a:t>Question:</a:t>
            </a:r>
            <a:r>
              <a:rPr lang="zh-CN" sz="1600">
                <a:solidFill>
                  <a:schemeClr val="dk1"/>
                </a:solidFill>
              </a:rPr>
              <a:t> Should you take a shot or not?</a:t>
            </a:r>
            <a:endParaRPr sz="1600">
              <a:solidFill>
                <a:schemeClr val="dk1"/>
              </a:solidFill>
            </a:endParaRPr>
          </a:p>
          <a:p>
            <a:pPr indent="-330200" lvl="0" marL="457200" rtl="0" algn="l">
              <a:spcBef>
                <a:spcPts val="1200"/>
              </a:spcBef>
              <a:spcAft>
                <a:spcPts val="0"/>
              </a:spcAft>
              <a:buClr>
                <a:schemeClr val="dk1"/>
              </a:buClr>
              <a:buSzPts val="1600"/>
              <a:buChar char="-"/>
            </a:pPr>
            <a:r>
              <a:rPr lang="zh-CN" sz="1600">
                <a:solidFill>
                  <a:schemeClr val="dk1"/>
                </a:solidFill>
              </a:rPr>
              <a:t>If N = 1, then take the shot, the winning percentage is the expectation of shot quality</a:t>
            </a:r>
            <a:endParaRPr sz="1600">
              <a:solidFill>
                <a:schemeClr val="dk1"/>
              </a:solidFill>
            </a:endParaRPr>
          </a:p>
          <a:p>
            <a:pPr indent="-330200" lvl="0" marL="457200" rtl="0" algn="l">
              <a:spcBef>
                <a:spcPts val="0"/>
              </a:spcBef>
              <a:spcAft>
                <a:spcPts val="0"/>
              </a:spcAft>
              <a:buClr>
                <a:schemeClr val="dk1"/>
              </a:buClr>
              <a:buSzPts val="1600"/>
              <a:buChar char="-"/>
            </a:pPr>
            <a:r>
              <a:rPr lang="zh-CN" sz="1600">
                <a:solidFill>
                  <a:schemeClr val="dk1"/>
                </a:solidFill>
              </a:rPr>
              <a:t>If N = 2, then only take the first shot when </a:t>
            </a:r>
            <a:endParaRPr sz="1600">
              <a:solidFill>
                <a:schemeClr val="dk1"/>
              </a:solidFill>
            </a:endParaRPr>
          </a:p>
          <a:p>
            <a:pPr indent="-330200" lvl="0" marL="457200" rtl="0" algn="l">
              <a:spcBef>
                <a:spcPts val="0"/>
              </a:spcBef>
              <a:spcAft>
                <a:spcPts val="0"/>
              </a:spcAft>
              <a:buClr>
                <a:schemeClr val="dk1"/>
              </a:buClr>
              <a:buSzPts val="1600"/>
              <a:buChar char="-"/>
            </a:pPr>
            <a:r>
              <a:rPr lang="zh-CN" sz="1600">
                <a:solidFill>
                  <a:schemeClr val="dk1"/>
                </a:solidFill>
              </a:rPr>
              <a:t>Similarly, when N = 3, only take the first shot when</a:t>
            </a:r>
            <a:endParaRPr sz="1600">
              <a:solidFill>
                <a:schemeClr val="dk1"/>
              </a:solidFill>
            </a:endParaRPr>
          </a:p>
          <a:p>
            <a:pPr indent="-330200" lvl="0" marL="457200" rtl="0" algn="l">
              <a:spcBef>
                <a:spcPts val="0"/>
              </a:spcBef>
              <a:spcAft>
                <a:spcPts val="0"/>
              </a:spcAft>
              <a:buClr>
                <a:schemeClr val="dk1"/>
              </a:buClr>
              <a:buSzPts val="1600"/>
              <a:buChar char="-"/>
            </a:pPr>
            <a:r>
              <a:rPr lang="zh-CN" sz="1600">
                <a:solidFill>
                  <a:schemeClr val="dk1"/>
                </a:solidFill>
              </a:rPr>
              <a:t>The first shot is taken only when		  , and      at each opportunity depends on how good you are shooting from those distances. </a:t>
            </a:r>
            <a:r>
              <a:rPr lang="zh-CN" sz="1600">
                <a:solidFill>
                  <a:schemeClr val="dk1"/>
                </a:solidFill>
              </a:rPr>
              <a:t> </a:t>
            </a:r>
            <a:endParaRPr sz="1600">
              <a:solidFill>
                <a:schemeClr val="dk1"/>
              </a:solidFill>
            </a:endParaRPr>
          </a:p>
        </p:txBody>
      </p:sp>
      <p:pic>
        <p:nvPicPr>
          <p:cNvPr descr="\eta" id="134" name="Google Shape;134;p22" title="MathEquation,#000000"/>
          <p:cNvPicPr preferRelativeResize="0"/>
          <p:nvPr/>
        </p:nvPicPr>
        <p:blipFill>
          <a:blip r:embed="rId3">
            <a:alphaModFix/>
          </a:blip>
          <a:stretch>
            <a:fillRect/>
          </a:stretch>
        </p:blipFill>
        <p:spPr>
          <a:xfrm>
            <a:off x="8205050" y="3404225"/>
            <a:ext cx="144650" cy="242299"/>
          </a:xfrm>
          <a:prstGeom prst="rect">
            <a:avLst/>
          </a:prstGeom>
          <a:noFill/>
          <a:ln>
            <a:noFill/>
          </a:ln>
        </p:spPr>
      </p:pic>
      <p:pic>
        <p:nvPicPr>
          <p:cNvPr descr="V_1 = E[\eta_1] &gt; V_2 = E[\eta_2]" id="135" name="Google Shape;135;p22" title="MathEquation,#000000"/>
          <p:cNvPicPr preferRelativeResize="0"/>
          <p:nvPr/>
        </p:nvPicPr>
        <p:blipFill>
          <a:blip r:embed="rId4">
            <a:alphaModFix/>
          </a:blip>
          <a:stretch>
            <a:fillRect/>
          </a:stretch>
        </p:blipFill>
        <p:spPr>
          <a:xfrm>
            <a:off x="4494100" y="3696000"/>
            <a:ext cx="2130126" cy="242300"/>
          </a:xfrm>
          <a:prstGeom prst="rect">
            <a:avLst/>
          </a:prstGeom>
          <a:noFill/>
          <a:ln>
            <a:noFill/>
          </a:ln>
        </p:spPr>
      </p:pic>
      <p:pic>
        <p:nvPicPr>
          <p:cNvPr descr="V_1 = E[\eta_1] &gt; V_2 + V_3" id="136" name="Google Shape;136;p22" title="MathEquation,#000000"/>
          <p:cNvPicPr preferRelativeResize="0"/>
          <p:nvPr/>
        </p:nvPicPr>
        <p:blipFill>
          <a:blip r:embed="rId5">
            <a:alphaModFix/>
          </a:blip>
          <a:stretch>
            <a:fillRect/>
          </a:stretch>
        </p:blipFill>
        <p:spPr>
          <a:xfrm>
            <a:off x="5224475" y="3990575"/>
            <a:ext cx="1863850" cy="242300"/>
          </a:xfrm>
          <a:prstGeom prst="rect">
            <a:avLst/>
          </a:prstGeom>
          <a:noFill/>
          <a:ln>
            <a:noFill/>
          </a:ln>
        </p:spPr>
      </p:pic>
      <p:pic>
        <p:nvPicPr>
          <p:cNvPr descr="\eta &gt; V_{N-1}" id="137" name="Google Shape;137;p22" title="MathEquation,#000000"/>
          <p:cNvPicPr preferRelativeResize="0"/>
          <p:nvPr/>
        </p:nvPicPr>
        <p:blipFill>
          <a:blip r:embed="rId6">
            <a:alphaModFix/>
          </a:blip>
          <a:stretch>
            <a:fillRect/>
          </a:stretch>
        </p:blipFill>
        <p:spPr>
          <a:xfrm>
            <a:off x="3647550" y="4244500"/>
            <a:ext cx="819026" cy="219075"/>
          </a:xfrm>
          <a:prstGeom prst="rect">
            <a:avLst/>
          </a:prstGeom>
          <a:noFill/>
          <a:ln>
            <a:noFill/>
          </a:ln>
        </p:spPr>
      </p:pic>
      <p:pic>
        <p:nvPicPr>
          <p:cNvPr descr="\eta" id="138" name="Google Shape;138;p22" title="MathEquation,#000000"/>
          <p:cNvPicPr preferRelativeResize="0"/>
          <p:nvPr/>
        </p:nvPicPr>
        <p:blipFill>
          <a:blip r:embed="rId3">
            <a:alphaModFix/>
          </a:blip>
          <a:stretch>
            <a:fillRect/>
          </a:stretch>
        </p:blipFill>
        <p:spPr>
          <a:xfrm>
            <a:off x="4959050" y="4232878"/>
            <a:ext cx="130784" cy="2190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Recurrence Equation for winning probability</a:t>
            </a:r>
            <a:endParaRPr b="1"/>
          </a:p>
        </p:txBody>
      </p:sp>
      <p:sp>
        <p:nvSpPr>
          <p:cNvPr id="144" name="Google Shape;144;p23"/>
          <p:cNvSpPr txBox="1"/>
          <p:nvPr>
            <p:ph idx="1" type="body"/>
          </p:nvPr>
        </p:nvSpPr>
        <p:spPr>
          <a:xfrm>
            <a:off x="311700" y="4201225"/>
            <a:ext cx="8520600" cy="107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zh-CN" sz="1600">
                <a:solidFill>
                  <a:schemeClr val="dk1"/>
                </a:solidFill>
              </a:rPr>
              <a:t>Shots should be taken only when their expected return exceeds the average value of continuing the possession</a:t>
            </a:r>
            <a:endParaRPr b="1" sz="1600">
              <a:solidFill>
                <a:schemeClr val="dk1"/>
              </a:solidFill>
            </a:endParaRPr>
          </a:p>
        </p:txBody>
      </p:sp>
      <p:pic>
        <p:nvPicPr>
          <p:cNvPr descr="\eta_1 = \text{the quality of shot opportunity when 1s remained}" id="145" name="Google Shape;145;p23" title="MathEquation,#000000"/>
          <p:cNvPicPr preferRelativeResize="0"/>
          <p:nvPr/>
        </p:nvPicPr>
        <p:blipFill>
          <a:blip r:embed="rId3">
            <a:alphaModFix/>
          </a:blip>
          <a:stretch>
            <a:fillRect/>
          </a:stretch>
        </p:blipFill>
        <p:spPr>
          <a:xfrm>
            <a:off x="692200" y="1990675"/>
            <a:ext cx="4969600" cy="298175"/>
          </a:xfrm>
          <a:prstGeom prst="rect">
            <a:avLst/>
          </a:prstGeom>
          <a:noFill/>
          <a:ln>
            <a:noFill/>
          </a:ln>
        </p:spPr>
      </p:pic>
      <p:pic>
        <p:nvPicPr>
          <p:cNvPr descr="\text{Expected number of points } V_1 = E[\eta_1]" id="146" name="Google Shape;146;p23" title="MathEquation,#000000"/>
          <p:cNvPicPr preferRelativeResize="0"/>
          <p:nvPr/>
        </p:nvPicPr>
        <p:blipFill>
          <a:blip r:embed="rId4">
            <a:alphaModFix/>
          </a:blip>
          <a:stretch>
            <a:fillRect/>
          </a:stretch>
        </p:blipFill>
        <p:spPr>
          <a:xfrm>
            <a:off x="692200" y="2423600"/>
            <a:ext cx="3457114" cy="298175"/>
          </a:xfrm>
          <a:prstGeom prst="rect">
            <a:avLst/>
          </a:prstGeom>
          <a:noFill/>
          <a:ln>
            <a:noFill/>
          </a:ln>
        </p:spPr>
      </p:pic>
      <p:pic>
        <p:nvPicPr>
          <p:cNvPr descr="\begin{align*} &#10;t = 2 \Rightarrow V_2 &amp; = P(\eta_2 \leq V_2) \times V_{t-1} \\&#10; &amp; + P(\eta_t &gt; c_t) \times E[\eta_t | \eta_t &gt; V_1]&#10;\end{align*}" id="147" name="Google Shape;147;p23" title="MathEquation,#000000"/>
          <p:cNvPicPr preferRelativeResize="0"/>
          <p:nvPr/>
        </p:nvPicPr>
        <p:blipFill>
          <a:blip r:embed="rId5">
            <a:alphaModFix/>
          </a:blip>
          <a:stretch>
            <a:fillRect/>
          </a:stretch>
        </p:blipFill>
        <p:spPr>
          <a:xfrm>
            <a:off x="692200" y="2856525"/>
            <a:ext cx="3949646" cy="572700"/>
          </a:xfrm>
          <a:prstGeom prst="rect">
            <a:avLst/>
          </a:prstGeom>
          <a:noFill/>
          <a:ln>
            <a:noFill/>
          </a:ln>
        </p:spPr>
      </p:pic>
      <p:pic>
        <p:nvPicPr>
          <p:cNvPr descr="\begin{align*} &#10;t \Rightarrow V_t &amp; = P(\eta_t \leq c_t) \times V_{t-1} + P(\eta_t &gt; c_t) \times E[\eta_t | \eta_t &gt; c_t] \\&#10;c_t &amp; = V_{t-1}&#10;\end{align*}" id="148" name="Google Shape;148;p23" title="MathEquation,#000000"/>
          <p:cNvPicPr preferRelativeResize="0"/>
          <p:nvPr/>
        </p:nvPicPr>
        <p:blipFill>
          <a:blip r:embed="rId6">
            <a:alphaModFix/>
          </a:blip>
          <a:stretch>
            <a:fillRect/>
          </a:stretch>
        </p:blipFill>
        <p:spPr>
          <a:xfrm>
            <a:off x="692200" y="3640175"/>
            <a:ext cx="5143874" cy="527250"/>
          </a:xfrm>
          <a:prstGeom prst="rect">
            <a:avLst/>
          </a:prstGeom>
          <a:noFill/>
          <a:ln>
            <a:noFill/>
          </a:ln>
        </p:spPr>
      </p:pic>
      <p:sp>
        <p:nvSpPr>
          <p:cNvPr id="149" name="Google Shape;149;p23"/>
          <p:cNvSpPr txBox="1"/>
          <p:nvPr/>
        </p:nvSpPr>
        <p:spPr>
          <a:xfrm>
            <a:off x="311700" y="1017725"/>
            <a:ext cx="9088200" cy="86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CN" sz="1600">
                <a:solidFill>
                  <a:schemeClr val="dk1"/>
                </a:solidFill>
                <a:latin typeface="Proxima Nova"/>
                <a:ea typeface="Proxima Nova"/>
                <a:cs typeface="Proxima Nova"/>
                <a:sym typeface="Proxima Nova"/>
              </a:rPr>
              <a:t>T</a:t>
            </a:r>
            <a:r>
              <a:rPr lang="zh-CN" sz="1600">
                <a:solidFill>
                  <a:schemeClr val="dk1"/>
                </a:solidFill>
                <a:latin typeface="Proxima Nova"/>
                <a:ea typeface="Proxima Nova"/>
                <a:cs typeface="Proxima Nova"/>
                <a:sym typeface="Proxima Nova"/>
              </a:rPr>
              <a:t>he distribution of shot quality depends on the time remaining, which is unreasonable.</a:t>
            </a:r>
            <a:endParaRPr sz="1600">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b="1" lang="zh-CN" sz="1600">
                <a:solidFill>
                  <a:schemeClr val="dk1"/>
                </a:solidFill>
                <a:latin typeface="Proxima Nova"/>
                <a:ea typeface="Proxima Nova"/>
                <a:cs typeface="Proxima Nova"/>
                <a:sym typeface="Proxima Nova"/>
              </a:rPr>
              <a:t>Extension</a:t>
            </a:r>
            <a:endParaRPr b="1" sz="1600">
              <a:solidFill>
                <a:schemeClr val="dk1"/>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Issues and Solution</a:t>
            </a:r>
            <a:endParaRPr b="1"/>
          </a:p>
        </p:txBody>
      </p:sp>
      <p:sp>
        <p:nvSpPr>
          <p:cNvPr id="155" name="Google Shape;155;p24"/>
          <p:cNvSpPr txBox="1"/>
          <p:nvPr>
            <p:ph idx="1" type="body"/>
          </p:nvPr>
        </p:nvSpPr>
        <p:spPr>
          <a:xfrm>
            <a:off x="311700" y="706825"/>
            <a:ext cx="8520600" cy="4550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zh-CN" sz="1600">
                <a:solidFill>
                  <a:schemeClr val="dk1"/>
                </a:solidFill>
              </a:rPr>
              <a:t>The reservation threshold	      cannot be measured easily, because</a:t>
            </a:r>
            <a:endParaRPr sz="1600">
              <a:solidFill>
                <a:schemeClr val="dk1"/>
              </a:solidFill>
            </a:endParaRPr>
          </a:p>
          <a:p>
            <a:pPr indent="-330200" lvl="0" marL="457200" rtl="0" algn="l">
              <a:spcBef>
                <a:spcPts val="1200"/>
              </a:spcBef>
              <a:spcAft>
                <a:spcPts val="0"/>
              </a:spcAft>
              <a:buClr>
                <a:schemeClr val="dk1"/>
              </a:buClr>
              <a:buSzPts val="1600"/>
              <a:buAutoNum type="arabicPeriod"/>
            </a:pPr>
            <a:r>
              <a:rPr lang="zh-CN" sz="1600">
                <a:solidFill>
                  <a:schemeClr val="dk1"/>
                </a:solidFill>
              </a:rPr>
              <a:t>The average number of points scored by shots taken at time t can be observed.</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zh-CN" sz="1600">
                <a:solidFill>
                  <a:schemeClr val="dk1"/>
                </a:solidFill>
              </a:rPr>
              <a:t>But the average includes some high-value, wide open shots that are not representative of the team’s reservation threshold.</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zh-CN" sz="1600">
                <a:solidFill>
                  <a:schemeClr val="dk1"/>
                </a:solidFill>
              </a:rPr>
              <a:t>So,						doesn’t gurantee optimal dynamic efficiency. </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rPr b="1" lang="zh-CN" sz="1600">
                <a:solidFill>
                  <a:schemeClr val="dk1"/>
                </a:solidFill>
              </a:rPr>
              <a:t>Solution</a:t>
            </a:r>
            <a:endParaRPr b="1" sz="1600">
              <a:solidFill>
                <a:schemeClr val="dk1"/>
              </a:solidFill>
            </a:endParaRPr>
          </a:p>
          <a:p>
            <a:pPr indent="457200" lvl="0" marL="0" rtl="0" algn="l">
              <a:spcBef>
                <a:spcPts val="1200"/>
              </a:spcBef>
              <a:spcAft>
                <a:spcPts val="0"/>
              </a:spcAft>
              <a:buNone/>
            </a:pPr>
            <a:r>
              <a:rPr b="1" lang="zh-CN" sz="1600">
                <a:solidFill>
                  <a:schemeClr val="dk1"/>
                </a:solidFill>
              </a:rPr>
              <a:t>Goldman and Rao (2014b)</a:t>
            </a:r>
            <a:r>
              <a:rPr lang="zh-CN" sz="1600">
                <a:solidFill>
                  <a:schemeClr val="dk1"/>
                </a:solidFill>
              </a:rPr>
              <a:t> studied the question of dynamic efficiency by estimating a structural model where the time remaining on the shot clock is used as an intrumental variable for shot selection. </a:t>
            </a:r>
            <a:endParaRPr sz="1600">
              <a:solidFill>
                <a:schemeClr val="dk1"/>
              </a:solidFill>
            </a:endParaRPr>
          </a:p>
          <a:p>
            <a:pPr indent="457200" lvl="0" marL="0" rtl="0" algn="l">
              <a:spcBef>
                <a:spcPts val="1200"/>
              </a:spcBef>
              <a:spcAft>
                <a:spcPts val="1200"/>
              </a:spcAft>
              <a:buNone/>
            </a:pPr>
            <a:r>
              <a:rPr lang="zh-CN" sz="1600">
                <a:solidFill>
                  <a:schemeClr val="dk1"/>
                </a:solidFill>
              </a:rPr>
              <a:t>In this way, they were able to model the marginal (or worst) shot a team is willing to take and compare its quality to the average number of points returend from continuing the possession</a:t>
            </a:r>
            <a:endParaRPr sz="1600">
              <a:solidFill>
                <a:schemeClr val="dk1"/>
              </a:solidFill>
            </a:endParaRPr>
          </a:p>
        </p:txBody>
      </p:sp>
      <p:pic>
        <p:nvPicPr>
          <p:cNvPr descr="c_t" id="156" name="Google Shape;156;p24" title="MathEquation,#000000"/>
          <p:cNvPicPr preferRelativeResize="0"/>
          <p:nvPr/>
        </p:nvPicPr>
        <p:blipFill>
          <a:blip r:embed="rId3">
            <a:alphaModFix/>
          </a:blip>
          <a:stretch>
            <a:fillRect/>
          </a:stretch>
        </p:blipFill>
        <p:spPr>
          <a:xfrm>
            <a:off x="2771522" y="827168"/>
            <a:ext cx="212900" cy="211275"/>
          </a:xfrm>
          <a:prstGeom prst="rect">
            <a:avLst/>
          </a:prstGeom>
          <a:noFill/>
          <a:ln>
            <a:noFill/>
          </a:ln>
        </p:spPr>
      </p:pic>
      <p:pic>
        <p:nvPicPr>
          <p:cNvPr descr="e_t = E[\eta|\eta_t &gt; c_t] &gt; V_{t-1}" id="157" name="Google Shape;157;p24" title="MathEquation,#000000"/>
          <p:cNvPicPr preferRelativeResize="0"/>
          <p:nvPr/>
        </p:nvPicPr>
        <p:blipFill>
          <a:blip r:embed="rId4">
            <a:alphaModFix/>
          </a:blip>
          <a:stretch>
            <a:fillRect/>
          </a:stretch>
        </p:blipFill>
        <p:spPr>
          <a:xfrm>
            <a:off x="1301475" y="1983125"/>
            <a:ext cx="2234400" cy="256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240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11.4 Risk and Reward</a:t>
            </a:r>
            <a:endParaRPr/>
          </a:p>
        </p:txBody>
      </p:sp>
      <p:sp>
        <p:nvSpPr>
          <p:cNvPr id="163" name="Google Shape;163;p25"/>
          <p:cNvSpPr txBox="1"/>
          <p:nvPr>
            <p:ph idx="1" type="body"/>
          </p:nvPr>
        </p:nvSpPr>
        <p:spPr>
          <a:xfrm>
            <a:off x="311700" y="795775"/>
            <a:ext cx="8520600" cy="478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600">
                <a:solidFill>
                  <a:schemeClr val="dk1"/>
                </a:solidFill>
              </a:rPr>
              <a:t>In a shooting contest, you can take 10 shots. If free throw shots are worth 2 points and three-poing shots are worth 3, and you know you are a 60% free throw shooter and a 40% three-point shooter.  Which shots would you take? </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rPr lang="zh-CN" sz="1600">
                <a:solidFill>
                  <a:schemeClr val="dk1"/>
                </a:solidFill>
              </a:rPr>
              <a:t>This entirely depends on whether your friend is a better shooter than you are. </a:t>
            </a:r>
            <a:r>
              <a:rPr lang="zh-CN" sz="1600">
                <a:solidFill>
                  <a:schemeClr val="dk1"/>
                </a:solidFill>
              </a:rPr>
              <a:t>Both strategies have the same expected outcome, 12 points, but the variances of outcome are different. In particular, the three-point-shooting strategy offers both a higher “best case scenario” and a lower “worst-case scenario”.</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1200"/>
              </a:spcAft>
              <a:buNone/>
            </a:pPr>
            <a:r>
              <a:rPr lang="zh-CN" sz="1600">
                <a:solidFill>
                  <a:schemeClr val="dk1"/>
                </a:solidFill>
              </a:rPr>
              <a:t>If winning is likely (i.e. you are a better shooter than your friend), then you should go with the more conservative two-point shooting strategy. Otherwise, you should choose the more risky three-point shooting strategy.</a:t>
            </a:r>
            <a:endParaRPr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Riskness of Strategy</a:t>
            </a:r>
            <a:endParaRPr b="1"/>
          </a:p>
        </p:txBody>
      </p:sp>
      <p:sp>
        <p:nvSpPr>
          <p:cNvPr id="169" name="Google Shape;169;p26"/>
          <p:cNvSpPr txBox="1"/>
          <p:nvPr>
            <p:ph idx="1" type="body"/>
          </p:nvPr>
        </p:nvSpPr>
        <p:spPr>
          <a:xfrm>
            <a:off x="311700" y="847675"/>
            <a:ext cx="8520600" cy="450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600">
                <a:solidFill>
                  <a:schemeClr val="dk1"/>
                </a:solidFill>
              </a:rPr>
              <a:t>Riskness of strategy can be quantified by the variance of the total umber of points scored.</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1200"/>
              </a:spcAft>
              <a:buNone/>
            </a:pPr>
            <a:r>
              <a:rPr lang="zh-CN" sz="1600">
                <a:solidFill>
                  <a:schemeClr val="dk1"/>
                </a:solidFill>
              </a:rPr>
              <a:t>In the previous case, both strategies have the same expected outcome and only need to compare variance. However, most of the time the strategies have different expected outcome.</a:t>
            </a:r>
            <a:endParaRPr sz="1600">
              <a:solidFill>
                <a:schemeClr val="dk1"/>
              </a:solidFill>
            </a:endParaRPr>
          </a:p>
        </p:txBody>
      </p:sp>
      <p:pic>
        <p:nvPicPr>
          <p:cNvPr id="170" name="Google Shape;170;p26"/>
          <p:cNvPicPr preferRelativeResize="0"/>
          <p:nvPr/>
        </p:nvPicPr>
        <p:blipFill>
          <a:blip r:embed="rId3">
            <a:alphaModFix/>
          </a:blip>
          <a:stretch>
            <a:fillRect/>
          </a:stretch>
        </p:blipFill>
        <p:spPr>
          <a:xfrm>
            <a:off x="716688" y="1258689"/>
            <a:ext cx="2028825" cy="647700"/>
          </a:xfrm>
          <a:prstGeom prst="rect">
            <a:avLst/>
          </a:prstGeom>
          <a:noFill/>
          <a:ln>
            <a:noFill/>
          </a:ln>
        </p:spPr>
      </p:pic>
      <p:pic>
        <p:nvPicPr>
          <p:cNvPr id="171" name="Google Shape;171;p26"/>
          <p:cNvPicPr preferRelativeResize="0"/>
          <p:nvPr/>
        </p:nvPicPr>
        <p:blipFill>
          <a:blip r:embed="rId4">
            <a:alphaModFix/>
          </a:blip>
          <a:stretch>
            <a:fillRect/>
          </a:stretch>
        </p:blipFill>
        <p:spPr>
          <a:xfrm>
            <a:off x="466013" y="1883938"/>
            <a:ext cx="5038725" cy="1038225"/>
          </a:xfrm>
          <a:prstGeom prst="rect">
            <a:avLst/>
          </a:prstGeom>
          <a:noFill/>
          <a:ln>
            <a:noFill/>
          </a:ln>
        </p:spPr>
      </p:pic>
      <p:pic>
        <p:nvPicPr>
          <p:cNvPr id="172" name="Google Shape;172;p26"/>
          <p:cNvPicPr preferRelativeResize="0"/>
          <p:nvPr/>
        </p:nvPicPr>
        <p:blipFill>
          <a:blip r:embed="rId5">
            <a:alphaModFix/>
          </a:blip>
          <a:stretch>
            <a:fillRect/>
          </a:stretch>
        </p:blipFill>
        <p:spPr>
          <a:xfrm>
            <a:off x="791450" y="2922175"/>
            <a:ext cx="1371600" cy="628650"/>
          </a:xfrm>
          <a:prstGeom prst="rect">
            <a:avLst/>
          </a:prstGeom>
          <a:noFill/>
          <a:ln>
            <a:noFill/>
          </a:ln>
        </p:spPr>
      </p:pic>
      <p:pic>
        <p:nvPicPr>
          <p:cNvPr id="173" name="Google Shape;173;p26"/>
          <p:cNvPicPr preferRelativeResize="0"/>
          <p:nvPr/>
        </p:nvPicPr>
        <p:blipFill>
          <a:blip r:embed="rId6">
            <a:alphaModFix/>
          </a:blip>
          <a:stretch>
            <a:fillRect/>
          </a:stretch>
        </p:blipFill>
        <p:spPr>
          <a:xfrm>
            <a:off x="2163039" y="3056688"/>
            <a:ext cx="5750064" cy="269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Ideal Strategy</a:t>
            </a:r>
            <a:endParaRPr b="1"/>
          </a:p>
        </p:txBody>
      </p:sp>
      <p:sp>
        <p:nvSpPr>
          <p:cNvPr id="179" name="Google Shape;17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600">
                <a:solidFill>
                  <a:schemeClr val="dk1"/>
                </a:solidFill>
              </a:rPr>
              <a:t>When the expected number of points scored under different strategy is different, the ideal strategy involves sacrificing from the expected number of points scored to increase the variance (if you are the underdog) or reduce it (if you are the favorite).</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1200"/>
              </a:spcAft>
              <a:buNone/>
            </a:pPr>
            <a:r>
              <a:rPr lang="zh-CN" sz="1600">
                <a:solidFill>
                  <a:schemeClr val="dk1"/>
                </a:solidFill>
              </a:rPr>
              <a:t>Graphically, one can say that the strategy adpoted by each team is characterized by a distribution of possible final scores. For an underdog team, the best interest to choose a strategy that maximizes the overlap between the two teams’ distributions.</a:t>
            </a:r>
            <a:endParaRPr sz="16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464100" y="216425"/>
            <a:ext cx="2639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Graphical Representation</a:t>
            </a:r>
            <a:endParaRPr b="1"/>
          </a:p>
        </p:txBody>
      </p:sp>
      <p:sp>
        <p:nvSpPr>
          <p:cNvPr id="185" name="Google Shape;18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6" name="Google Shape;186;p28"/>
          <p:cNvPicPr preferRelativeResize="0"/>
          <p:nvPr/>
        </p:nvPicPr>
        <p:blipFill rotWithShape="1">
          <a:blip r:embed="rId3">
            <a:alphaModFix/>
          </a:blip>
          <a:srcRect b="2053" l="0" r="0" t="4584"/>
          <a:stretch/>
        </p:blipFill>
        <p:spPr>
          <a:xfrm>
            <a:off x="3027000" y="103307"/>
            <a:ext cx="6031600" cy="48020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Modeling in Math</a:t>
            </a:r>
            <a:endParaRPr b="1"/>
          </a:p>
        </p:txBody>
      </p:sp>
      <p:sp>
        <p:nvSpPr>
          <p:cNvPr id="192" name="Google Shape;19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29"/>
          <p:cNvPicPr preferRelativeResize="0"/>
          <p:nvPr/>
        </p:nvPicPr>
        <p:blipFill rotWithShape="1">
          <a:blip r:embed="rId3">
            <a:alphaModFix/>
          </a:blip>
          <a:srcRect b="0" l="0" r="2305" t="0"/>
          <a:stretch/>
        </p:blipFill>
        <p:spPr>
          <a:xfrm>
            <a:off x="311700" y="1275825"/>
            <a:ext cx="8520599" cy="2761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Game Theory</a:t>
            </a:r>
            <a:endParaRPr b="1"/>
          </a:p>
        </p:txBody>
      </p:sp>
      <p:sp>
        <p:nvSpPr>
          <p:cNvPr id="199" name="Google Shape;199;p30"/>
          <p:cNvSpPr txBox="1"/>
          <p:nvPr>
            <p:ph idx="1" type="body"/>
          </p:nvPr>
        </p:nvSpPr>
        <p:spPr>
          <a:xfrm>
            <a:off x="311700" y="1000075"/>
            <a:ext cx="8520600" cy="3930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zh-CN" sz="1600">
                <a:solidFill>
                  <a:schemeClr val="dk1"/>
                </a:solidFill>
              </a:rPr>
              <a:t>The optimal strategy of A requires one to know the stratgey of B, and team B is similarly engaged in strategic decisionmaking that requires knowledge about the strategy of A.</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rPr lang="zh-CN" sz="1600">
                <a:solidFill>
                  <a:schemeClr val="dk1"/>
                </a:solidFill>
              </a:rPr>
              <a:t>Thus, all strategic decisions are game-theoretical in nature and require complicated analytical descriptions.</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rPr lang="zh-CN" sz="1600">
                <a:solidFill>
                  <a:schemeClr val="dk1"/>
                </a:solidFill>
              </a:rPr>
              <a:t>In practice, each team can use its opponent’s previous record as an indicator of their intended strategy and ability and adopt their own strategy accordingly. </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1200"/>
              </a:spcAft>
              <a:buNone/>
            </a:pPr>
            <a:r>
              <a:rPr lang="zh-CN" sz="1600">
                <a:solidFill>
                  <a:schemeClr val="dk1"/>
                </a:solidFill>
              </a:rPr>
              <a:t>The degree to which approach can be expected to succeed or can be exploited by a clever opponent, has not been exploored in a rigorous way, but may prove a fascinating topic for future studies</a:t>
            </a:r>
            <a:endParaRPr sz="16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Simplified Assumption</a:t>
            </a:r>
            <a:endParaRPr b="1"/>
          </a:p>
        </p:txBody>
      </p:sp>
      <p:sp>
        <p:nvSpPr>
          <p:cNvPr id="205" name="Google Shape;205;p31"/>
          <p:cNvSpPr txBox="1"/>
          <p:nvPr>
            <p:ph idx="1" type="body"/>
          </p:nvPr>
        </p:nvSpPr>
        <p:spPr>
          <a:xfrm>
            <a:off x="311700" y="6363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zh-CN" sz="1600">
                <a:solidFill>
                  <a:schemeClr val="dk1"/>
                </a:solidFill>
              </a:rPr>
              <a:t>If all possessions are independent, then the differential score distribution is Ga</a:t>
            </a:r>
            <a:r>
              <a:rPr lang="zh-CN" sz="1600">
                <a:solidFill>
                  <a:schemeClr val="dk1"/>
                </a:solidFill>
              </a:rPr>
              <a:t>ussian. </a:t>
            </a:r>
            <a:endParaRPr sz="1600">
              <a:solidFill>
                <a:schemeClr val="dk1"/>
              </a:solidFill>
            </a:endParaRPr>
          </a:p>
          <a:p>
            <a:pPr indent="-330200" lvl="0" marL="457200" rtl="0" algn="l">
              <a:spcBef>
                <a:spcPts val="0"/>
              </a:spcBef>
              <a:spcAft>
                <a:spcPts val="0"/>
              </a:spcAft>
              <a:buClr>
                <a:schemeClr val="dk1"/>
              </a:buClr>
              <a:buSzPts val="1600"/>
              <a:buChar char="-"/>
            </a:pPr>
            <a:r>
              <a:rPr b="1" lang="zh-CN" sz="1600">
                <a:solidFill>
                  <a:schemeClr val="dk1"/>
                </a:solidFill>
              </a:rPr>
              <a:t>T</a:t>
            </a:r>
            <a:r>
              <a:rPr b="1" lang="zh-CN" sz="1600">
                <a:solidFill>
                  <a:schemeClr val="dk1"/>
                </a:solidFill>
              </a:rPr>
              <a:t>he optimal strategy is the one maximizes Z.</a:t>
            </a:r>
            <a:endParaRPr b="1"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1200"/>
              </a:spcAft>
              <a:buNone/>
            </a:pPr>
            <a:r>
              <a:t/>
            </a:r>
            <a:endParaRPr sz="1600">
              <a:solidFill>
                <a:schemeClr val="dk1"/>
              </a:solidFill>
            </a:endParaRPr>
          </a:p>
        </p:txBody>
      </p:sp>
      <p:pic>
        <p:nvPicPr>
          <p:cNvPr id="206" name="Google Shape;206;p31"/>
          <p:cNvPicPr preferRelativeResize="0"/>
          <p:nvPr/>
        </p:nvPicPr>
        <p:blipFill rotWithShape="1">
          <a:blip r:embed="rId3">
            <a:alphaModFix/>
          </a:blip>
          <a:srcRect b="0" l="0" r="0" t="2505"/>
          <a:stretch/>
        </p:blipFill>
        <p:spPr>
          <a:xfrm>
            <a:off x="529150" y="1364125"/>
            <a:ext cx="7636951" cy="3680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11.1 </a:t>
            </a:r>
            <a:r>
              <a:rPr b="1" lang="zh-CN"/>
              <a:t>Introduction</a:t>
            </a:r>
            <a:endParaRPr b="1"/>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600">
                <a:solidFill>
                  <a:schemeClr val="dk1"/>
                </a:solidFill>
              </a:rPr>
              <a:t>Empirical Studies of scoring can in basketabll suggest that </a:t>
            </a:r>
            <a:r>
              <a:rPr b="1" lang="zh-CN" sz="1600">
                <a:solidFill>
                  <a:schemeClr val="dk1"/>
                </a:solidFill>
              </a:rPr>
              <a:t>scoring events can be modeled with a fairly high degree of accuracy as independent and identically distributued (iid).</a:t>
            </a:r>
            <a:r>
              <a:rPr lang="zh-CN" sz="1600">
                <a:solidFill>
                  <a:schemeClr val="dk1"/>
                </a:solidFill>
              </a:rPr>
              <a:t> </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rPr lang="zh-CN" sz="1600">
                <a:solidFill>
                  <a:schemeClr val="dk1"/>
                </a:solidFill>
              </a:rPr>
              <a:t>This independence implies that, as the game progresses, the differential score undergoes a biased random walk. Its random fluctuations are therefore nearly identical to those of Brownian motion, while</a:t>
            </a:r>
            <a:r>
              <a:rPr b="1" lang="zh-CN" sz="1600">
                <a:solidFill>
                  <a:schemeClr val="dk1"/>
                </a:solidFill>
              </a:rPr>
              <a:t> the net drift of the score is determined by </a:t>
            </a:r>
            <a:endParaRPr b="1" sz="1600">
              <a:solidFill>
                <a:schemeClr val="dk1"/>
              </a:solidFill>
            </a:endParaRPr>
          </a:p>
          <a:p>
            <a:pPr indent="-330200" lvl="0" marL="457200" rtl="0" algn="l">
              <a:spcBef>
                <a:spcPts val="1200"/>
              </a:spcBef>
              <a:spcAft>
                <a:spcPts val="0"/>
              </a:spcAft>
              <a:buClr>
                <a:schemeClr val="dk1"/>
              </a:buClr>
              <a:buSzPts val="1600"/>
              <a:buAutoNum type="arabicPeriod"/>
            </a:pPr>
            <a:r>
              <a:rPr lang="zh-CN" sz="1600">
                <a:solidFill>
                  <a:schemeClr val="dk1"/>
                </a:solidFill>
              </a:rPr>
              <a:t>the skill levels of the two teams </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zh-CN" sz="1600">
                <a:solidFill>
                  <a:schemeClr val="dk1"/>
                </a:solidFill>
              </a:rPr>
              <a:t>the scoring strategies they employ.</a:t>
            </a:r>
            <a:endParaRPr sz="1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Intuition</a:t>
            </a:r>
            <a:endParaRPr b="1"/>
          </a:p>
        </p:txBody>
      </p:sp>
      <p:sp>
        <p:nvSpPr>
          <p:cNvPr id="212" name="Google Shape;21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330200" lvl="0" marL="457200" rtl="0" algn="l">
              <a:spcBef>
                <a:spcPts val="1200"/>
              </a:spcBef>
              <a:spcAft>
                <a:spcPts val="0"/>
              </a:spcAft>
              <a:buClr>
                <a:schemeClr val="dk1"/>
              </a:buClr>
              <a:buSzPts val="1600"/>
              <a:buChar char="-"/>
            </a:pPr>
            <a:r>
              <a:rPr lang="zh-CN" sz="1600">
                <a:solidFill>
                  <a:schemeClr val="dk1"/>
                </a:solidFill>
              </a:rPr>
              <a:t>When		 is negative, Z is increased by increasing</a:t>
            </a:r>
            <a:endParaRPr sz="1600">
              <a:solidFill>
                <a:schemeClr val="dk1"/>
              </a:solidFill>
            </a:endParaRPr>
          </a:p>
          <a:p>
            <a:pPr indent="-330200" lvl="0" marL="457200" rtl="0" algn="l">
              <a:spcBef>
                <a:spcPts val="0"/>
              </a:spcBef>
              <a:spcAft>
                <a:spcPts val="0"/>
              </a:spcAft>
              <a:buClr>
                <a:schemeClr val="dk1"/>
              </a:buClr>
              <a:buSzPts val="1600"/>
              <a:buChar char="-"/>
            </a:pPr>
            <a:r>
              <a:rPr lang="zh-CN" sz="1600">
                <a:solidFill>
                  <a:schemeClr val="dk1"/>
                </a:solidFill>
              </a:rPr>
              <a:t>Similarly, if 		is positive, Z is increased by decreasing variance. </a:t>
            </a:r>
            <a:endParaRPr sz="1600">
              <a:solidFill>
                <a:schemeClr val="dk1"/>
              </a:solidFill>
            </a:endParaRPr>
          </a:p>
        </p:txBody>
      </p:sp>
      <p:pic>
        <p:nvPicPr>
          <p:cNvPr id="213" name="Google Shape;213;p32"/>
          <p:cNvPicPr preferRelativeResize="0"/>
          <p:nvPr/>
        </p:nvPicPr>
        <p:blipFill>
          <a:blip r:embed="rId3">
            <a:alphaModFix/>
          </a:blip>
          <a:stretch>
            <a:fillRect/>
          </a:stretch>
        </p:blipFill>
        <p:spPr>
          <a:xfrm>
            <a:off x="311688" y="1152475"/>
            <a:ext cx="2371725" cy="876300"/>
          </a:xfrm>
          <a:prstGeom prst="rect">
            <a:avLst/>
          </a:prstGeom>
          <a:noFill/>
          <a:ln>
            <a:noFill/>
          </a:ln>
        </p:spPr>
      </p:pic>
      <p:pic>
        <p:nvPicPr>
          <p:cNvPr descr="\mu_A - \mu_b" id="214" name="Google Shape;214;p32" title="MathEquation,#000000"/>
          <p:cNvPicPr preferRelativeResize="0"/>
          <p:nvPr/>
        </p:nvPicPr>
        <p:blipFill>
          <a:blip r:embed="rId4">
            <a:alphaModFix/>
          </a:blip>
          <a:stretch>
            <a:fillRect/>
          </a:stretch>
        </p:blipFill>
        <p:spPr>
          <a:xfrm>
            <a:off x="1460884" y="2212700"/>
            <a:ext cx="740500" cy="205475"/>
          </a:xfrm>
          <a:prstGeom prst="rect">
            <a:avLst/>
          </a:prstGeom>
          <a:noFill/>
          <a:ln>
            <a:noFill/>
          </a:ln>
        </p:spPr>
      </p:pic>
      <p:pic>
        <p:nvPicPr>
          <p:cNvPr descr="\sigma^2_A" id="215" name="Google Shape;215;p32" title="MathEquation,#000000"/>
          <p:cNvPicPr preferRelativeResize="0"/>
          <p:nvPr/>
        </p:nvPicPr>
        <p:blipFill>
          <a:blip r:embed="rId5">
            <a:alphaModFix/>
          </a:blip>
          <a:stretch>
            <a:fillRect/>
          </a:stretch>
        </p:blipFill>
        <p:spPr>
          <a:xfrm>
            <a:off x="5912830" y="2183664"/>
            <a:ext cx="233602" cy="256949"/>
          </a:xfrm>
          <a:prstGeom prst="rect">
            <a:avLst/>
          </a:prstGeom>
          <a:noFill/>
          <a:ln>
            <a:noFill/>
          </a:ln>
        </p:spPr>
      </p:pic>
      <p:pic>
        <p:nvPicPr>
          <p:cNvPr descr="\mu_A - \mu_b" id="216" name="Google Shape;216;p32" title="MathEquation,#000000"/>
          <p:cNvPicPr preferRelativeResize="0"/>
          <p:nvPr/>
        </p:nvPicPr>
        <p:blipFill>
          <a:blip r:embed="rId4">
            <a:alphaModFix/>
          </a:blip>
          <a:stretch>
            <a:fillRect/>
          </a:stretch>
        </p:blipFill>
        <p:spPr>
          <a:xfrm>
            <a:off x="1880215" y="2480232"/>
            <a:ext cx="740500" cy="205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Dicussions</a:t>
            </a:r>
            <a:endParaRPr b="1"/>
          </a:p>
        </p:txBody>
      </p:sp>
      <p:sp>
        <p:nvSpPr>
          <p:cNvPr id="222" name="Google Shape;22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600">
                <a:solidFill>
                  <a:schemeClr val="dk1"/>
                </a:solidFill>
              </a:rPr>
              <a:t>Most of the discussions surrounding the performance of actual basketball teams concerns efforts to increase a team’s expected scoring 	      , or decrease their opponents’ expected scoring </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1200"/>
              </a:spcAft>
              <a:buNone/>
            </a:pPr>
            <a:r>
              <a:rPr lang="zh-CN" sz="1600">
                <a:solidFill>
                  <a:schemeClr val="dk1"/>
                </a:solidFill>
              </a:rPr>
              <a:t>However, there are a variety of strategies designed primarily to alter the variance of the outcome. The most common technique is the choice of shot selection, in particular, the choice to increase or decrease the proportion of three-point shots taken. Another way is to manipulate the game clock by calling timeouts or using the full length of a possession, or intentional fouling.</a:t>
            </a:r>
            <a:endParaRPr sz="1600">
              <a:solidFill>
                <a:schemeClr val="dk1"/>
              </a:solidFill>
            </a:endParaRPr>
          </a:p>
        </p:txBody>
      </p:sp>
      <p:pic>
        <p:nvPicPr>
          <p:cNvPr descr="\mu_A - \mu_b" id="223" name="Google Shape;223;p33" title="MathEquation,#000000"/>
          <p:cNvPicPr preferRelativeResize="0"/>
          <p:nvPr/>
        </p:nvPicPr>
        <p:blipFill rotWithShape="1">
          <a:blip r:embed="rId3">
            <a:alphaModFix/>
          </a:blip>
          <a:srcRect b="0" l="0" r="57889" t="0"/>
          <a:stretch/>
        </p:blipFill>
        <p:spPr>
          <a:xfrm>
            <a:off x="4472182" y="1550725"/>
            <a:ext cx="311824" cy="205475"/>
          </a:xfrm>
          <a:prstGeom prst="rect">
            <a:avLst/>
          </a:prstGeom>
          <a:noFill/>
          <a:ln>
            <a:noFill/>
          </a:ln>
        </p:spPr>
      </p:pic>
      <p:pic>
        <p:nvPicPr>
          <p:cNvPr descr="\mu_A - \mu_b" id="224" name="Google Shape;224;p33" title="MathEquation,#000000"/>
          <p:cNvPicPr preferRelativeResize="0"/>
          <p:nvPr/>
        </p:nvPicPr>
        <p:blipFill rotWithShape="1">
          <a:blip r:embed="rId3">
            <a:alphaModFix/>
          </a:blip>
          <a:srcRect b="0" l="63953" r="-6063" t="0"/>
          <a:stretch/>
        </p:blipFill>
        <p:spPr>
          <a:xfrm>
            <a:off x="1108407" y="1832405"/>
            <a:ext cx="311824" cy="205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Potential Direction</a:t>
            </a:r>
            <a:endParaRPr b="1"/>
          </a:p>
        </p:txBody>
      </p:sp>
      <p:sp>
        <p:nvSpPr>
          <p:cNvPr id="230" name="Google Shape;23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1600">
                <a:solidFill>
                  <a:schemeClr val="dk1"/>
                </a:solidFill>
              </a:rPr>
              <a:t>I would like to go futher on allocative efficiency, to read some papers and see how others model spatial data to say why people should take more three-points shots instead of mid-range shots.</a:t>
            </a:r>
            <a:endParaRPr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Introduction</a:t>
            </a:r>
            <a:endParaRPr b="1"/>
          </a:p>
        </p:txBody>
      </p:sp>
      <p:sp>
        <p:nvSpPr>
          <p:cNvPr id="72" name="Google Shape;72;p15"/>
          <p:cNvSpPr txBox="1"/>
          <p:nvPr>
            <p:ph idx="1" type="body"/>
          </p:nvPr>
        </p:nvSpPr>
        <p:spPr>
          <a:xfrm>
            <a:off x="311700" y="1152475"/>
            <a:ext cx="8520600" cy="371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600">
                <a:solidFill>
                  <a:schemeClr val="dk1"/>
                </a:solidFill>
              </a:rPr>
              <a:t>By Central Limit Theorem, the probability density for many possessions is described by a Gaussian distribution</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rPr lang="zh-CN" sz="1600">
                <a:solidFill>
                  <a:schemeClr val="dk1"/>
                </a:solidFill>
              </a:rPr>
              <a:t>where</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rPr b="1" lang="zh-CN" sz="1600">
                <a:solidFill>
                  <a:schemeClr val="dk1"/>
                </a:solidFill>
              </a:rPr>
              <a:t>The intent of strategic decisions</a:t>
            </a:r>
            <a:endParaRPr b="1" sz="1600">
              <a:solidFill>
                <a:schemeClr val="dk1"/>
              </a:solidFill>
            </a:endParaRPr>
          </a:p>
          <a:p>
            <a:pPr indent="0" lvl="0" marL="0" rtl="0" algn="l">
              <a:spcBef>
                <a:spcPts val="1200"/>
              </a:spcBef>
              <a:spcAft>
                <a:spcPts val="1200"/>
              </a:spcAft>
              <a:buNone/>
            </a:pPr>
            <a:r>
              <a:rPr b="1" lang="zh-CN" sz="1600">
                <a:solidFill>
                  <a:schemeClr val="dk1"/>
                </a:solidFill>
              </a:rPr>
              <a:t>	</a:t>
            </a:r>
            <a:r>
              <a:rPr lang="zh-CN" sz="1600">
                <a:solidFill>
                  <a:schemeClr val="dk1"/>
                </a:solidFill>
              </a:rPr>
              <a:t>Maximize the probability of victory,					, the probability of ending the game with </a:t>
            </a:r>
            <a:endParaRPr sz="1600">
              <a:solidFill>
                <a:schemeClr val="dk1"/>
              </a:solidFill>
            </a:endParaRPr>
          </a:p>
        </p:txBody>
      </p:sp>
      <p:pic>
        <p:nvPicPr>
          <p:cNvPr id="73" name="Google Shape;73;p15"/>
          <p:cNvPicPr preferRelativeResize="0"/>
          <p:nvPr/>
        </p:nvPicPr>
        <p:blipFill>
          <a:blip r:embed="rId3">
            <a:alphaModFix/>
          </a:blip>
          <a:stretch>
            <a:fillRect/>
          </a:stretch>
        </p:blipFill>
        <p:spPr>
          <a:xfrm>
            <a:off x="3148375" y="1822575"/>
            <a:ext cx="2705100" cy="838200"/>
          </a:xfrm>
          <a:prstGeom prst="rect">
            <a:avLst/>
          </a:prstGeom>
          <a:noFill/>
          <a:ln>
            <a:noFill/>
          </a:ln>
        </p:spPr>
      </p:pic>
      <p:pic>
        <p:nvPicPr>
          <p:cNvPr id="74" name="Google Shape;74;p15"/>
          <p:cNvPicPr preferRelativeResize="0"/>
          <p:nvPr/>
        </p:nvPicPr>
        <p:blipFill>
          <a:blip r:embed="rId4">
            <a:alphaModFix/>
          </a:blip>
          <a:stretch>
            <a:fillRect/>
          </a:stretch>
        </p:blipFill>
        <p:spPr>
          <a:xfrm>
            <a:off x="1023000" y="2873800"/>
            <a:ext cx="4009375" cy="448600"/>
          </a:xfrm>
          <a:prstGeom prst="rect">
            <a:avLst/>
          </a:prstGeom>
          <a:noFill/>
          <a:ln>
            <a:noFill/>
          </a:ln>
        </p:spPr>
      </p:pic>
      <p:pic>
        <p:nvPicPr>
          <p:cNvPr descr="\mathcal{P} = \int_{0}^{\infty} P(\Delta) d\Delta" id="75" name="Google Shape;75;p15" title="MathEquation,#000000"/>
          <p:cNvPicPr preferRelativeResize="0"/>
          <p:nvPr/>
        </p:nvPicPr>
        <p:blipFill>
          <a:blip r:embed="rId5">
            <a:alphaModFix/>
          </a:blip>
          <a:stretch>
            <a:fillRect/>
          </a:stretch>
        </p:blipFill>
        <p:spPr>
          <a:xfrm>
            <a:off x="4059725" y="4119575"/>
            <a:ext cx="1704926" cy="317550"/>
          </a:xfrm>
          <a:prstGeom prst="rect">
            <a:avLst/>
          </a:prstGeom>
          <a:noFill/>
          <a:ln>
            <a:noFill/>
          </a:ln>
        </p:spPr>
      </p:pic>
      <p:pic>
        <p:nvPicPr>
          <p:cNvPr descr="\Delta &gt; 0" id="76" name="Google Shape;76;p15" title="MathEquation,#000000"/>
          <p:cNvPicPr preferRelativeResize="0"/>
          <p:nvPr/>
        </p:nvPicPr>
        <p:blipFill>
          <a:blip r:embed="rId6">
            <a:alphaModFix/>
          </a:blip>
          <a:stretch>
            <a:fillRect/>
          </a:stretch>
        </p:blipFill>
        <p:spPr>
          <a:xfrm>
            <a:off x="1397257" y="4437125"/>
            <a:ext cx="600168" cy="203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Introduction</a:t>
            </a:r>
            <a:endParaRPr b="1"/>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600">
                <a:solidFill>
                  <a:schemeClr val="dk1"/>
                </a:solidFill>
              </a:rPr>
              <a:t>This Chapter focuses on discussing the principles associated with optimal strategy in basketball, i.e. the maximization of P.</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rPr b="1" lang="zh-CN" sz="1600">
                <a:solidFill>
                  <a:schemeClr val="dk1"/>
                </a:solidFill>
              </a:rPr>
              <a:t>Three Principles</a:t>
            </a:r>
            <a:r>
              <a:rPr lang="zh-CN" sz="1600">
                <a:solidFill>
                  <a:schemeClr val="dk1"/>
                </a:solidFill>
              </a:rPr>
              <a:t>:</a:t>
            </a:r>
            <a:endParaRPr sz="1600">
              <a:solidFill>
                <a:schemeClr val="dk1"/>
              </a:solidFill>
            </a:endParaRPr>
          </a:p>
          <a:p>
            <a:pPr indent="-330200" lvl="0" marL="457200" rtl="0" algn="l">
              <a:spcBef>
                <a:spcPts val="1200"/>
              </a:spcBef>
              <a:spcAft>
                <a:spcPts val="0"/>
              </a:spcAft>
              <a:buClr>
                <a:schemeClr val="dk1"/>
              </a:buClr>
              <a:buSzPts val="1600"/>
              <a:buChar char="-"/>
            </a:pPr>
            <a:r>
              <a:rPr b="1" lang="zh-CN" sz="1600">
                <a:solidFill>
                  <a:schemeClr val="dk1"/>
                </a:solidFill>
              </a:rPr>
              <a:t>Allocative Efficiency</a:t>
            </a:r>
            <a:endParaRPr b="1" sz="1600">
              <a:solidFill>
                <a:schemeClr val="dk1"/>
              </a:solidFill>
            </a:endParaRPr>
          </a:p>
          <a:p>
            <a:pPr indent="-330200" lvl="0" marL="457200" rtl="0" algn="l">
              <a:spcBef>
                <a:spcPts val="0"/>
              </a:spcBef>
              <a:spcAft>
                <a:spcPts val="0"/>
              </a:spcAft>
              <a:buClr>
                <a:schemeClr val="dk1"/>
              </a:buClr>
              <a:buSzPts val="1600"/>
              <a:buChar char="-"/>
            </a:pPr>
            <a:r>
              <a:rPr b="1" lang="zh-CN" sz="1600">
                <a:solidFill>
                  <a:schemeClr val="dk1"/>
                </a:solidFill>
              </a:rPr>
              <a:t>Dynamic Efficiency</a:t>
            </a:r>
            <a:endParaRPr b="1" sz="1600">
              <a:solidFill>
                <a:schemeClr val="dk1"/>
              </a:solidFill>
            </a:endParaRPr>
          </a:p>
          <a:p>
            <a:pPr indent="-330200" lvl="0" marL="457200" rtl="0" algn="l">
              <a:spcBef>
                <a:spcPts val="0"/>
              </a:spcBef>
              <a:spcAft>
                <a:spcPts val="0"/>
              </a:spcAft>
              <a:buClr>
                <a:schemeClr val="dk1"/>
              </a:buClr>
              <a:buSzPts val="1600"/>
              <a:buChar char="-"/>
            </a:pPr>
            <a:r>
              <a:rPr b="1" lang="zh-CN" sz="1600">
                <a:solidFill>
                  <a:schemeClr val="dk1"/>
                </a:solidFill>
              </a:rPr>
              <a:t>Risk / Reward Trade-off</a:t>
            </a:r>
            <a:endParaRPr b="1"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11.2 Allocative Efficiency</a:t>
            </a:r>
            <a:endParaRPr b="1"/>
          </a:p>
        </p:txBody>
      </p:sp>
      <p:sp>
        <p:nvSpPr>
          <p:cNvPr id="88" name="Google Shape;88;p17"/>
          <p:cNvSpPr txBox="1"/>
          <p:nvPr>
            <p:ph idx="1" type="body"/>
          </p:nvPr>
        </p:nvSpPr>
        <p:spPr>
          <a:xfrm>
            <a:off x="311700" y="1152475"/>
            <a:ext cx="8625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600">
                <a:solidFill>
                  <a:schemeClr val="dk1"/>
                </a:solidFill>
              </a:rPr>
              <a:t>How does the team optimally allocate its shot attempts between different offensive options?</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rPr b="1" lang="zh-CN" sz="1600">
                <a:solidFill>
                  <a:schemeClr val="dk1"/>
                </a:solidFill>
              </a:rPr>
              <a:t>Naive:</a:t>
            </a:r>
            <a:r>
              <a:rPr lang="zh-CN" sz="1600">
                <a:solidFill>
                  <a:schemeClr val="dk1"/>
                </a:solidFill>
              </a:rPr>
              <a:t> choose the play / player provides the highest expected return in terms of points scored</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rPr b="1" lang="zh-CN" sz="1600">
                <a:solidFill>
                  <a:schemeClr val="dk1"/>
                </a:solidFill>
              </a:rPr>
              <a:t>Formal</a:t>
            </a:r>
            <a:endParaRPr b="1" sz="1600">
              <a:solidFill>
                <a:schemeClr val="dk1"/>
              </a:solidFill>
            </a:endParaRPr>
          </a:p>
          <a:p>
            <a:pPr indent="0" lvl="0" marL="0" rtl="0" algn="l">
              <a:spcBef>
                <a:spcPts val="1200"/>
              </a:spcBef>
              <a:spcAft>
                <a:spcPts val="1200"/>
              </a:spcAft>
              <a:buNone/>
            </a:pPr>
            <a:r>
              <a:rPr b="1" lang="zh-CN" sz="1600">
                <a:solidFill>
                  <a:schemeClr val="dk1"/>
                </a:solidFill>
              </a:rPr>
              <a:t>	A play should be characterized by a function </a:t>
            </a:r>
            <a:r>
              <a:rPr lang="zh-CN" sz="1600">
                <a:solidFill>
                  <a:schemeClr val="dk1"/>
                </a:solidFill>
              </a:rPr>
              <a:t>that describes how the expected return of the play declines with increased use. </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Skill Curve</a:t>
            </a:r>
            <a:endParaRPr b="1"/>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600">
                <a:solidFill>
                  <a:schemeClr val="dk1"/>
                </a:solidFill>
              </a:rPr>
              <a:t>The relationship between efficiency and usage is called “skill curve”.</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rPr lang="zh-CN" sz="1600">
                <a:solidFill>
                  <a:schemeClr val="dk1"/>
                </a:solidFill>
              </a:rPr>
              <a:t>f: the average number of points scored by a given player as a function of the proportion p of poessions used by that player while he is on the court.</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rPr b="1" lang="zh-CN" sz="1600">
                <a:solidFill>
                  <a:schemeClr val="dk1"/>
                </a:solidFill>
              </a:rPr>
              <a:t>Implication</a:t>
            </a:r>
            <a:endParaRPr b="1" sz="1600">
              <a:solidFill>
                <a:schemeClr val="dk1"/>
              </a:solidFill>
            </a:endParaRPr>
          </a:p>
          <a:p>
            <a:pPr indent="457200" lvl="0" marL="0" rtl="0" algn="l">
              <a:spcBef>
                <a:spcPts val="1200"/>
              </a:spcBef>
              <a:spcAft>
                <a:spcPts val="1200"/>
              </a:spcAft>
              <a:buNone/>
            </a:pPr>
            <a:r>
              <a:rPr lang="zh-CN" sz="1600">
                <a:solidFill>
                  <a:schemeClr val="dk1"/>
                </a:solidFill>
              </a:rPr>
              <a:t>Highly skilled players → f(p) declines very little with increased offensive load p</a:t>
            </a:r>
            <a:endParaRPr sz="1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Estimate</a:t>
            </a:r>
            <a:r>
              <a:rPr lang="zh-CN"/>
              <a:t> </a:t>
            </a:r>
            <a:endParaRPr/>
          </a:p>
        </p:txBody>
      </p:sp>
      <p:sp>
        <p:nvSpPr>
          <p:cNvPr id="100" name="Google Shape;100;p19"/>
          <p:cNvSpPr txBox="1"/>
          <p:nvPr>
            <p:ph idx="1" type="body"/>
          </p:nvPr>
        </p:nvSpPr>
        <p:spPr>
          <a:xfrm>
            <a:off x="311700" y="847675"/>
            <a:ext cx="8520600" cy="47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rPr b="1" lang="zh-CN" sz="1600">
                <a:solidFill>
                  <a:schemeClr val="dk1"/>
                </a:solidFill>
              </a:rPr>
              <a:t>Example</a:t>
            </a:r>
            <a:endParaRPr b="1" sz="1600">
              <a:solidFill>
                <a:schemeClr val="dk1"/>
              </a:solidFill>
            </a:endParaRPr>
          </a:p>
          <a:p>
            <a:pPr indent="0" lvl="0" marL="0" rtl="0" algn="l">
              <a:spcBef>
                <a:spcPts val="1200"/>
              </a:spcBef>
              <a:spcAft>
                <a:spcPts val="0"/>
              </a:spcAft>
              <a:buNone/>
            </a:pPr>
            <a:r>
              <a:rPr lang="zh-CN" sz="1600">
                <a:solidFill>
                  <a:schemeClr val="dk1"/>
                </a:solidFill>
              </a:rPr>
              <a:t>	Corner three: </a:t>
            </a:r>
            <a:endParaRPr sz="1600">
              <a:solidFill>
                <a:schemeClr val="dk1"/>
              </a:solidFill>
            </a:endParaRPr>
          </a:p>
          <a:p>
            <a:pPr indent="-330200" lvl="0" marL="457200" rtl="0" algn="l">
              <a:spcBef>
                <a:spcPts val="1200"/>
              </a:spcBef>
              <a:spcAft>
                <a:spcPts val="0"/>
              </a:spcAft>
              <a:buClr>
                <a:schemeClr val="dk1"/>
              </a:buClr>
              <a:buSzPts val="1600"/>
              <a:buChar char="-"/>
            </a:pPr>
            <a:r>
              <a:rPr lang="zh-CN" sz="1600">
                <a:solidFill>
                  <a:schemeClr val="dk1"/>
                </a:solidFill>
              </a:rPr>
              <a:t>The corner three produces as much as two points when attempted rarely</a:t>
            </a:r>
            <a:endParaRPr sz="1600">
              <a:solidFill>
                <a:schemeClr val="dk1"/>
              </a:solidFill>
            </a:endParaRPr>
          </a:p>
          <a:p>
            <a:pPr indent="-330200" lvl="0" marL="457200" rtl="0" algn="l">
              <a:spcBef>
                <a:spcPts val="0"/>
              </a:spcBef>
              <a:spcAft>
                <a:spcPts val="0"/>
              </a:spcAft>
              <a:buClr>
                <a:schemeClr val="dk1"/>
              </a:buClr>
              <a:buSzPts val="1600"/>
              <a:buChar char="-"/>
            </a:pPr>
            <a:r>
              <a:rPr lang="zh-CN" sz="1600">
                <a:solidFill>
                  <a:schemeClr val="dk1"/>
                </a:solidFill>
              </a:rPr>
              <a:t>The corner three procues nearly 0 points if it is attempted every time</a:t>
            </a:r>
            <a:endParaRPr sz="1600">
              <a:solidFill>
                <a:schemeClr val="dk1"/>
              </a:solidFill>
            </a:endParaRPr>
          </a:p>
          <a:p>
            <a:pPr indent="-330200" lvl="0" marL="457200" rtl="0" algn="l">
              <a:spcBef>
                <a:spcPts val="0"/>
              </a:spcBef>
              <a:spcAft>
                <a:spcPts val="0"/>
              </a:spcAft>
              <a:buClr>
                <a:schemeClr val="dk1"/>
              </a:buClr>
              <a:buSzPts val="1600"/>
              <a:buChar char="-"/>
            </a:pPr>
            <a:r>
              <a:rPr lang="zh-CN" sz="1600">
                <a:solidFill>
                  <a:schemeClr val="dk1"/>
                </a:solidFill>
              </a:rPr>
              <a:t>All other options are assumed to produce 1.0 points per possession</a:t>
            </a:r>
            <a:endParaRPr sz="1600">
              <a:solidFill>
                <a:schemeClr val="dk1"/>
              </a:solidFill>
            </a:endParaRPr>
          </a:p>
          <a:p>
            <a:pPr indent="457200" lvl="0" marL="0" rtl="0" algn="l">
              <a:spcBef>
                <a:spcPts val="1200"/>
              </a:spcBef>
              <a:spcAft>
                <a:spcPts val="0"/>
              </a:spcAft>
              <a:buNone/>
            </a:pPr>
            <a:r>
              <a:rPr lang="zh-CN" sz="1600">
                <a:solidFill>
                  <a:schemeClr val="dk1"/>
                </a:solidFill>
              </a:rPr>
              <a:t>Expected total number of points: </a:t>
            </a:r>
            <a:endParaRPr sz="1600">
              <a:solidFill>
                <a:schemeClr val="dk1"/>
              </a:solidFill>
            </a:endParaRPr>
          </a:p>
          <a:p>
            <a:pPr indent="0" lvl="0" marL="0" rtl="0" algn="l">
              <a:spcBef>
                <a:spcPts val="1200"/>
              </a:spcBef>
              <a:spcAft>
                <a:spcPts val="1200"/>
              </a:spcAft>
              <a:buNone/>
            </a:pPr>
            <a:r>
              <a:rPr lang="zh-CN" sz="1600">
                <a:solidFill>
                  <a:schemeClr val="dk1"/>
                </a:solidFill>
              </a:rPr>
              <a:t>Taking derivative of p, we get</a:t>
            </a:r>
            <a:endParaRPr sz="1600">
              <a:solidFill>
                <a:schemeClr val="dk1"/>
              </a:solidFill>
            </a:endParaRPr>
          </a:p>
        </p:txBody>
      </p:sp>
      <p:pic>
        <p:nvPicPr>
          <p:cNvPr descr="p = \frac{\text{# the play is used}}{\text{# total possessions}}" id="101" name="Google Shape;101;p19" title="MathEquation,#000000"/>
          <p:cNvPicPr preferRelativeResize="0"/>
          <p:nvPr/>
        </p:nvPicPr>
        <p:blipFill>
          <a:blip r:embed="rId3">
            <a:alphaModFix/>
          </a:blip>
          <a:stretch>
            <a:fillRect/>
          </a:stretch>
        </p:blipFill>
        <p:spPr>
          <a:xfrm>
            <a:off x="437550" y="761050"/>
            <a:ext cx="1670826" cy="482450"/>
          </a:xfrm>
          <a:prstGeom prst="rect">
            <a:avLst/>
          </a:prstGeom>
          <a:noFill/>
          <a:ln>
            <a:noFill/>
          </a:ln>
        </p:spPr>
      </p:pic>
      <p:pic>
        <p:nvPicPr>
          <p:cNvPr descr="f = \text{average # points scored / possession}" id="102" name="Google Shape;102;p19" title="MathEquation,#000000"/>
          <p:cNvPicPr preferRelativeResize="0"/>
          <p:nvPr/>
        </p:nvPicPr>
        <p:blipFill>
          <a:blip r:embed="rId4">
            <a:alphaModFix/>
          </a:blip>
          <a:stretch>
            <a:fillRect/>
          </a:stretch>
        </p:blipFill>
        <p:spPr>
          <a:xfrm>
            <a:off x="2412200" y="919050"/>
            <a:ext cx="3454826" cy="276368"/>
          </a:xfrm>
          <a:prstGeom prst="rect">
            <a:avLst/>
          </a:prstGeom>
          <a:noFill/>
          <a:ln>
            <a:noFill/>
          </a:ln>
        </p:spPr>
      </p:pic>
      <p:pic>
        <p:nvPicPr>
          <p:cNvPr descr="f(p) = \text{usage curve of a particular play}" id="103" name="Google Shape;103;p19" title="MathEquation,#000000"/>
          <p:cNvPicPr preferRelativeResize="0"/>
          <p:nvPr/>
        </p:nvPicPr>
        <p:blipFill>
          <a:blip r:embed="rId5">
            <a:alphaModFix/>
          </a:blip>
          <a:stretch>
            <a:fillRect/>
          </a:stretch>
        </p:blipFill>
        <p:spPr>
          <a:xfrm>
            <a:off x="381450" y="1468350"/>
            <a:ext cx="3204388" cy="276375"/>
          </a:xfrm>
          <a:prstGeom prst="rect">
            <a:avLst/>
          </a:prstGeom>
          <a:noFill/>
          <a:ln>
            <a:noFill/>
          </a:ln>
        </p:spPr>
      </p:pic>
      <p:pic>
        <p:nvPicPr>
          <p:cNvPr descr="f(p) = 2(1-p)" id="104" name="Google Shape;104;p19" title="MathEquation,#000000"/>
          <p:cNvPicPr preferRelativeResize="0"/>
          <p:nvPr/>
        </p:nvPicPr>
        <p:blipFill>
          <a:blip r:embed="rId6">
            <a:alphaModFix/>
          </a:blip>
          <a:stretch>
            <a:fillRect/>
          </a:stretch>
        </p:blipFill>
        <p:spPr>
          <a:xfrm>
            <a:off x="2108368" y="2701625"/>
            <a:ext cx="1535408" cy="276375"/>
          </a:xfrm>
          <a:prstGeom prst="rect">
            <a:avLst/>
          </a:prstGeom>
          <a:noFill/>
          <a:ln>
            <a:noFill/>
          </a:ln>
        </p:spPr>
      </p:pic>
      <p:pic>
        <p:nvPicPr>
          <p:cNvPr descr="F = p \times f(p) + (1-p) \times 1.0" id="105" name="Google Shape;105;p19" title="MathEquation,#000000"/>
          <p:cNvPicPr preferRelativeResize="0"/>
          <p:nvPr/>
        </p:nvPicPr>
        <p:blipFill>
          <a:blip r:embed="rId7">
            <a:alphaModFix/>
          </a:blip>
          <a:stretch>
            <a:fillRect/>
          </a:stretch>
        </p:blipFill>
        <p:spPr>
          <a:xfrm>
            <a:off x="3875723" y="4105975"/>
            <a:ext cx="2834652" cy="276375"/>
          </a:xfrm>
          <a:prstGeom prst="rect">
            <a:avLst/>
          </a:prstGeom>
          <a:noFill/>
          <a:ln>
            <a:noFill/>
          </a:ln>
        </p:spPr>
      </p:pic>
      <p:pic>
        <p:nvPicPr>
          <p:cNvPr id="106" name="Google Shape;106;p19"/>
          <p:cNvPicPr preferRelativeResize="0"/>
          <p:nvPr/>
        </p:nvPicPr>
        <p:blipFill rotWithShape="1">
          <a:blip r:embed="rId8">
            <a:alphaModFix/>
          </a:blip>
          <a:srcRect b="0" l="3277" r="1448" t="0"/>
          <a:stretch/>
        </p:blipFill>
        <p:spPr>
          <a:xfrm>
            <a:off x="3109225" y="4529100"/>
            <a:ext cx="1462775" cy="273425"/>
          </a:xfrm>
          <a:prstGeom prst="rect">
            <a:avLst/>
          </a:prstGeom>
          <a:noFill/>
          <a:ln>
            <a:noFill/>
          </a:ln>
        </p:spPr>
      </p:pic>
      <p:pic>
        <p:nvPicPr>
          <p:cNvPr descr="f(p) = \text{usage curve of a particular play}" id="107" name="Google Shape;107;p19" title="MathEquation,#000000"/>
          <p:cNvPicPr preferRelativeResize="0"/>
          <p:nvPr/>
        </p:nvPicPr>
        <p:blipFill rotWithShape="1">
          <a:blip r:embed="rId5">
            <a:alphaModFix/>
          </a:blip>
          <a:srcRect b="0" l="0" r="86062" t="0"/>
          <a:stretch/>
        </p:blipFill>
        <p:spPr>
          <a:xfrm>
            <a:off x="1761050" y="241662"/>
            <a:ext cx="597600" cy="369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Formal Definition of Allocative Efficiency</a:t>
            </a:r>
            <a:r>
              <a:rPr lang="zh-CN"/>
              <a:t> </a:t>
            </a:r>
            <a:endParaRPr/>
          </a:p>
        </p:txBody>
      </p:sp>
      <p:sp>
        <p:nvSpPr>
          <p:cNvPr id="113" name="Google Shape;113;p20"/>
          <p:cNvSpPr txBox="1"/>
          <p:nvPr>
            <p:ph idx="1" type="body"/>
          </p:nvPr>
        </p:nvSpPr>
        <p:spPr>
          <a:xfrm>
            <a:off x="311700" y="695275"/>
            <a:ext cx="8520600" cy="452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600">
                <a:solidFill>
                  <a:schemeClr val="dk1"/>
                </a:solidFill>
              </a:rPr>
              <a:t>Suppose that different plays 1, 2, 3, … are characterized by functions </a:t>
            </a:r>
            <a:endParaRPr sz="1600">
              <a:solidFill>
                <a:schemeClr val="dk1"/>
              </a:solidFill>
            </a:endParaRPr>
          </a:p>
          <a:p>
            <a:pPr indent="0" lvl="0" marL="0" rtl="0" algn="l">
              <a:spcBef>
                <a:spcPts val="1200"/>
              </a:spcBef>
              <a:spcAft>
                <a:spcPts val="0"/>
              </a:spcAft>
              <a:buNone/>
            </a:pPr>
            <a:r>
              <a:rPr lang="zh-CN" sz="1600">
                <a:solidFill>
                  <a:schemeClr val="dk1"/>
                </a:solidFill>
              </a:rPr>
              <a:t>Frequencies: </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rPr lang="zh-CN" sz="1600">
                <a:solidFill>
                  <a:schemeClr val="dk1"/>
                </a:solidFill>
              </a:rPr>
              <a:t>Expected number of points socred per possession is give by </a:t>
            </a:r>
            <a:endParaRPr sz="1600">
              <a:solidFill>
                <a:schemeClr val="dk1"/>
              </a:solidFill>
            </a:endParaRPr>
          </a:p>
          <a:p>
            <a:pPr indent="0" lvl="0" marL="0" rtl="0" algn="l">
              <a:spcBef>
                <a:spcPts val="1200"/>
              </a:spcBef>
              <a:spcAft>
                <a:spcPts val="0"/>
              </a:spcAft>
              <a:buNone/>
            </a:pPr>
            <a:r>
              <a:rPr lang="zh-CN" sz="1600">
                <a:solidFill>
                  <a:schemeClr val="dk1"/>
                </a:solidFill>
              </a:rPr>
              <a:t>The function is maxmized when </a:t>
            </a:r>
            <a:endParaRPr sz="1600">
              <a:solidFill>
                <a:schemeClr val="dk1"/>
              </a:solidFill>
            </a:endParaRPr>
          </a:p>
          <a:p>
            <a:pPr indent="0" lvl="0" marL="0" rtl="0" algn="l">
              <a:spcBef>
                <a:spcPts val="1200"/>
              </a:spcBef>
              <a:spcAft>
                <a:spcPts val="0"/>
              </a:spcAft>
              <a:buNone/>
            </a:pPr>
            <a:r>
              <a:rPr lang="zh-CN" sz="1600">
                <a:solidFill>
                  <a:schemeClr val="dk1"/>
                </a:solidFill>
              </a:rPr>
              <a:t>If f(p) are linear,</a:t>
            </a:r>
            <a:endParaRPr sz="1600">
              <a:solidFill>
                <a:schemeClr val="dk1"/>
              </a:solidFill>
            </a:endParaRPr>
          </a:p>
          <a:p>
            <a:pPr indent="0" lvl="0" marL="0" rtl="0" algn="l">
              <a:spcBef>
                <a:spcPts val="1200"/>
              </a:spcBef>
              <a:spcAft>
                <a:spcPts val="0"/>
              </a:spcAft>
              <a:buNone/>
            </a:pPr>
            <a:r>
              <a:t/>
            </a:r>
            <a:endParaRPr b="1" sz="1600">
              <a:solidFill>
                <a:schemeClr val="dk1"/>
              </a:solidFill>
            </a:endParaRPr>
          </a:p>
          <a:p>
            <a:pPr indent="0" lvl="0" marL="0" rtl="0" algn="l">
              <a:spcBef>
                <a:spcPts val="1200"/>
              </a:spcBef>
              <a:spcAft>
                <a:spcPts val="0"/>
              </a:spcAft>
              <a:buNone/>
            </a:pPr>
            <a:r>
              <a:rPr b="1" lang="zh-CN" sz="1600">
                <a:solidFill>
                  <a:schemeClr val="dk1"/>
                </a:solidFill>
              </a:rPr>
              <a:t>Optimal Frequency</a:t>
            </a:r>
            <a:endParaRPr b="1"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1200"/>
              </a:spcAft>
              <a:buNone/>
            </a:pPr>
            <a:r>
              <a:rPr lang="zh-CN" sz="1600">
                <a:solidFill>
                  <a:schemeClr val="dk1"/>
                </a:solidFill>
              </a:rPr>
              <a:t>If non-linear then we could use numerical search for maximum of F</a:t>
            </a:r>
            <a:endParaRPr sz="1600">
              <a:solidFill>
                <a:schemeClr val="dk1"/>
              </a:solidFill>
            </a:endParaRPr>
          </a:p>
        </p:txBody>
      </p:sp>
      <p:pic>
        <p:nvPicPr>
          <p:cNvPr descr="f_1(p_1), f_2(p_2), ...," id="114" name="Google Shape;114;p20" title="MathEquation,#000000"/>
          <p:cNvPicPr preferRelativeResize="0"/>
          <p:nvPr/>
        </p:nvPicPr>
        <p:blipFill>
          <a:blip r:embed="rId3">
            <a:alphaModFix/>
          </a:blip>
          <a:stretch>
            <a:fillRect/>
          </a:stretch>
        </p:blipFill>
        <p:spPr>
          <a:xfrm>
            <a:off x="6541050" y="789750"/>
            <a:ext cx="1517550" cy="231425"/>
          </a:xfrm>
          <a:prstGeom prst="rect">
            <a:avLst/>
          </a:prstGeom>
          <a:noFill/>
          <a:ln>
            <a:noFill/>
          </a:ln>
        </p:spPr>
      </p:pic>
      <p:pic>
        <p:nvPicPr>
          <p:cNvPr descr="p_1 + p_2 + p_3 + ... = 1" id="115" name="Google Shape;115;p20" title="MathEquation,#000000"/>
          <p:cNvPicPr preferRelativeResize="0"/>
          <p:nvPr/>
        </p:nvPicPr>
        <p:blipFill>
          <a:blip r:embed="rId4">
            <a:alphaModFix/>
          </a:blip>
          <a:stretch>
            <a:fillRect/>
          </a:stretch>
        </p:blipFill>
        <p:spPr>
          <a:xfrm>
            <a:off x="1691302" y="1247850"/>
            <a:ext cx="1928622" cy="231425"/>
          </a:xfrm>
          <a:prstGeom prst="rect">
            <a:avLst/>
          </a:prstGeom>
          <a:noFill/>
          <a:ln>
            <a:noFill/>
          </a:ln>
        </p:spPr>
      </p:pic>
      <p:pic>
        <p:nvPicPr>
          <p:cNvPr descr="F = p_1 f_1(p_1) + p_2 f_2(p_2) + p_3f_3(p_3)" id="116" name="Google Shape;116;p20" title="MathEquation,#000000"/>
          <p:cNvPicPr preferRelativeResize="0"/>
          <p:nvPr/>
        </p:nvPicPr>
        <p:blipFill>
          <a:blip r:embed="rId5">
            <a:alphaModFix/>
          </a:blip>
          <a:stretch>
            <a:fillRect/>
          </a:stretch>
        </p:blipFill>
        <p:spPr>
          <a:xfrm>
            <a:off x="5846050" y="2100875"/>
            <a:ext cx="2986240" cy="231425"/>
          </a:xfrm>
          <a:prstGeom prst="rect">
            <a:avLst/>
          </a:prstGeom>
          <a:noFill/>
          <a:ln>
            <a:noFill/>
          </a:ln>
        </p:spPr>
      </p:pic>
      <p:pic>
        <p:nvPicPr>
          <p:cNvPr id="117" name="Google Shape;117;p20"/>
          <p:cNvPicPr preferRelativeResize="0"/>
          <p:nvPr/>
        </p:nvPicPr>
        <p:blipFill>
          <a:blip r:embed="rId6">
            <a:alphaModFix/>
          </a:blip>
          <a:stretch>
            <a:fillRect/>
          </a:stretch>
        </p:blipFill>
        <p:spPr>
          <a:xfrm>
            <a:off x="3328225" y="2497112"/>
            <a:ext cx="3581511" cy="572700"/>
          </a:xfrm>
          <a:prstGeom prst="rect">
            <a:avLst/>
          </a:prstGeom>
          <a:noFill/>
          <a:ln>
            <a:noFill/>
          </a:ln>
        </p:spPr>
      </p:pic>
      <p:pic>
        <p:nvPicPr>
          <p:cNvPr id="118" name="Google Shape;118;p20"/>
          <p:cNvPicPr preferRelativeResize="0"/>
          <p:nvPr/>
        </p:nvPicPr>
        <p:blipFill>
          <a:blip r:embed="rId7">
            <a:alphaModFix/>
          </a:blip>
          <a:stretch>
            <a:fillRect/>
          </a:stretch>
        </p:blipFill>
        <p:spPr>
          <a:xfrm>
            <a:off x="1857775" y="2946450"/>
            <a:ext cx="1406364" cy="231425"/>
          </a:xfrm>
          <a:prstGeom prst="rect">
            <a:avLst/>
          </a:prstGeom>
          <a:noFill/>
          <a:ln>
            <a:noFill/>
          </a:ln>
        </p:spPr>
      </p:pic>
      <p:pic>
        <p:nvPicPr>
          <p:cNvPr id="119" name="Google Shape;119;p20"/>
          <p:cNvPicPr preferRelativeResize="0"/>
          <p:nvPr/>
        </p:nvPicPr>
        <p:blipFill rotWithShape="1">
          <a:blip r:embed="rId8">
            <a:alphaModFix/>
          </a:blip>
          <a:srcRect b="60289" l="62956" r="0" t="0"/>
          <a:stretch/>
        </p:blipFill>
        <p:spPr>
          <a:xfrm>
            <a:off x="2255149" y="3616925"/>
            <a:ext cx="1852424" cy="760275"/>
          </a:xfrm>
          <a:prstGeom prst="rect">
            <a:avLst/>
          </a:prstGeom>
          <a:noFill/>
          <a:ln>
            <a:noFill/>
          </a:ln>
        </p:spPr>
      </p:pic>
      <p:pic>
        <p:nvPicPr>
          <p:cNvPr id="120" name="Google Shape;120;p20"/>
          <p:cNvPicPr preferRelativeResize="0"/>
          <p:nvPr/>
        </p:nvPicPr>
        <p:blipFill rotWithShape="1">
          <a:blip r:embed="rId8">
            <a:alphaModFix/>
          </a:blip>
          <a:srcRect b="36847" l="-2790" r="44893" t="23441"/>
          <a:stretch/>
        </p:blipFill>
        <p:spPr>
          <a:xfrm>
            <a:off x="3552300" y="3523450"/>
            <a:ext cx="2830775" cy="760275"/>
          </a:xfrm>
          <a:prstGeom prst="rect">
            <a:avLst/>
          </a:prstGeom>
          <a:noFill/>
          <a:ln>
            <a:noFill/>
          </a:ln>
        </p:spPr>
      </p:pic>
      <p:pic>
        <p:nvPicPr>
          <p:cNvPr id="121" name="Google Shape;121;p20"/>
          <p:cNvPicPr preferRelativeResize="0"/>
          <p:nvPr/>
        </p:nvPicPr>
        <p:blipFill rotWithShape="1">
          <a:blip r:embed="rId8">
            <a:alphaModFix/>
          </a:blip>
          <a:srcRect b="0" l="57472" r="2692" t="60289"/>
          <a:stretch/>
        </p:blipFill>
        <p:spPr>
          <a:xfrm>
            <a:off x="6391942" y="3616917"/>
            <a:ext cx="1991975" cy="760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Research on Allocation Efficiency</a:t>
            </a:r>
            <a:endParaRPr b="1"/>
          </a:p>
        </p:txBody>
      </p:sp>
      <p:sp>
        <p:nvSpPr>
          <p:cNvPr id="127" name="Google Shape;12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600">
                <a:solidFill>
                  <a:schemeClr val="dk1"/>
                </a:solidFill>
              </a:rPr>
              <a:t>The topic of shot allocation mainly falls on the choice between two-point and three-point shots.</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1200"/>
              </a:spcAft>
              <a:buNone/>
            </a:pPr>
            <a:r>
              <a:rPr lang="zh-CN" sz="1600">
                <a:solidFill>
                  <a:schemeClr val="dk1"/>
                </a:solidFill>
              </a:rPr>
              <a:t>Also, a number of studies have sought to quantify or refine the definition of “shot value” by either examining the spatial structure behind patterns of shot effectivenss.</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