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b76b8c3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b76b8c3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b76b8c3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b76b8c3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b76b8c3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b76b8c3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b76b8c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b76b8c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b76b8c3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b76b8c3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b76b8c3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0b76b8c3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b76b8c3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b76b8c3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b76b8c3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b76b8c3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b76b8c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b76b8c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0b76b8c3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0b76b8c3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b76b8c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b76b8c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b76b8c3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0b76b8c3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0b76b8c3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0b76b8c3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b76b8c3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b76b8c3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Chapter 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2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Probability Models for Streak Shooting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Does hot hand exist?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2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9300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Let p be the fixed probability of a made shot.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The probability of exactly k consecutive made / missed  shots (the k+1st is missed / made) is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The probability of the next shot made following a sequence of k consecutive made / missed shots are P_MSk / P_Msk.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500">
                <a:solidFill>
                  <a:schemeClr val="dk1"/>
                </a:solidFill>
              </a:rPr>
              <a:t>Sample estimate</a:t>
            </a:r>
            <a:r>
              <a:rPr lang="zh-CN" sz="1500">
                <a:solidFill>
                  <a:schemeClr val="dk1"/>
                </a:solidFill>
              </a:rPr>
              <a:t>: 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6041" r="0" t="9649"/>
          <a:stretch/>
        </p:blipFill>
        <p:spPr>
          <a:xfrm>
            <a:off x="1995200" y="3689925"/>
            <a:ext cx="2206325" cy="8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10506"/>
          <a:stretch/>
        </p:blipFill>
        <p:spPr>
          <a:xfrm>
            <a:off x="2040225" y="4606525"/>
            <a:ext cx="1558055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00" y="2207175"/>
            <a:ext cx="18544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7325" y="2185438"/>
            <a:ext cx="1912275" cy="4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4800" y="3578372"/>
            <a:ext cx="2206325" cy="906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8">
            <a:alphaModFix/>
          </a:blip>
          <a:srcRect b="0" l="0" r="2381" t="0"/>
          <a:stretch/>
        </p:blipFill>
        <p:spPr>
          <a:xfrm>
            <a:off x="4835650" y="4514975"/>
            <a:ext cx="1472525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Example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221775" y="1152475"/>
            <a:ext cx="36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25" y="2225486"/>
            <a:ext cx="3898800" cy="27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1332" l="0" r="0" t="0"/>
          <a:stretch/>
        </p:blipFill>
        <p:spPr>
          <a:xfrm>
            <a:off x="4299025" y="79463"/>
            <a:ext cx="4774351" cy="485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254000" y="1676225"/>
            <a:ext cx="29004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Proxima Nova"/>
                <a:ea typeface="Proxima Nova"/>
                <a:cs typeface="Proxima Nova"/>
                <a:sym typeface="Proxima Nova"/>
              </a:rPr>
              <a:t>H_0: P(Next made) == P(Next Miss)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3" name="Google Shape;133;p23"/>
          <p:cNvCxnSpPr/>
          <p:nvPr/>
        </p:nvCxnSpPr>
        <p:spPr>
          <a:xfrm>
            <a:off x="3326575" y="1876325"/>
            <a:ext cx="20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3"/>
          <p:cNvSpPr txBox="1"/>
          <p:nvPr/>
        </p:nvSpPr>
        <p:spPr>
          <a:xfrm>
            <a:off x="5612575" y="1761625"/>
            <a:ext cx="2040300" cy="24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15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9.3 An Example: NBA Regular Season 2013-2014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0" y="898175"/>
            <a:ext cx="3974000" cy="3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800" y="950450"/>
            <a:ext cx="4922501" cy="335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25" y="923075"/>
            <a:ext cx="5784774" cy="37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15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9.3 An Example: NBA Regular Season 2013-2014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9.4 Comments on Existing Methods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Fixed / Controlled study doesn’t take various circumstance into consideration (e.g. defensive pressure)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The Free Throw is the most reasonable one, but we still have to consider many factors (e.g. the quarter, the levels of foul)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A better way to examine streak under actual game condition is to use Regression model (Bosckocsky et al. 2014)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Three Possible Extension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CN" sz="1500">
                <a:solidFill>
                  <a:schemeClr val="dk1"/>
                </a:solidFill>
              </a:rPr>
              <a:t>Home game v.s. away game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CN" sz="1500">
                <a:solidFill>
                  <a:schemeClr val="dk1"/>
                </a:solidFill>
              </a:rPr>
              <a:t>Back to back game v.s. Few days rest game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CN" sz="1500">
                <a:solidFill>
                  <a:schemeClr val="dk1"/>
                </a:solidFill>
              </a:rPr>
              <a:t>Modeling the above conditions by fixed control or OLS methods.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9.1 Research Background and 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</a:rPr>
              <a:t>Key</a:t>
            </a:r>
            <a:r>
              <a:rPr b="1" lang="zh-CN" sz="1500">
                <a:solidFill>
                  <a:schemeClr val="dk1"/>
                </a:solidFill>
              </a:rPr>
              <a:t> Question: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	Are there times when a player has a higher (or lower) probability of making a prolonged series of shots?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</a:rPr>
              <a:t>Objective: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	Address models for hot hand and cold hand hypothesis over an entire season to assess the potential impact of a supposed hot (or cold) hand.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Initial Discussion (Gilovich et al. 1985)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Data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1. Field goal &amp; Free throw data from NBA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2. Controlled experiment using Cornell varsity basketball players taking shots from the same location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Method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Wald-Wolfitz run tests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Result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Not significant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5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Wald-Wolfowitz runs test (Wikipedia)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326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  <a:highlight>
                  <a:srgbClr val="FFFFFF"/>
                </a:highlight>
              </a:rPr>
              <a:t>Null Hypothesis</a:t>
            </a: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: Randomness of the outcomes (assumed True)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  <a:highlight>
                  <a:srgbClr val="FFFFFF"/>
                </a:highlight>
              </a:rPr>
              <a:t>Test Statistics</a:t>
            </a: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  <a:highlight>
                  <a:srgbClr val="FFFFFF"/>
                </a:highlight>
              </a:rPr>
              <a:t>(R → mean, V → variance, r → actual number of runs)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5" y="796475"/>
            <a:ext cx="8580352" cy="23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725" y="3953475"/>
            <a:ext cx="117721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Further Discussions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zh-CN" sz="1500">
                <a:solidFill>
                  <a:schemeClr val="dk1"/>
                </a:solidFill>
              </a:rPr>
              <a:t>Koehler and Conley, 2003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NBA three-point shooting contest over 4 years → not significant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zh-CN" sz="1500">
                <a:solidFill>
                  <a:schemeClr val="dk1"/>
                </a:solidFill>
              </a:rPr>
              <a:t>Bar-Eli, 2005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Find limitied Support for hot hand hypothesis for different supports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zh-CN" sz="1500">
                <a:solidFill>
                  <a:schemeClr val="dk1"/>
                </a:solidFill>
              </a:rPr>
              <a:t>Arkes, 2010 &amp; 2013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Second free throw is more likely to be made when the first is made as well,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Hot hand does exist during the seasons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Autocorrelation model for streak shooting (Stone, 2012)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2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Simple Question: How to fit?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Conclusion: hot hand exists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1595" r="5130" t="0"/>
          <a:stretch/>
        </p:blipFill>
        <p:spPr>
          <a:xfrm>
            <a:off x="2854200" y="1071425"/>
            <a:ext cx="6172575" cy="330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Bias-corrected Probability Model (Miler and Sanjurjo, 2014)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Bias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It is more likely that head (made shot) is expected to be followed by tails (missed shot) than by heads, and it gets larger when the sequence length is greater.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Result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From their probability model, some players get the hot hand, some always shoot the same, some perform even worse.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Regression Model (Bocskocsky, 2014)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Theory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Each shot occurs under totally different conditions (shot distance, defensive metrics, player’s intrinsict ability, etc), i.e. each individual shot is made under a different expected probability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zh-CN" sz="1500">
                <a:solidFill>
                  <a:schemeClr val="dk1"/>
                </a:solidFill>
              </a:rPr>
              <a:t>Result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High success results on recent shots are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</a:rPr>
              <a:t>1. </a:t>
            </a:r>
            <a:r>
              <a:rPr b="1" lang="zh-CN" sz="1500">
                <a:solidFill>
                  <a:schemeClr val="dk1"/>
                </a:solidFill>
              </a:rPr>
              <a:t>more likely to take their next shot from a further distance</a:t>
            </a:r>
            <a:r>
              <a:rPr lang="zh-CN" sz="1500">
                <a:solidFill>
                  <a:schemeClr val="dk1"/>
                </a:solidFill>
              </a:rPr>
              <a:t> than previous shots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500">
                <a:solidFill>
                  <a:schemeClr val="dk1"/>
                </a:solidFill>
              </a:rPr>
              <a:t>2.more likely to take their team’s next shot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9.2 An Approach for Fixed / Controlled Data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solidFill>
                  <a:schemeClr val="dk1"/>
                </a:solidFill>
              </a:rPr>
              <a:t>Assumption</a:t>
            </a:r>
            <a:r>
              <a:rPr lang="zh-CN" sz="1500">
                <a:solidFill>
                  <a:schemeClr val="dk1"/>
                </a:solidFill>
              </a:rPr>
              <a:t>: the distribution of shot outcomes is iid with a fixed probability of making each shot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M: a made shot, m: a missed shot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M_k represent a streak of k consecutive made shots (next is missed)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m_k represents a streak of k consecutive missed shots (next is made).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M2m3M1m2M2m1M1 is a set of events.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500">
                <a:solidFill>
                  <a:schemeClr val="dk1"/>
                </a:solidFill>
              </a:rPr>
              <a:t>n_M1 = 2, n_M2 = 2, n_m1 = 1, n_m2= 1, n_m3 = 1.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