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72" r:id="rId6"/>
    <p:sldId id="258" r:id="rId7"/>
    <p:sldId id="273" r:id="rId8"/>
    <p:sldId id="274" r:id="rId9"/>
    <p:sldId id="275" r:id="rId10"/>
    <p:sldId id="265" r:id="rId11"/>
    <p:sldId id="259" r:id="rId12"/>
    <p:sldId id="276" r:id="rId13"/>
    <p:sldId id="277" r:id="rId14"/>
    <p:sldId id="266" r:id="rId15"/>
    <p:sldId id="260" r:id="rId16"/>
    <p:sldId id="278" r:id="rId17"/>
    <p:sldId id="267" r:id="rId18"/>
    <p:sldId id="261" r:id="rId19"/>
    <p:sldId id="279" r:id="rId20"/>
    <p:sldId id="280" r:id="rId21"/>
    <p:sldId id="262" r:id="rId22"/>
    <p:sldId id="263" r:id="rId23"/>
    <p:sldId id="268" r:id="rId24"/>
    <p:sldId id="269"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106F85-540B-4B21-9781-DF2C3B5DC137}" type="datetimeFigureOut">
              <a:rPr lang="en-US" smtClean="0"/>
              <a:pPr/>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1A7CF-38DB-4817-82A4-EF6C168CE6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06F85-540B-4B21-9781-DF2C3B5DC137}" type="datetimeFigureOut">
              <a:rPr lang="en-US" smtClean="0"/>
              <a:pPr/>
              <a:t>10/15/2017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1A7CF-38DB-4817-82A4-EF6C168CE6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srcRect/>
          <a:stretch>
            <a:fillRect/>
          </a:stretch>
        </p:blipFill>
        <p:spPr bwMode="auto">
          <a:xfrm>
            <a:off x="1066800" y="609600"/>
            <a:ext cx="7010400" cy="5791200"/>
          </a:xfrm>
          <a:prstGeom prst="rect">
            <a:avLst/>
          </a:prstGeom>
          <a:noFill/>
          <a:ln w="9525">
            <a:noFill/>
            <a:miter lim="800000"/>
            <a:headEnd/>
            <a:tailEnd/>
          </a:ln>
          <a:effectLst/>
        </p:spPr>
      </p:pic>
      <p:sp>
        <p:nvSpPr>
          <p:cNvPr id="2" name="Title 1"/>
          <p:cNvSpPr>
            <a:spLocks noGrp="1"/>
          </p:cNvSpPr>
          <p:nvPr>
            <p:ph type="ctrTitle"/>
          </p:nvPr>
        </p:nvSpPr>
        <p:spPr>
          <a:xfrm>
            <a:off x="838200" y="457200"/>
            <a:ext cx="7772400" cy="1470025"/>
          </a:xfrm>
        </p:spPr>
        <p:txBody>
          <a:bodyPr/>
          <a:lstStyle/>
          <a:p>
            <a:r>
              <a:rPr lang="en-US" b="1" u="sng" dirty="0" smtClean="0"/>
              <a:t>CHEDDAR STUDIO</a:t>
            </a:r>
            <a:endParaRPr lang="en-US"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772400" cy="5867399"/>
          </a:xfrm>
        </p:spPr>
        <p:txBody>
          <a:bodyPr>
            <a:normAutofit/>
          </a:bodyPr>
          <a:lstStyle/>
          <a:p>
            <a:r>
              <a:rPr lang="en-US" dirty="0" smtClean="0"/>
              <a:t>The Graphs are plotted depending on time slots specified by the user.  3 time slots are available. </a:t>
            </a:r>
          </a:p>
          <a:p>
            <a:endParaRPr lang="en-US" dirty="0"/>
          </a:p>
          <a:p>
            <a:r>
              <a:rPr lang="en-US" dirty="0" smtClean="0"/>
              <a:t>Hence, accordingly performance over a week, month or year can be analyzed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MAXIMIZER</a:t>
            </a:r>
            <a:endParaRPr lang="en-US" dirty="0"/>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r>
              <a:rPr lang="en-US" dirty="0"/>
              <a:t>Currency </a:t>
            </a:r>
            <a:r>
              <a:rPr lang="en-US" dirty="0" err="1"/>
              <a:t>Maximizer</a:t>
            </a:r>
            <a:r>
              <a:rPr lang="en-US" dirty="0"/>
              <a:t> involves conversion of an currency into another </a:t>
            </a:r>
            <a:r>
              <a:rPr lang="en-US" dirty="0" err="1"/>
              <a:t>another</a:t>
            </a:r>
            <a:r>
              <a:rPr lang="en-US" dirty="0"/>
              <a:t> one indirectly by performing series of intermediate conversions which leads to maximized final currency. </a:t>
            </a:r>
          </a:p>
        </p:txBody>
      </p:sp>
      <p:sp>
        <p:nvSpPr>
          <p:cNvPr id="4098" name="AutoShape 2" descr="Image result for currency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Image result for currency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Image result for currency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Image result for currency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Image result for currency clip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8" name="Picture 12" descr="Image result for currency clipart"/>
          <p:cNvPicPr>
            <a:picLocks noChangeAspect="1" noChangeArrowheads="1"/>
          </p:cNvPicPr>
          <p:nvPr/>
        </p:nvPicPr>
        <p:blipFill>
          <a:blip r:embed="rId2"/>
          <a:srcRect/>
          <a:stretch>
            <a:fillRect/>
          </a:stretch>
        </p:blipFill>
        <p:spPr bwMode="auto">
          <a:xfrm>
            <a:off x="4876800" y="1752600"/>
            <a:ext cx="3482042" cy="44100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ownloads\Screenshot_2017-10-15-01-03-43.png"/>
          <p:cNvPicPr>
            <a:picLocks noChangeAspect="1" noChangeArrowheads="1"/>
          </p:cNvPicPr>
          <p:nvPr/>
        </p:nvPicPr>
        <p:blipFill>
          <a:blip r:embed="rId2"/>
          <a:srcRect/>
          <a:stretch>
            <a:fillRect/>
          </a:stretch>
        </p:blipFill>
        <p:spPr bwMode="auto">
          <a:xfrm>
            <a:off x="2438400" y="1219200"/>
            <a:ext cx="4495800" cy="4876800"/>
          </a:xfrm>
          <a:prstGeom prst="rect">
            <a:avLst/>
          </a:prstGeom>
          <a:noFill/>
        </p:spPr>
      </p:pic>
      <p:sp>
        <p:nvSpPr>
          <p:cNvPr id="5" name="TextBox 4"/>
          <p:cNvSpPr txBox="1"/>
          <p:nvPr/>
        </p:nvSpPr>
        <p:spPr>
          <a:xfrm>
            <a:off x="3733800" y="533400"/>
            <a:ext cx="1424364" cy="369332"/>
          </a:xfrm>
          <a:prstGeom prst="rect">
            <a:avLst/>
          </a:prstGeom>
          <a:noFill/>
        </p:spPr>
        <p:txBody>
          <a:bodyPr wrap="none" rtlCol="0">
            <a:spAutoFit/>
          </a:bodyPr>
          <a:lstStyle/>
          <a:p>
            <a:r>
              <a:rPr lang="en-US" dirty="0" smtClean="0"/>
              <a:t>First Window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ownloads\Screenshot_2017-10-15-01-03-09.png"/>
          <p:cNvPicPr>
            <a:picLocks noChangeAspect="1" noChangeArrowheads="1"/>
          </p:cNvPicPr>
          <p:nvPr/>
        </p:nvPicPr>
        <p:blipFill>
          <a:blip r:embed="rId2"/>
          <a:srcRect/>
          <a:stretch>
            <a:fillRect/>
          </a:stretch>
        </p:blipFill>
        <p:spPr bwMode="auto">
          <a:xfrm>
            <a:off x="533400" y="685800"/>
            <a:ext cx="3657600" cy="5334000"/>
          </a:xfrm>
          <a:prstGeom prst="rect">
            <a:avLst/>
          </a:prstGeom>
          <a:noFill/>
        </p:spPr>
      </p:pic>
      <p:pic>
        <p:nvPicPr>
          <p:cNvPr id="6147" name="Picture 3" descr="C:\Users\HP\Downloads\Screenshot_2017-10-15-01-03-59.png"/>
          <p:cNvPicPr>
            <a:picLocks noChangeAspect="1" noChangeArrowheads="1"/>
          </p:cNvPicPr>
          <p:nvPr/>
        </p:nvPicPr>
        <p:blipFill>
          <a:blip r:embed="rId3"/>
          <a:srcRect/>
          <a:stretch>
            <a:fillRect/>
          </a:stretch>
        </p:blipFill>
        <p:spPr bwMode="auto">
          <a:xfrm>
            <a:off x="4724400" y="685800"/>
            <a:ext cx="3124200" cy="5105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Since conversion rates are volatile and change daily real time conversion rates are taken from a secured site via Internet.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GOAL CALCULATOR</a:t>
            </a:r>
            <a:endParaRPr lang="en-US" dirty="0"/>
          </a:p>
        </p:txBody>
      </p:sp>
      <p:sp>
        <p:nvSpPr>
          <p:cNvPr id="3" name="Content Placeholder 2"/>
          <p:cNvSpPr>
            <a:spLocks noGrp="1"/>
          </p:cNvSpPr>
          <p:nvPr>
            <p:ph idx="1"/>
          </p:nvPr>
        </p:nvSpPr>
        <p:spPr>
          <a:xfrm>
            <a:off x="457200" y="3810000"/>
            <a:ext cx="8229600" cy="2316163"/>
          </a:xfrm>
        </p:spPr>
        <p:txBody>
          <a:bodyPr>
            <a:normAutofit/>
          </a:bodyPr>
          <a:lstStyle/>
          <a:p>
            <a:r>
              <a:rPr lang="en-US" dirty="0"/>
              <a:t>Financial Goal aims in calculating approximately savings that a person should to do in order to have the specified amount. </a:t>
            </a:r>
            <a:endParaRPr lang="en-US" dirty="0" smtClean="0"/>
          </a:p>
        </p:txBody>
      </p:sp>
      <p:pic>
        <p:nvPicPr>
          <p:cNvPr id="3074" name="Picture 2" descr="Image result for financial goals"/>
          <p:cNvPicPr>
            <a:picLocks noChangeAspect="1" noChangeArrowheads="1"/>
          </p:cNvPicPr>
          <p:nvPr/>
        </p:nvPicPr>
        <p:blipFill>
          <a:blip r:embed="rId2"/>
          <a:srcRect/>
          <a:stretch>
            <a:fillRect/>
          </a:stretch>
        </p:blipFill>
        <p:spPr bwMode="auto">
          <a:xfrm>
            <a:off x="2209800" y="1219200"/>
            <a:ext cx="4429125" cy="23907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ownloads\Screenshot_2017-10-15-01-05-04.png"/>
          <p:cNvPicPr>
            <a:picLocks noChangeAspect="1" noChangeArrowheads="1"/>
          </p:cNvPicPr>
          <p:nvPr/>
        </p:nvPicPr>
        <p:blipFill>
          <a:blip r:embed="rId2"/>
          <a:srcRect/>
          <a:stretch>
            <a:fillRect/>
          </a:stretch>
        </p:blipFill>
        <p:spPr bwMode="auto">
          <a:xfrm>
            <a:off x="457200" y="457200"/>
            <a:ext cx="3352800" cy="5486400"/>
          </a:xfrm>
          <a:prstGeom prst="rect">
            <a:avLst/>
          </a:prstGeom>
          <a:noFill/>
        </p:spPr>
      </p:pic>
      <p:pic>
        <p:nvPicPr>
          <p:cNvPr id="7171" name="Picture 3" descr="C:\Users\HP\Downloads\Screenshot_2017-10-15-01-04-57.png"/>
          <p:cNvPicPr>
            <a:picLocks noChangeAspect="1" noChangeArrowheads="1"/>
          </p:cNvPicPr>
          <p:nvPr/>
        </p:nvPicPr>
        <p:blipFill>
          <a:blip r:embed="rId3"/>
          <a:srcRect/>
          <a:stretch>
            <a:fillRect/>
          </a:stretch>
        </p:blipFill>
        <p:spPr bwMode="auto">
          <a:xfrm>
            <a:off x="4495800" y="533400"/>
            <a:ext cx="3733800" cy="5410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user is expected to provide the approximate rate of return and rate of inflation.  Upon providing these values the app returns the approximate amount which he user should save and invest each month in order to achieve the goal.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COMPARATOR</a:t>
            </a:r>
            <a:endParaRPr lang="en-US" dirty="0"/>
          </a:p>
        </p:txBody>
      </p:sp>
      <p:pic>
        <p:nvPicPr>
          <p:cNvPr id="2051" name="Picture 3" descr="Image result for bank"/>
          <p:cNvPicPr>
            <a:picLocks noChangeAspect="1" noChangeArrowheads="1"/>
          </p:cNvPicPr>
          <p:nvPr/>
        </p:nvPicPr>
        <p:blipFill>
          <a:blip r:embed="rId2">
            <a:lum bright="70000" contrast="-70000"/>
          </a:blip>
          <a:srcRect/>
          <a:stretch>
            <a:fillRect/>
          </a:stretch>
        </p:blipFill>
        <p:spPr bwMode="auto">
          <a:xfrm>
            <a:off x="533400" y="1600200"/>
            <a:ext cx="7772400" cy="4800600"/>
          </a:xfrm>
          <a:prstGeom prst="rect">
            <a:avLst/>
          </a:prstGeom>
          <a:noFill/>
        </p:spPr>
      </p:pic>
      <p:sp>
        <p:nvSpPr>
          <p:cNvPr id="7" name="Rectangle 6"/>
          <p:cNvSpPr/>
          <p:nvPr/>
        </p:nvSpPr>
        <p:spPr>
          <a:xfrm>
            <a:off x="762000" y="1676400"/>
            <a:ext cx="7848600" cy="4524315"/>
          </a:xfrm>
          <a:prstGeom prst="rect">
            <a:avLst/>
          </a:prstGeom>
        </p:spPr>
        <p:txBody>
          <a:bodyPr wrap="square">
            <a:spAutoFit/>
          </a:bodyPr>
          <a:lstStyle/>
          <a:p>
            <a:r>
              <a:rPr lang="en-US" sz="3600" dirty="0" smtClean="0"/>
              <a:t>This module involves comparing interest rates on FD and RD provided by different banks.</a:t>
            </a:r>
          </a:p>
          <a:p>
            <a:r>
              <a:rPr lang="en-US" sz="3600" dirty="0" smtClean="0"/>
              <a:t>Initially the interest rates for Fixed Deposits and Recurring Deposits is displayed for each and every bank.  Interest rates provided by Banks are time dependent</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Downloads\Screenshot_2017-10-15-01-05-14.png"/>
          <p:cNvPicPr>
            <a:picLocks noChangeAspect="1" noChangeArrowheads="1"/>
          </p:cNvPicPr>
          <p:nvPr/>
        </p:nvPicPr>
        <p:blipFill>
          <a:blip r:embed="rId2"/>
          <a:srcRect/>
          <a:stretch>
            <a:fillRect/>
          </a:stretch>
        </p:blipFill>
        <p:spPr bwMode="auto">
          <a:xfrm>
            <a:off x="1981200" y="1447800"/>
            <a:ext cx="5486400" cy="4876800"/>
          </a:xfrm>
          <a:prstGeom prst="rect">
            <a:avLst/>
          </a:prstGeom>
          <a:noFill/>
        </p:spPr>
      </p:pic>
      <p:sp>
        <p:nvSpPr>
          <p:cNvPr id="5" name="TextBox 4"/>
          <p:cNvSpPr txBox="1"/>
          <p:nvPr/>
        </p:nvSpPr>
        <p:spPr>
          <a:xfrm>
            <a:off x="3810000" y="609600"/>
            <a:ext cx="1821845" cy="369332"/>
          </a:xfrm>
          <a:prstGeom prst="rect">
            <a:avLst/>
          </a:prstGeom>
          <a:noFill/>
        </p:spPr>
        <p:txBody>
          <a:bodyPr wrap="none" rtlCol="0">
            <a:spAutoFit/>
          </a:bodyPr>
          <a:lstStyle/>
          <a:p>
            <a:r>
              <a:rPr lang="en-US" dirty="0" smtClean="0"/>
              <a:t>Bank Comparator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endParaRPr lang="en-US" dirty="0" smtClean="0"/>
          </a:p>
          <a:p>
            <a:endParaRPr lang="en-US" dirty="0"/>
          </a:p>
          <a:p>
            <a:r>
              <a:rPr lang="en-US" dirty="0" smtClean="0"/>
              <a:t>1. STOCK ANALYSIS</a:t>
            </a:r>
          </a:p>
          <a:p>
            <a:endParaRPr lang="en-US" dirty="0"/>
          </a:p>
          <a:p>
            <a:r>
              <a:rPr lang="en-US" dirty="0" smtClean="0"/>
              <a:t>2. CURRENCY MAXIMIZER</a:t>
            </a:r>
          </a:p>
          <a:p>
            <a:pPr>
              <a:buNone/>
            </a:pPr>
            <a:endParaRPr lang="en-US" dirty="0"/>
          </a:p>
          <a:p>
            <a:r>
              <a:rPr lang="en-US" dirty="0"/>
              <a:t>3</a:t>
            </a:r>
            <a:r>
              <a:rPr lang="en-US" dirty="0" smtClean="0"/>
              <a:t>. BANK COMPARATOR</a:t>
            </a:r>
          </a:p>
          <a:p>
            <a:endParaRPr lang="en-US" dirty="0"/>
          </a:p>
          <a:p>
            <a:r>
              <a:rPr lang="en-US" dirty="0" smtClean="0"/>
              <a:t>4. FINANCIAL GOAL CALCULATOR</a:t>
            </a:r>
          </a:p>
          <a:p>
            <a:endParaRPr lang="en-US" dirty="0"/>
          </a:p>
        </p:txBody>
      </p:sp>
      <p:pic>
        <p:nvPicPr>
          <p:cNvPr id="6146" name="Picture 2" descr="Image result for stock analysis"/>
          <p:cNvPicPr>
            <a:picLocks noChangeAspect="1" noChangeArrowheads="1"/>
          </p:cNvPicPr>
          <p:nvPr/>
        </p:nvPicPr>
        <p:blipFill>
          <a:blip r:embed="rId2"/>
          <a:srcRect/>
          <a:stretch>
            <a:fillRect/>
          </a:stretch>
        </p:blipFill>
        <p:spPr bwMode="auto">
          <a:xfrm>
            <a:off x="5943600" y="914400"/>
            <a:ext cx="1994916" cy="1676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HP\Downloads\Screenshot_2017-10-15-01-05-21.png"/>
          <p:cNvPicPr>
            <a:picLocks noChangeAspect="1" noChangeArrowheads="1"/>
          </p:cNvPicPr>
          <p:nvPr/>
        </p:nvPicPr>
        <p:blipFill>
          <a:blip r:embed="rId2"/>
          <a:srcRect/>
          <a:stretch>
            <a:fillRect/>
          </a:stretch>
        </p:blipFill>
        <p:spPr bwMode="auto">
          <a:xfrm>
            <a:off x="2667000" y="1295400"/>
            <a:ext cx="3962400" cy="46482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5600" cy="2925762"/>
          </a:xfrm>
        </p:spPr>
        <p:txBody>
          <a:bodyPr>
            <a:normAutofit/>
          </a:bodyPr>
          <a:lstStyle/>
          <a:p>
            <a:r>
              <a:rPr lang="en-US" sz="4800" u="sng" dirty="0" smtClean="0"/>
              <a:t>Key</a:t>
            </a:r>
            <a:br>
              <a:rPr lang="en-US" sz="4800" u="sng" dirty="0" smtClean="0"/>
            </a:br>
            <a:r>
              <a:rPr lang="en-US" sz="4800" u="sng" dirty="0" smtClean="0"/>
              <a:t> Features</a:t>
            </a:r>
            <a:endParaRPr lang="en-US" sz="4800" u="sng" dirty="0"/>
          </a:p>
        </p:txBody>
      </p:sp>
      <p:sp>
        <p:nvSpPr>
          <p:cNvPr id="3" name="Content Placeholder 2"/>
          <p:cNvSpPr>
            <a:spLocks noGrp="1"/>
          </p:cNvSpPr>
          <p:nvPr>
            <p:ph idx="1"/>
          </p:nvPr>
        </p:nvSpPr>
        <p:spPr>
          <a:xfrm>
            <a:off x="457200" y="3657600"/>
            <a:ext cx="8229600" cy="2667000"/>
          </a:xfrm>
        </p:spPr>
        <p:txBody>
          <a:bodyPr>
            <a:normAutofit/>
          </a:bodyPr>
          <a:lstStyle/>
          <a:p>
            <a:r>
              <a:rPr lang="en-US" dirty="0" smtClean="0"/>
              <a:t>Most of the data used in the modules are time dependent.</a:t>
            </a:r>
          </a:p>
          <a:p>
            <a:r>
              <a:rPr lang="en-US" dirty="0" smtClean="0"/>
              <a:t>Hence taking static (hard coded) data was not taken.</a:t>
            </a:r>
          </a:p>
          <a:p>
            <a:pPr>
              <a:buNone/>
            </a:pPr>
            <a:endParaRPr lang="en-US" dirty="0" smtClean="0"/>
          </a:p>
        </p:txBody>
      </p:sp>
      <p:pic>
        <p:nvPicPr>
          <p:cNvPr id="1026" name="Picture 2" descr="Image result for Key Features"/>
          <p:cNvPicPr>
            <a:picLocks noChangeAspect="1" noChangeArrowheads="1"/>
          </p:cNvPicPr>
          <p:nvPr/>
        </p:nvPicPr>
        <p:blipFill>
          <a:blip r:embed="rId2"/>
          <a:srcRect/>
          <a:stretch>
            <a:fillRect/>
          </a:stretch>
        </p:blipFill>
        <p:spPr bwMode="auto">
          <a:xfrm>
            <a:off x="4343400" y="457200"/>
            <a:ext cx="4200525" cy="26289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Instead real time data was taken from net</a:t>
            </a:r>
          </a:p>
          <a:p>
            <a:r>
              <a:rPr lang="en-US" dirty="0" smtClean="0"/>
              <a:t>The database automatically gets updated as the values in real time change. </a:t>
            </a:r>
          </a:p>
          <a:p>
            <a:r>
              <a:rPr lang="en-US" dirty="0" smtClean="0"/>
              <a:t>Graph View were used in Stock analysis module for giving a visual analysis of the stock.</a:t>
            </a:r>
          </a:p>
        </p:txBody>
      </p:sp>
      <p:pic>
        <p:nvPicPr>
          <p:cNvPr id="21506" name="Picture 2" descr="Image result for data"/>
          <p:cNvPicPr>
            <a:picLocks noChangeAspect="1" noChangeArrowheads="1"/>
          </p:cNvPicPr>
          <p:nvPr/>
        </p:nvPicPr>
        <p:blipFill>
          <a:blip r:embed="rId2"/>
          <a:srcRect/>
          <a:stretch>
            <a:fillRect/>
          </a:stretch>
        </p:blipFill>
        <p:spPr bwMode="auto">
          <a:xfrm>
            <a:off x="1295400" y="3733800"/>
            <a:ext cx="6553200" cy="2514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3352800" cy="5592763"/>
          </a:xfrm>
        </p:spPr>
        <p:txBody>
          <a:bodyPr>
            <a:normAutofit lnSpcReduction="10000"/>
          </a:bodyPr>
          <a:lstStyle/>
          <a:p>
            <a:r>
              <a:rPr lang="en-US" dirty="0" smtClean="0"/>
              <a:t>Machine Learning concept, Regression Lines were used to provide an approximate trend.</a:t>
            </a:r>
          </a:p>
          <a:p>
            <a:r>
              <a:rPr lang="en-US" dirty="0" smtClean="0"/>
              <a:t>The line was plotted over multiple time periods.</a:t>
            </a:r>
          </a:p>
          <a:p>
            <a:endParaRPr lang="en-US" dirty="0"/>
          </a:p>
        </p:txBody>
      </p:sp>
      <p:pic>
        <p:nvPicPr>
          <p:cNvPr id="28674" name="Picture 2" descr="Image result for Regression Line"/>
          <p:cNvPicPr>
            <a:picLocks noChangeAspect="1" noChangeArrowheads="1"/>
          </p:cNvPicPr>
          <p:nvPr/>
        </p:nvPicPr>
        <p:blipFill>
          <a:blip r:embed="rId2"/>
          <a:srcRect/>
          <a:stretch>
            <a:fillRect/>
          </a:stretch>
        </p:blipFill>
        <p:spPr bwMode="auto">
          <a:xfrm>
            <a:off x="3733800" y="914400"/>
            <a:ext cx="5105399" cy="526425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smtClean="0"/>
          </a:p>
          <a:p>
            <a:endParaRPr lang="en-US" dirty="0"/>
          </a:p>
          <a:p>
            <a:endParaRPr lang="en-US" dirty="0" smtClean="0"/>
          </a:p>
          <a:p>
            <a:endParaRPr lang="en-US" dirty="0"/>
          </a:p>
          <a:p>
            <a:pPr lvl="5">
              <a:buNone/>
            </a:pPr>
            <a:r>
              <a:rPr lang="en-US" dirty="0" smtClean="0"/>
              <a:t>		</a:t>
            </a:r>
          </a:p>
          <a:p>
            <a:pPr>
              <a:buNone/>
            </a:pPr>
            <a:r>
              <a:rPr lang="en-US" dirty="0"/>
              <a:t>	</a:t>
            </a:r>
            <a:r>
              <a:rPr lang="en-US" dirty="0" smtClean="0"/>
              <a:t>			THANK YOU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76400"/>
            <a:ext cx="3352800" cy="3477875"/>
          </a:xfrm>
          <a:prstGeom prst="rect">
            <a:avLst/>
          </a:prstGeom>
        </p:spPr>
        <p:txBody>
          <a:bodyPr wrap="square">
            <a:spAutoFit/>
          </a:bodyPr>
          <a:lstStyle/>
          <a:p>
            <a:r>
              <a:rPr lang="en-US" sz="4400" dirty="0" smtClean="0"/>
              <a:t>A Splash screen was displayed in the beginning of the app.</a:t>
            </a:r>
          </a:p>
        </p:txBody>
      </p:sp>
      <p:pic>
        <p:nvPicPr>
          <p:cNvPr id="5" name="Picture 1"/>
          <p:cNvPicPr>
            <a:picLocks noChangeAspect="1" noChangeArrowheads="1"/>
          </p:cNvPicPr>
          <p:nvPr/>
        </p:nvPicPr>
        <p:blipFill>
          <a:blip r:embed="rId2"/>
          <a:srcRect/>
          <a:stretch>
            <a:fillRect/>
          </a:stretch>
        </p:blipFill>
        <p:spPr bwMode="auto">
          <a:xfrm>
            <a:off x="4495800" y="685800"/>
            <a:ext cx="3810000" cy="5638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838200" y="1219200"/>
            <a:ext cx="2545854" cy="4525963"/>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038600" y="1219200"/>
            <a:ext cx="2819400" cy="4572000"/>
          </a:xfrm>
          <a:prstGeom prst="rect">
            <a:avLst/>
          </a:prstGeom>
          <a:noFill/>
          <a:ln w="9525">
            <a:noFill/>
            <a:miter lim="800000"/>
            <a:headEnd/>
            <a:tailEnd/>
          </a:ln>
          <a:effectLst/>
        </p:spPr>
      </p:pic>
      <p:sp>
        <p:nvSpPr>
          <p:cNvPr id="4" name="TextBox 3"/>
          <p:cNvSpPr txBox="1"/>
          <p:nvPr/>
        </p:nvSpPr>
        <p:spPr>
          <a:xfrm>
            <a:off x="1295400" y="533400"/>
            <a:ext cx="1424364" cy="369332"/>
          </a:xfrm>
          <a:prstGeom prst="rect">
            <a:avLst/>
          </a:prstGeom>
          <a:noFill/>
        </p:spPr>
        <p:txBody>
          <a:bodyPr wrap="none" rtlCol="0">
            <a:spAutoFit/>
          </a:bodyPr>
          <a:lstStyle/>
          <a:p>
            <a:r>
              <a:rPr lang="en-US" dirty="0" smtClean="0"/>
              <a:t>First Window</a:t>
            </a:r>
            <a:endParaRPr lang="en-US" dirty="0"/>
          </a:p>
        </p:txBody>
      </p:sp>
      <p:sp>
        <p:nvSpPr>
          <p:cNvPr id="5" name="TextBox 4"/>
          <p:cNvSpPr txBox="1"/>
          <p:nvPr/>
        </p:nvSpPr>
        <p:spPr>
          <a:xfrm>
            <a:off x="4876800" y="609600"/>
            <a:ext cx="847861" cy="369332"/>
          </a:xfrm>
          <a:prstGeom prst="rect">
            <a:avLst/>
          </a:prstGeom>
          <a:noFill/>
        </p:spPr>
        <p:txBody>
          <a:bodyPr wrap="none" rtlCol="0">
            <a:spAutoFit/>
          </a:bodyPr>
          <a:lstStyle/>
          <a:p>
            <a:r>
              <a:rPr lang="en-US" dirty="0" smtClean="0"/>
              <a:t>Gallery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Screenshot_2017-10-15-01-00-25.png"/>
          <p:cNvPicPr>
            <a:picLocks noChangeAspect="1" noChangeArrowheads="1"/>
          </p:cNvPicPr>
          <p:nvPr/>
        </p:nvPicPr>
        <p:blipFill>
          <a:blip r:embed="rId2"/>
          <a:srcRect/>
          <a:stretch>
            <a:fillRect/>
          </a:stretch>
        </p:blipFill>
        <p:spPr bwMode="auto">
          <a:xfrm>
            <a:off x="685800" y="1143000"/>
            <a:ext cx="3048000" cy="4876800"/>
          </a:xfrm>
          <a:prstGeom prst="rect">
            <a:avLst/>
          </a:prstGeom>
          <a:noFill/>
        </p:spPr>
      </p:pic>
      <p:pic>
        <p:nvPicPr>
          <p:cNvPr id="1027" name="Picture 3" descr="C:\Users\HP\Downloads\Screenshot_2017-10-15-01-00-33.png"/>
          <p:cNvPicPr>
            <a:picLocks noChangeAspect="1" noChangeArrowheads="1"/>
          </p:cNvPicPr>
          <p:nvPr/>
        </p:nvPicPr>
        <p:blipFill>
          <a:blip r:embed="rId3"/>
          <a:srcRect/>
          <a:stretch>
            <a:fillRect/>
          </a:stretch>
        </p:blipFill>
        <p:spPr bwMode="auto">
          <a:xfrm>
            <a:off x="4267200" y="1143000"/>
            <a:ext cx="3352800" cy="4953000"/>
          </a:xfrm>
          <a:prstGeom prst="rect">
            <a:avLst/>
          </a:prstGeom>
          <a:noFill/>
        </p:spPr>
      </p:pic>
      <p:sp>
        <p:nvSpPr>
          <p:cNvPr id="6" name="TextBox 5"/>
          <p:cNvSpPr txBox="1"/>
          <p:nvPr/>
        </p:nvSpPr>
        <p:spPr>
          <a:xfrm>
            <a:off x="3657600" y="457200"/>
            <a:ext cx="742511" cy="369332"/>
          </a:xfrm>
          <a:prstGeom prst="rect">
            <a:avLst/>
          </a:prstGeom>
          <a:noFill/>
        </p:spPr>
        <p:txBody>
          <a:bodyPr wrap="none" rtlCol="0">
            <a:spAutoFit/>
          </a:bodyPr>
          <a:lstStyle/>
          <a:p>
            <a:r>
              <a:rPr lang="en-US" dirty="0" smtClean="0"/>
              <a:t>Guide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ANALYSIS</a:t>
            </a:r>
            <a:endParaRPr lang="en-US" dirty="0"/>
          </a:p>
        </p:txBody>
      </p:sp>
      <p:sp>
        <p:nvSpPr>
          <p:cNvPr id="3" name="Content Placeholder 2"/>
          <p:cNvSpPr>
            <a:spLocks noGrp="1"/>
          </p:cNvSpPr>
          <p:nvPr>
            <p:ph idx="1"/>
          </p:nvPr>
        </p:nvSpPr>
        <p:spPr>
          <a:xfrm>
            <a:off x="457200" y="1600200"/>
            <a:ext cx="5257800" cy="4525963"/>
          </a:xfrm>
        </p:spPr>
        <p:txBody>
          <a:bodyPr>
            <a:normAutofit/>
          </a:bodyPr>
          <a:lstStyle/>
          <a:p>
            <a:r>
              <a:rPr lang="en-US" dirty="0"/>
              <a:t>This module involves analyzing stocks of different companies and plotting them on Graph</a:t>
            </a:r>
            <a:r>
              <a:rPr lang="en-US" dirty="0" smtClean="0"/>
              <a:t>.</a:t>
            </a:r>
            <a:endParaRPr lang="en-US" dirty="0"/>
          </a:p>
        </p:txBody>
      </p:sp>
      <p:pic>
        <p:nvPicPr>
          <p:cNvPr id="5122" name="Picture 2" descr="Image result for Stock market images"/>
          <p:cNvPicPr>
            <a:picLocks noChangeAspect="1" noChangeArrowheads="1"/>
          </p:cNvPicPr>
          <p:nvPr/>
        </p:nvPicPr>
        <p:blipFill>
          <a:blip r:embed="rId2"/>
          <a:srcRect/>
          <a:stretch>
            <a:fillRect/>
          </a:stretch>
        </p:blipFill>
        <p:spPr bwMode="auto">
          <a:xfrm>
            <a:off x="5867400" y="1600200"/>
            <a:ext cx="2686050" cy="42862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Screenshot_2017-10-15-01-01-07.png"/>
          <p:cNvPicPr>
            <a:picLocks noChangeAspect="1" noChangeArrowheads="1"/>
          </p:cNvPicPr>
          <p:nvPr/>
        </p:nvPicPr>
        <p:blipFill>
          <a:blip r:embed="rId2"/>
          <a:srcRect/>
          <a:stretch>
            <a:fillRect/>
          </a:stretch>
        </p:blipFill>
        <p:spPr bwMode="auto">
          <a:xfrm>
            <a:off x="2590800" y="838200"/>
            <a:ext cx="3429000" cy="5638800"/>
          </a:xfrm>
          <a:prstGeom prst="rect">
            <a:avLst/>
          </a:prstGeom>
          <a:noFill/>
        </p:spPr>
      </p:pic>
      <p:sp>
        <p:nvSpPr>
          <p:cNvPr id="5" name="TextBox 4"/>
          <p:cNvSpPr txBox="1"/>
          <p:nvPr/>
        </p:nvSpPr>
        <p:spPr>
          <a:xfrm>
            <a:off x="3581400" y="304800"/>
            <a:ext cx="1494768" cy="369332"/>
          </a:xfrm>
          <a:prstGeom prst="rect">
            <a:avLst/>
          </a:prstGeom>
          <a:noFill/>
        </p:spPr>
        <p:txBody>
          <a:bodyPr wrap="none" rtlCol="0">
            <a:spAutoFit/>
          </a:bodyPr>
          <a:lstStyle/>
          <a:p>
            <a:r>
              <a:rPr lang="en-US" dirty="0" smtClean="0"/>
              <a:t>Stock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wnloads\Screenshot_2017-10-15-01-02-06.png"/>
          <p:cNvPicPr>
            <a:picLocks noChangeAspect="1" noChangeArrowheads="1"/>
          </p:cNvPicPr>
          <p:nvPr/>
        </p:nvPicPr>
        <p:blipFill>
          <a:blip r:embed="rId2"/>
          <a:srcRect/>
          <a:stretch>
            <a:fillRect/>
          </a:stretch>
        </p:blipFill>
        <p:spPr bwMode="auto">
          <a:xfrm>
            <a:off x="4572000" y="457200"/>
            <a:ext cx="2514600" cy="5181600"/>
          </a:xfrm>
          <a:prstGeom prst="rect">
            <a:avLst/>
          </a:prstGeom>
          <a:noFill/>
        </p:spPr>
      </p:pic>
      <p:pic>
        <p:nvPicPr>
          <p:cNvPr id="3075" name="Picture 3" descr="C:\Users\HP\Downloads\Screenshot_2017-10-15-01-02-00.png"/>
          <p:cNvPicPr>
            <a:picLocks noChangeAspect="1" noChangeArrowheads="1"/>
          </p:cNvPicPr>
          <p:nvPr/>
        </p:nvPicPr>
        <p:blipFill>
          <a:blip r:embed="rId3"/>
          <a:srcRect/>
          <a:stretch>
            <a:fillRect/>
          </a:stretch>
        </p:blipFill>
        <p:spPr bwMode="auto">
          <a:xfrm>
            <a:off x="1447800" y="457200"/>
            <a:ext cx="2514600" cy="5257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wnloads\Screenshot_2017-10-15-01-02-44.png"/>
          <p:cNvPicPr>
            <a:picLocks noChangeAspect="1" noChangeArrowheads="1"/>
          </p:cNvPicPr>
          <p:nvPr/>
        </p:nvPicPr>
        <p:blipFill>
          <a:blip r:embed="rId2"/>
          <a:srcRect/>
          <a:stretch>
            <a:fillRect/>
          </a:stretch>
        </p:blipFill>
        <p:spPr bwMode="auto">
          <a:xfrm>
            <a:off x="2590800" y="1371600"/>
            <a:ext cx="3505200" cy="5257800"/>
          </a:xfrm>
          <a:prstGeom prst="rect">
            <a:avLst/>
          </a:prstGeom>
          <a:noFill/>
        </p:spPr>
      </p:pic>
      <p:sp>
        <p:nvSpPr>
          <p:cNvPr id="5" name="TextBox 4"/>
          <p:cNvSpPr txBox="1"/>
          <p:nvPr/>
        </p:nvSpPr>
        <p:spPr>
          <a:xfrm>
            <a:off x="3733800" y="685800"/>
            <a:ext cx="982128" cy="369332"/>
          </a:xfrm>
          <a:prstGeom prst="rect">
            <a:avLst/>
          </a:prstGeom>
          <a:noFill/>
        </p:spPr>
        <p:txBody>
          <a:bodyPr wrap="none" rtlCol="0">
            <a:spAutoFit/>
          </a:bodyPr>
          <a:lstStyle/>
          <a:p>
            <a:r>
              <a:rPr lang="en-US" dirty="0" smtClean="0"/>
              <a:t>Location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TotalTime>
  <Words>334</Words>
  <Application>Microsoft Office PowerPoint</Application>
  <PresentationFormat>On-screen Show (4:3)</PresentationFormat>
  <Paragraphs>46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CHEDDAR STUDIO</vt:lpstr>
      <vt:lpstr>Slide 2</vt:lpstr>
      <vt:lpstr>Slide 3</vt:lpstr>
      <vt:lpstr>Slide 4</vt:lpstr>
      <vt:lpstr>Slide 5</vt:lpstr>
      <vt:lpstr>STOCK ANALYSIS</vt:lpstr>
      <vt:lpstr>Slide 7</vt:lpstr>
      <vt:lpstr>Slide 8</vt:lpstr>
      <vt:lpstr>Slide 9</vt:lpstr>
      <vt:lpstr>Slide 10</vt:lpstr>
      <vt:lpstr>CURRENCY MAXIMIZER</vt:lpstr>
      <vt:lpstr>Slide 12</vt:lpstr>
      <vt:lpstr>Slide 13</vt:lpstr>
      <vt:lpstr>Slide 14</vt:lpstr>
      <vt:lpstr>FINANCIAL GOAL CALCULATOR</vt:lpstr>
      <vt:lpstr>Slide 16</vt:lpstr>
      <vt:lpstr>Slide 17</vt:lpstr>
      <vt:lpstr>BANK COMPARATOR</vt:lpstr>
      <vt:lpstr>Slide 19</vt:lpstr>
      <vt:lpstr>Slide 20</vt:lpstr>
      <vt:lpstr>Key  Features</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PRATIK</dc:creator>
  <cp:lastModifiedBy>HP</cp:lastModifiedBy>
  <cp:revision>22</cp:revision>
  <dcterms:created xsi:type="dcterms:W3CDTF">2017-10-14T02:26:41Z</dcterms:created>
  <dcterms:modified xsi:type="dcterms:W3CDTF">2017-10-15T05:56:25Z</dcterms:modified>
</cp:coreProperties>
</file>