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5" r:id="rId10"/>
    <p:sldId id="267" r:id="rId11"/>
    <p:sldId id="266" r:id="rId12"/>
    <p:sldId id="26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B40666B-5E4D-44FA-A02F-FF7AC7F52846}" v="3" dt="2025-05-01T17:15:31.7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40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7D21B-06AD-E64F-02A3-3C2F15CA93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73C9FD-05FA-5313-BC68-FAB3E7E545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4382D1-783A-0079-E9AF-0A3818446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48CAA-85A2-417B-BD7E-AA46F3D61249}" type="datetimeFigureOut">
              <a:rPr lang="en-IN" smtClean="0"/>
              <a:t>02-05-2025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1A7A1E-7AFC-9D24-1F8C-50098E2CE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6FBF06-F8C5-90D5-B7BA-C51EF4A40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E0716-33FD-432F-98F6-C61B19DB35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1581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831B9-0C7C-D73B-4648-6ACF3A9F1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41BAD6-5146-20F5-3FCF-6D98B8B356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9952D1-B2FB-6A60-A5DD-7F26CC07E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48CAA-85A2-417B-BD7E-AA46F3D61249}" type="datetimeFigureOut">
              <a:rPr lang="en-IN" smtClean="0"/>
              <a:t>02-05-2025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2FF0DA-D132-972B-052D-FD92394C5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FA9071-2E35-3AD8-BF18-9E1CF7867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E0716-33FD-432F-98F6-C61B19DB35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9123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8AC1F5-C8BC-4539-B424-07DA9AF91B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A48EC1-40FA-F8BD-EB9A-0E05445991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5C9F2B-EBB8-884D-2ACA-814567D91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48CAA-85A2-417B-BD7E-AA46F3D61249}" type="datetimeFigureOut">
              <a:rPr lang="en-IN" smtClean="0"/>
              <a:t>02-05-2025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CCEC9-7DA2-0344-E7C1-33B2CFCF9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CFD9DE-9C4D-5E0E-7202-8324BD688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E0716-33FD-432F-98F6-C61B19DB35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281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7F251-D87C-CA52-1F3A-31993F8DB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7A5381-DB86-67B1-4F7D-D6D9C8CB9E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A754BD-E029-145E-94D3-C6770A54C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48CAA-85A2-417B-BD7E-AA46F3D61249}" type="datetimeFigureOut">
              <a:rPr lang="en-IN" smtClean="0"/>
              <a:t>02-05-2025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53F672-0566-F9DB-07D7-DD20905E4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EDE4BD-AFC6-3AFF-D4B7-2D7706F7A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E0716-33FD-432F-98F6-C61B19DB35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4430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605E0-4943-9B9F-464D-DF99017F5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F1582C-4E69-7F1E-BE13-5D24608C51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287494-462F-6C24-1446-95239C536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48CAA-85A2-417B-BD7E-AA46F3D61249}" type="datetimeFigureOut">
              <a:rPr lang="en-IN" smtClean="0"/>
              <a:t>02-05-2025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271BC-9188-9D54-CBBE-8251C2F32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8BCF11-F981-403C-1D55-EE7B939BD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E0716-33FD-432F-98F6-C61B19DB35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7468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A1A84-4A79-3E10-818E-E3BFEDF85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1A1A4E-D6B5-D1D9-1DC0-A5BE52BC3C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7AC55B-AACB-56AC-2A6A-F369CAF32E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F93306-9B34-4546-5B66-73B9BC796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48CAA-85A2-417B-BD7E-AA46F3D61249}" type="datetimeFigureOut">
              <a:rPr lang="en-IN" smtClean="0"/>
              <a:t>02-05-2025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A62EEE-FAB4-B8FC-9D8C-AFF9A615D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0139C1-3AAF-F05A-4409-F288E6064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E0716-33FD-432F-98F6-C61B19DB35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9864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A7911-2006-FA73-3810-E6B0E55D5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50524D-9880-36AA-F017-E1BE3E78EA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B775FE-185C-F565-04F7-7D917CCFDF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41C759-182D-9A52-944F-B2ED132EBC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2BC36D-D82D-7956-EE5A-AD59B5C68B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2235F9-DBA9-8740-B653-048EB9A30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48CAA-85A2-417B-BD7E-AA46F3D61249}" type="datetimeFigureOut">
              <a:rPr lang="en-IN" smtClean="0"/>
              <a:t>02-05-2025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ADE261-2608-F858-9DBA-86710D60C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C9FA79-8FCF-4B3F-0057-BAB1CE568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E0716-33FD-432F-98F6-C61B19DB35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8589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21F05-5D1C-8B60-5534-0D3AAEDA8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EF006E-CBDB-42B1-D6AF-354195846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48CAA-85A2-417B-BD7E-AA46F3D61249}" type="datetimeFigureOut">
              <a:rPr lang="en-IN" smtClean="0"/>
              <a:t>02-05-2025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7C2BE8-A5C0-CADB-735C-E516C6812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3DA91C-2F52-AEC4-42FC-BF8BC7C58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E0716-33FD-432F-98F6-C61B19DB35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6970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235A0B-56C4-A976-CC3F-02C78B91A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48CAA-85A2-417B-BD7E-AA46F3D61249}" type="datetimeFigureOut">
              <a:rPr lang="en-IN" smtClean="0"/>
              <a:t>02-05-2025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CFDFCE-62A9-3649-7B0E-73E41A136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12C660-F9D0-8992-204A-99F6A264C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E0716-33FD-432F-98F6-C61B19DB35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0099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5F129-62F5-A51C-6EB6-C7F7A463E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630AA-9680-946C-42F2-741FDEFC4E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0B841C-4A41-9B9C-14C6-A396F2AE23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04819B-AC7E-BFA0-F21B-AD6A12B7E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48CAA-85A2-417B-BD7E-AA46F3D61249}" type="datetimeFigureOut">
              <a:rPr lang="en-IN" smtClean="0"/>
              <a:t>02-05-2025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9FE18F-DF30-D8DE-6900-D2AF155F5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BEAA62-9F5E-CD7E-CBBD-1E71236F7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E0716-33FD-432F-98F6-C61B19DB35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8236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936F3-5844-0347-F478-F326E54BD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FCE9C7-4B91-39F9-1CDB-C5DC14DA06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ABFB02-4783-117D-4049-FBA39A6CDD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65B8A6-9701-0ED9-0531-B2FFAFA5B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48CAA-85A2-417B-BD7E-AA46F3D61249}" type="datetimeFigureOut">
              <a:rPr lang="en-IN" smtClean="0"/>
              <a:t>02-05-2025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FBBBB1-4450-9749-8B09-3731749A7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3FE303-3DBA-C947-4E63-21DEEBB94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E0716-33FD-432F-98F6-C61B19DB35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18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26B623-0C08-E934-3FEB-88C0C469A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B256A3-ACDE-8892-8E04-7DC4E64443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B715B9-F968-7711-9E56-38FCCCBDEC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2B48CAA-85A2-417B-BD7E-AA46F3D61249}" type="datetimeFigureOut">
              <a:rPr lang="en-IN" smtClean="0"/>
              <a:t>02-05-2025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83C27-EC3C-0E5D-3BF8-7CC8F2F952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7BBC8D-5545-B735-5CFA-F9BC0E5B91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ACE0716-33FD-432F-98F6-C61B19DB35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2546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ogp.me/" TargetMode="Externa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061DB-3494-4812-03F0-993C4271F0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1440" y="497839"/>
            <a:ext cx="9144000" cy="1477963"/>
          </a:xfrm>
        </p:spPr>
        <p:txBody>
          <a:bodyPr/>
          <a:lstStyle/>
          <a:p>
            <a:r>
              <a:rPr lang="en-IN" b="1" u="sng" dirty="0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META TAGS AND OG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36E806-5EA6-D31F-66DF-74E1F61687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6280" y="2214880"/>
            <a:ext cx="5354320" cy="3952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563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1F779-2B3D-DF47-0387-D47E53BBF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OG META TAGS ATTRIBUTES: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85F3F53-EEC3-5B59-8EA5-EFC1D3F6A1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1432320"/>
              </p:ext>
            </p:extLst>
          </p:nvPr>
        </p:nvGraphicFramePr>
        <p:xfrm>
          <a:off x="838200" y="1690688"/>
          <a:ext cx="10515600" cy="4139407"/>
        </p:xfrm>
        <a:graphic>
          <a:graphicData uri="http://schemas.openxmlformats.org/drawingml/2006/table">
            <a:tbl>
              <a:tblPr/>
              <a:tblGrid>
                <a:gridCol w="3505200">
                  <a:extLst>
                    <a:ext uri="{9D8B030D-6E8A-4147-A177-3AD203B41FA5}">
                      <a16:colId xmlns:a16="http://schemas.microsoft.com/office/drawing/2014/main" val="476211729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79157854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31791330"/>
                    </a:ext>
                  </a:extLst>
                </a:gridCol>
              </a:tblGrid>
              <a:tr h="413941">
                <a:tc>
                  <a:txBody>
                    <a:bodyPr/>
                    <a:lstStyle/>
                    <a:p>
                      <a:r>
                        <a:rPr lang="en-IN" b="1"/>
                        <a:t>Tag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b="1"/>
                        <a:t>Purpose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b="1"/>
                        <a:t>Example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3479862"/>
                  </a:ext>
                </a:extLst>
              </a:tr>
              <a:tr h="413941">
                <a:tc>
                  <a:txBody>
                    <a:bodyPr/>
                    <a:lstStyle/>
                    <a:p>
                      <a:r>
                        <a:rPr lang="en-IN" dirty="0" err="1"/>
                        <a:t>og:title</a:t>
                      </a:r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Title of the page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"Best Coffee Shops in NYC"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3013181"/>
                  </a:ext>
                </a:extLst>
              </a:tr>
              <a:tr h="724396">
                <a:tc>
                  <a:txBody>
                    <a:bodyPr/>
                    <a:lstStyle/>
                    <a:p>
                      <a:r>
                        <a:rPr lang="en-IN"/>
                        <a:t>og:description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Short description of the page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"A curated list of top-rated coffee spots."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9884386"/>
                  </a:ext>
                </a:extLst>
              </a:tr>
              <a:tr h="724396">
                <a:tc>
                  <a:txBody>
                    <a:bodyPr/>
                    <a:lstStyle/>
                    <a:p>
                      <a:r>
                        <a:rPr lang="en-IN"/>
                        <a:t>og:image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Link to an image (must be absolute URL)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"https://example.com/coffee.jpg"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2621180"/>
                  </a:ext>
                </a:extLst>
              </a:tr>
              <a:tr h="724396">
                <a:tc>
                  <a:txBody>
                    <a:bodyPr/>
                    <a:lstStyle/>
                    <a:p>
                      <a:r>
                        <a:rPr lang="en-IN"/>
                        <a:t>og:url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Canonical URL of the page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"https://example.com/coffee-guide"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3731866"/>
                  </a:ext>
                </a:extLst>
              </a:tr>
              <a:tr h="724396">
                <a:tc>
                  <a:txBody>
                    <a:bodyPr/>
                    <a:lstStyle/>
                    <a:p>
                      <a:r>
                        <a:rPr lang="en-IN"/>
                        <a:t>og:type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Type of content (e.g., website, article, video, etc.)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"website"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5711118"/>
                  </a:ext>
                </a:extLst>
              </a:tr>
              <a:tr h="413941">
                <a:tc>
                  <a:txBody>
                    <a:bodyPr/>
                    <a:lstStyle/>
                    <a:p>
                      <a:r>
                        <a:rPr lang="en-IN"/>
                        <a:t>og:site_name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Name of your site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"</a:t>
                      </a:r>
                      <a:r>
                        <a:rPr lang="en-IN" dirty="0" err="1"/>
                        <a:t>CoffeeLovers</a:t>
                      </a:r>
                      <a:r>
                        <a:rPr lang="en-IN" dirty="0"/>
                        <a:t>"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15069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00930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A53110C-536C-CCEE-BFD6-54C39D766E83}"/>
              </a:ext>
            </a:extLst>
          </p:cNvPr>
          <p:cNvSpPr txBox="1"/>
          <p:nvPr/>
        </p:nvSpPr>
        <p:spPr>
          <a:xfrm>
            <a:off x="416560" y="406400"/>
            <a:ext cx="472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EXAMPLE</a:t>
            </a:r>
            <a:r>
              <a:rPr lang="en-IN" dirty="0"/>
              <a:t>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2019C9-9542-2AD3-559C-C936F19D723A}"/>
              </a:ext>
            </a:extLst>
          </p:cNvPr>
          <p:cNvSpPr txBox="1"/>
          <p:nvPr/>
        </p:nvSpPr>
        <p:spPr>
          <a:xfrm>
            <a:off x="243840" y="1085563"/>
            <a:ext cx="11562080" cy="46166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&lt;head&gt;</a:t>
            </a:r>
          </a:p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&lt;!-- Basic OG Meta Tags --&gt;</a:t>
            </a:r>
          </a:p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&lt;meta property="</a:t>
            </a:r>
            <a:r>
              <a:rPr lang="en-IN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og:title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" content="The Ultimate Guide to Space Travel"&gt;</a:t>
            </a:r>
          </a:p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&lt;meta property="</a:t>
            </a:r>
            <a:r>
              <a:rPr lang="en-IN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og:description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" content="Learn everything about rockets, planets, and the future of interstellar travel."&gt;</a:t>
            </a:r>
          </a:p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&lt;meta property="</a:t>
            </a:r>
            <a:r>
              <a:rPr lang="en-IN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og:image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" content="https://example.com/images/space-travel-guide.jpg"&gt;</a:t>
            </a:r>
          </a:p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&lt;meta property="</a:t>
            </a:r>
            <a:r>
              <a:rPr lang="en-IN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og:url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" content="https://example.com/space-travel"&gt;</a:t>
            </a:r>
          </a:p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&lt;meta property="</a:t>
            </a:r>
            <a:r>
              <a:rPr lang="en-IN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og:type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" content="article"&gt;</a:t>
            </a:r>
          </a:p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&lt;meta property="</a:t>
            </a:r>
            <a:r>
              <a:rPr lang="en-IN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og:site_name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" content="Galactic Adventures"&gt;</a:t>
            </a:r>
          </a:p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&lt;/head&gt;</a:t>
            </a:r>
          </a:p>
          <a:p>
            <a:r>
              <a:rPr lang="en-IN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Other 4 more properties are: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Og.author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Og.published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Og.video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Video </a:t>
            </a:r>
            <a:r>
              <a:rPr lang="en-IN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type,video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en-IN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width,video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height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Og.price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amount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4563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2AAB24B-F93E-B958-3113-01E7F1ABF3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26"/>
          <a:stretch/>
        </p:blipFill>
        <p:spPr>
          <a:xfrm>
            <a:off x="4531360" y="218661"/>
            <a:ext cx="7445292" cy="644055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610BA97-A1E2-5A03-812D-44768BF9790A}"/>
              </a:ext>
            </a:extLst>
          </p:cNvPr>
          <p:cNvSpPr txBox="1"/>
          <p:nvPr/>
        </p:nvSpPr>
        <p:spPr>
          <a:xfrm>
            <a:off x="215348" y="528320"/>
            <a:ext cx="3616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Why OG Meta Tags: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7A710B-6B72-8A80-F8AB-18A2549698AD}"/>
              </a:ext>
            </a:extLst>
          </p:cNvPr>
          <p:cNvSpPr txBox="1"/>
          <p:nvPr/>
        </p:nvSpPr>
        <p:spPr>
          <a:xfrm>
            <a:off x="406400" y="1554480"/>
            <a:ext cx="382016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Without OG tags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Someone shares your link.</a:t>
            </a:r>
          </a:p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Random text and a random image (maybe even your site's footer) appear.</a:t>
            </a:r>
          </a:p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Looks ugly ➔ People ignore it.</a:t>
            </a:r>
          </a:p>
          <a:p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 OG tags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Nice image + catchy title + short description.</a:t>
            </a:r>
          </a:p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Looks like a proper "card" ➔ People are curious and click.</a:t>
            </a:r>
          </a:p>
        </p:txBody>
      </p:sp>
    </p:spTree>
    <p:extLst>
      <p:ext uri="{BB962C8B-B14F-4D97-AF65-F5344CB8AC3E}">
        <p14:creationId xmlns:p14="http://schemas.microsoft.com/office/powerpoint/2010/main" val="1783271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90EC7-58B8-FB89-18AD-4DA82BE36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META TAGS: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3459F088-FA68-24DB-4BF5-7239676E16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922" y="1626071"/>
            <a:ext cx="10783956" cy="403187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&lt;meta&gt;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tag defines metadata about an HTML document. Metadata is data (information) about data.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Metadata itself is data that provides information about other data, making it easier to retrieve, use, and manage.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&lt;meta&gt;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tags always go inside the &lt;head&gt; element, and are typically used to specify character set, page description, keywords, author of the document, and viewport settings.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Metadata will not be displayed on the page, but is machine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parsable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Metadata is used by browsers (how to display content or reload page), search engines (keywords), and other web services.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There is a method to let web designers take control over the viewport (the user's visible area of a web page), through the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&lt;meta&gt;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tag (See "Setting The Viewport" example below).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945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63D04BF-23C2-DEB8-F351-3F7A7CE9A8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2088534"/>
              </p:ext>
            </p:extLst>
          </p:nvPr>
        </p:nvGraphicFramePr>
        <p:xfrm>
          <a:off x="838200" y="1140024"/>
          <a:ext cx="10515600" cy="4148677"/>
        </p:xfrm>
        <a:graphic>
          <a:graphicData uri="http://schemas.openxmlformats.org/drawingml/2006/table">
            <a:tbl>
              <a:tblPr/>
              <a:tblGrid>
                <a:gridCol w="3505200">
                  <a:extLst>
                    <a:ext uri="{9D8B030D-6E8A-4147-A177-3AD203B41FA5}">
                      <a16:colId xmlns:a16="http://schemas.microsoft.com/office/drawing/2014/main" val="223556094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664328279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562505070"/>
                    </a:ext>
                  </a:extLst>
                </a:gridCol>
              </a:tblGrid>
              <a:tr h="436703">
                <a:tc>
                  <a:txBody>
                    <a:bodyPr/>
                    <a:lstStyle/>
                    <a:p>
                      <a:r>
                        <a:rPr lang="en-IN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Attribute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Purpose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Example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5962528"/>
                  </a:ext>
                </a:extLst>
              </a:tr>
              <a:tr h="1091757">
                <a:tc>
                  <a:txBody>
                    <a:bodyPr/>
                    <a:lstStyle/>
                    <a:p>
                      <a:r>
                        <a:rPr lang="en-IN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Describes the type of metadata.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&lt;meta name="description" content="Best coffee shop in town."&gt;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1128464"/>
                  </a:ext>
                </a:extLst>
              </a:tr>
              <a:tr h="764230">
                <a:tc>
                  <a:txBody>
                    <a:bodyPr/>
                    <a:lstStyle/>
                    <a:p>
                      <a:r>
                        <a:rPr lang="en-IN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content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Holds the value for the metadata.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(Paired with name, http-equiv, or property)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767797"/>
                  </a:ext>
                </a:extLst>
              </a:tr>
              <a:tr h="764230">
                <a:tc>
                  <a:txBody>
                    <a:bodyPr/>
                    <a:lstStyle/>
                    <a:p>
                      <a:r>
                        <a:rPr lang="en-IN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charset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Declares the character encoding for the HTML document.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&lt;meta charset="UTF-8"&gt;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8750022"/>
                  </a:ext>
                </a:extLst>
              </a:tr>
              <a:tr h="1091757">
                <a:tc>
                  <a:txBody>
                    <a:bodyPr/>
                    <a:lstStyle/>
                    <a:p>
                      <a:r>
                        <a:rPr lang="en-IN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http-</a:t>
                      </a:r>
                      <a:r>
                        <a:rPr lang="en-IN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equiv</a:t>
                      </a:r>
                      <a:endParaRPr lang="en-IN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Acts like an HTTP header — controls page behavior.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&lt;meta http-</a:t>
                      </a:r>
                      <a:r>
                        <a:rPr lang="en-US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equiv</a:t>
                      </a:r>
                      <a:r>
                        <a:rPr lang="en-US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="refresh" content="30"&gt; (refresh every 30 seconds)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9036484"/>
                  </a:ext>
                </a:extLst>
              </a:tr>
            </a:tbl>
          </a:graphicData>
        </a:graphic>
      </p:graphicFrame>
      <p:sp>
        <p:nvSpPr>
          <p:cNvPr id="3" name="Rectangle 1">
            <a:extLst>
              <a:ext uri="{FF2B5EF4-FFF2-40B4-BE49-F238E27FC236}">
                <a16:creationId xmlns:a16="http://schemas.microsoft.com/office/drawing/2014/main" id="{6496ACC3-1EFE-C52A-B209-BD48BAC9CB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115503"/>
            <a:ext cx="184731" cy="507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9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7F59FD-9230-0032-D075-FDEE6DED954C}"/>
              </a:ext>
            </a:extLst>
          </p:cNvPr>
          <p:cNvSpPr txBox="1"/>
          <p:nvPr/>
        </p:nvSpPr>
        <p:spPr>
          <a:xfrm>
            <a:off x="758686" y="220294"/>
            <a:ext cx="58607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Common Attributes of &lt;meta&gt;:</a:t>
            </a:r>
          </a:p>
        </p:txBody>
      </p:sp>
    </p:spTree>
    <p:extLst>
      <p:ext uri="{BB962C8B-B14F-4D97-AF65-F5344CB8AC3E}">
        <p14:creationId xmlns:p14="http://schemas.microsoft.com/office/powerpoint/2010/main" val="665125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7D60533-B05D-504D-07D5-5A5E85217E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974" y="1181122"/>
            <a:ext cx="9660835" cy="524949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F720D29-BD0A-42F5-134B-74E34441ABF2}"/>
              </a:ext>
            </a:extLst>
          </p:cNvPr>
          <p:cNvSpPr txBox="1"/>
          <p:nvPr/>
        </p:nvSpPr>
        <p:spPr>
          <a:xfrm>
            <a:off x="785191" y="308113"/>
            <a:ext cx="54267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META DATA STRUCTURE</a:t>
            </a:r>
            <a:r>
              <a:rPr lang="en-IN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161844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E61E329-1C4C-5BC0-314C-7A527C90BCE1}"/>
              </a:ext>
            </a:extLst>
          </p:cNvPr>
          <p:cNvSpPr txBox="1"/>
          <p:nvPr/>
        </p:nvSpPr>
        <p:spPr>
          <a:xfrm>
            <a:off x="596348" y="1198605"/>
            <a:ext cx="10724322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IN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Define keywords for search engines:</a:t>
            </a:r>
            <a:endParaRPr lang="en-IN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IN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n-IN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name</a:t>
            </a:r>
            <a:r>
              <a:rPr lang="en-IN" b="0" i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="keywords"</a:t>
            </a:r>
            <a:r>
              <a:rPr lang="en-IN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content</a:t>
            </a:r>
            <a:r>
              <a:rPr lang="en-IN" b="0" i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="HTML, CSS, JavaScript"</a:t>
            </a:r>
            <a:r>
              <a:rPr lang="en-IN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>
              <a:buNone/>
            </a:pPr>
            <a:r>
              <a:rPr lang="en-IN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Define a description of your web page:</a:t>
            </a:r>
            <a:endParaRPr lang="en-IN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IN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n-IN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name</a:t>
            </a:r>
            <a:r>
              <a:rPr lang="en-IN" b="0" i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="description"</a:t>
            </a:r>
            <a:r>
              <a:rPr lang="en-IN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content</a:t>
            </a:r>
            <a:r>
              <a:rPr lang="en-IN" b="0" i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="Free Web tutorials for HTML and CSS"</a:t>
            </a:r>
            <a:r>
              <a:rPr lang="en-IN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>
              <a:buNone/>
            </a:pPr>
            <a:r>
              <a:rPr lang="en-IN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Define the author of a page:</a:t>
            </a:r>
            <a:endParaRPr lang="en-IN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IN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n-IN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name</a:t>
            </a:r>
            <a:r>
              <a:rPr lang="en-IN" b="0" i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="author"</a:t>
            </a:r>
            <a:r>
              <a:rPr lang="en-IN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content</a:t>
            </a:r>
            <a:r>
              <a:rPr lang="en-IN" b="0" i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="John Doe"</a:t>
            </a:r>
            <a:r>
              <a:rPr lang="en-IN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>
              <a:buNone/>
            </a:pPr>
            <a:r>
              <a:rPr lang="en-IN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Refresh document every 30 seconds:</a:t>
            </a:r>
            <a:endParaRPr lang="en-IN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IN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n-IN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http-</a:t>
            </a:r>
            <a:r>
              <a:rPr lang="en-IN" b="0" i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equiv</a:t>
            </a:r>
            <a:r>
              <a:rPr lang="en-IN" b="0" i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="refresh"</a:t>
            </a:r>
            <a:r>
              <a:rPr lang="en-IN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content</a:t>
            </a:r>
            <a:r>
              <a:rPr lang="en-IN" b="0" i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="30"</a:t>
            </a:r>
            <a:r>
              <a:rPr lang="en-IN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>
              <a:buNone/>
            </a:pPr>
            <a:r>
              <a:rPr lang="en-IN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Setting the viewport to make your website look good on all devices:</a:t>
            </a:r>
            <a:endParaRPr lang="en-IN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algn="l">
              <a:spcBef>
                <a:spcPts val="1200"/>
              </a:spcBef>
              <a:spcAft>
                <a:spcPts val="1200"/>
              </a:spcAft>
            </a:pPr>
            <a:r>
              <a:rPr lang="en-IN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n-IN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name</a:t>
            </a:r>
            <a:r>
              <a:rPr lang="en-IN" b="0" i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="viewport"</a:t>
            </a:r>
            <a:r>
              <a:rPr lang="en-IN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content</a:t>
            </a:r>
            <a:r>
              <a:rPr lang="en-IN" b="0" i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="width=device-width, initial-scale=1.0"</a:t>
            </a:r>
            <a:r>
              <a:rPr lang="en-IN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0CA9E5-4394-7F6F-CFD1-861E3B7A59DB}"/>
              </a:ext>
            </a:extLst>
          </p:cNvPr>
          <p:cNvSpPr txBox="1"/>
          <p:nvPr/>
        </p:nvSpPr>
        <p:spPr>
          <a:xfrm>
            <a:off x="665922" y="377687"/>
            <a:ext cx="36377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EXAMPLES:</a:t>
            </a:r>
          </a:p>
        </p:txBody>
      </p:sp>
    </p:spTree>
    <p:extLst>
      <p:ext uri="{BB962C8B-B14F-4D97-AF65-F5344CB8AC3E}">
        <p14:creationId xmlns:p14="http://schemas.microsoft.com/office/powerpoint/2010/main" val="2443193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3F36B01-63DD-2C20-BE67-AC8E695D2E49}"/>
              </a:ext>
            </a:extLst>
          </p:cNvPr>
          <p:cNvSpPr txBox="1"/>
          <p:nvPr/>
        </p:nvSpPr>
        <p:spPr>
          <a:xfrm>
            <a:off x="118395" y="147885"/>
            <a:ext cx="8500441" cy="1692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How Metadata Flows: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Browser → Reads metadata → Renders page correctly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Search Engine → Reads metadata → Ranks or describes page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2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Social Media → Reads Open Graph metadata → Shows preview cards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User Device → Reads viewport metadata → Adjusts page size and layout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2F43566-2A52-8E71-B930-7F94FA1537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089" y="2176670"/>
            <a:ext cx="11297145" cy="4094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9567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3D4E9CB-BEB9-1FEC-2912-DE2B2319D0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6662253"/>
              </p:ext>
            </p:extLst>
          </p:nvPr>
        </p:nvGraphicFramePr>
        <p:xfrm>
          <a:off x="838200" y="1641763"/>
          <a:ext cx="10515600" cy="4033482"/>
        </p:xfrm>
        <a:graphic>
          <a:graphicData uri="http://schemas.openxmlformats.org/drawingml/2006/table">
            <a:tbl>
              <a:tblPr/>
              <a:tblGrid>
                <a:gridCol w="5751443">
                  <a:extLst>
                    <a:ext uri="{9D8B030D-6E8A-4147-A177-3AD203B41FA5}">
                      <a16:colId xmlns:a16="http://schemas.microsoft.com/office/drawing/2014/main" val="1473846559"/>
                    </a:ext>
                  </a:extLst>
                </a:gridCol>
                <a:gridCol w="4764157">
                  <a:extLst>
                    <a:ext uri="{9D8B030D-6E8A-4147-A177-3AD203B41FA5}">
                      <a16:colId xmlns:a16="http://schemas.microsoft.com/office/drawing/2014/main" val="2384510399"/>
                    </a:ext>
                  </a:extLst>
                </a:gridCol>
              </a:tblGrid>
              <a:tr h="672247">
                <a:tc>
                  <a:txBody>
                    <a:bodyPr/>
                    <a:lstStyle/>
                    <a:p>
                      <a:r>
                        <a:rPr lang="en-IN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Benefit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Example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8180771"/>
                  </a:ext>
                </a:extLst>
              </a:tr>
              <a:tr h="672247">
                <a:tc>
                  <a:txBody>
                    <a:bodyPr/>
                    <a:lstStyle/>
                    <a:p>
                      <a:r>
                        <a:rPr lang="en-IN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SEO (Search Engine Optimization)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Appearing higher on Google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880621"/>
                  </a:ext>
                </a:extLst>
              </a:tr>
              <a:tr h="672247">
                <a:tc>
                  <a:txBody>
                    <a:bodyPr/>
                    <a:lstStyle/>
                    <a:p>
                      <a:r>
                        <a:rPr lang="en-IN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Mobile Friendliness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Proper layout on phones/tablets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2486476"/>
                  </a:ext>
                </a:extLst>
              </a:tr>
              <a:tr h="672247">
                <a:tc>
                  <a:txBody>
                    <a:bodyPr/>
                    <a:lstStyle/>
                    <a:p>
                      <a:r>
                        <a:rPr lang="en-IN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Faster Page Load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Right encoding, less confusion for browser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8030898"/>
                  </a:ext>
                </a:extLst>
              </a:tr>
              <a:tr h="672247">
                <a:tc>
                  <a:txBody>
                    <a:bodyPr/>
                    <a:lstStyle/>
                    <a:p>
                      <a:r>
                        <a:rPr lang="en-IN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Good Social Media Previews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Attractive cards when sharing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3164483"/>
                  </a:ext>
                </a:extLst>
              </a:tr>
              <a:tr h="672247">
                <a:tc>
                  <a:txBody>
                    <a:bodyPr/>
                    <a:lstStyle/>
                    <a:p>
                      <a:r>
                        <a:rPr lang="en-IN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Clear Ownership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Showing the author's name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201871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F0FDB2F0-77C3-37C5-E225-6363CC4210A7}"/>
              </a:ext>
            </a:extLst>
          </p:cNvPr>
          <p:cNvSpPr txBox="1"/>
          <p:nvPr/>
        </p:nvSpPr>
        <p:spPr>
          <a:xfrm>
            <a:off x="765313" y="596348"/>
            <a:ext cx="42837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Why Meta data Matters</a:t>
            </a:r>
            <a:r>
              <a:rPr lang="en-IN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5095005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B74B3-BDF9-C9E1-BE42-60842B517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OG(OPEN GRAPH):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AF3CD5-7CC8-754F-06A2-94B3199925FC}"/>
              </a:ext>
            </a:extLst>
          </p:cNvPr>
          <p:cNvSpPr txBox="1"/>
          <p:nvPr/>
        </p:nvSpPr>
        <p:spPr>
          <a:xfrm>
            <a:off x="838200" y="1558573"/>
            <a:ext cx="1093304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Noto Sans" panose="020B0502040204020203" pitchFamily="34" charset="0"/>
              </a:rPr>
              <a:t> 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Social media sites and web apps make use of Open Graph metadata tags to enhance the appearance   of website links.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allows better link previews with more information (such as description and image) so users can gather more info immediately.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A6D152-AFF6-0AEB-5916-81F5331FD19A}"/>
              </a:ext>
            </a:extLst>
          </p:cNvPr>
          <p:cNvSpPr txBox="1"/>
          <p:nvPr/>
        </p:nvSpPr>
        <p:spPr>
          <a:xfrm>
            <a:off x="745435" y="3049442"/>
            <a:ext cx="11118574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US" sz="2400" b="1" i="0" dirty="0">
                <a:solidFill>
                  <a:srgbClr val="080E2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What are Open Graph Meta Tags?:</a:t>
            </a:r>
          </a:p>
          <a:p>
            <a:pPr algn="just"/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 </a:t>
            </a:r>
            <a:r>
              <a:rPr lang="en-US" b="0" i="0" u="sng" dirty="0">
                <a:solidFill>
                  <a:srgbClr val="B5483E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2"/>
              </a:rPr>
              <a:t>Open Graph is a protocol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an internet protocol, that was initially designed by Facebook (Meta)  2011 to incorporate metadata within a web page such as its image, title, meta description, and more, to better represent that page content when shared on the social media websites.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455495A-E187-CCBE-057E-1615881B951B}"/>
              </a:ext>
            </a:extLst>
          </p:cNvPr>
          <p:cNvSpPr txBox="1"/>
          <p:nvPr/>
        </p:nvSpPr>
        <p:spPr>
          <a:xfrm>
            <a:off x="652670" y="4604615"/>
            <a:ext cx="111185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3333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hen you share your website on Facebook and LinkedIn, they use Open Graph tags to ensure the rich appearance of the URLs.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02475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6A644-30D4-DE0C-BFE4-44BA419E0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OG META </a:t>
            </a:r>
            <a:r>
              <a:rPr lang="en-IN" sz="3200" u="sng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TAG PROPERTIES:</a:t>
            </a:r>
            <a:endParaRPr lang="en-IN" sz="3200" u="sng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EE205D-60DD-BDB3-B3B8-720861B28D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/>
              <a:t>There are mainly 2 </a:t>
            </a:r>
            <a:r>
              <a:rPr lang="en-IN" dirty="0" err="1"/>
              <a:t>og</a:t>
            </a:r>
            <a:r>
              <a:rPr lang="en-IN" dirty="0"/>
              <a:t> meta tag attributes namely:</a:t>
            </a:r>
          </a:p>
          <a:p>
            <a:r>
              <a:rPr lang="en-IN" dirty="0"/>
              <a:t>Property</a:t>
            </a:r>
          </a:p>
          <a:p>
            <a:r>
              <a:rPr lang="en-IN" dirty="0"/>
              <a:t>Content</a:t>
            </a:r>
          </a:p>
          <a:p>
            <a:pPr marL="0" indent="0">
              <a:buNone/>
            </a:pPr>
            <a:r>
              <a:rPr lang="en-IN" dirty="0"/>
              <a:t>There are mainly 5 types of properties:</a:t>
            </a:r>
          </a:p>
          <a:p>
            <a:r>
              <a:rPr lang="en-IN" dirty="0" err="1"/>
              <a:t>Og.title</a:t>
            </a:r>
            <a:endParaRPr lang="en-IN" dirty="0"/>
          </a:p>
          <a:p>
            <a:r>
              <a:rPr lang="en-IN" dirty="0" err="1"/>
              <a:t>Og.image</a:t>
            </a:r>
            <a:endParaRPr lang="en-IN" dirty="0"/>
          </a:p>
          <a:p>
            <a:r>
              <a:rPr lang="en-IN" dirty="0" err="1"/>
              <a:t>Og.description</a:t>
            </a:r>
            <a:endParaRPr lang="en-IN" dirty="0"/>
          </a:p>
          <a:p>
            <a:r>
              <a:rPr lang="en-IN" dirty="0"/>
              <a:t>Og.url</a:t>
            </a:r>
          </a:p>
          <a:p>
            <a:r>
              <a:rPr lang="en-IN" dirty="0" err="1"/>
              <a:t>Og.type</a:t>
            </a:r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8032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974</Words>
  <Application>Microsoft Office PowerPoint</Application>
  <PresentationFormat>Widescreen</PresentationFormat>
  <Paragraphs>116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Aptos</vt:lpstr>
      <vt:lpstr>Aptos Display</vt:lpstr>
      <vt:lpstr>Arial</vt:lpstr>
      <vt:lpstr>Calibri</vt:lpstr>
      <vt:lpstr>Consolas</vt:lpstr>
      <vt:lpstr>Noto Sans</vt:lpstr>
      <vt:lpstr>Verdana</vt:lpstr>
      <vt:lpstr>Office Theme</vt:lpstr>
      <vt:lpstr>META TAGS AND OG</vt:lpstr>
      <vt:lpstr>META TAGS: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OG(OPEN GRAPH):</vt:lpstr>
      <vt:lpstr>OG META TAG PROPERTIES:</vt:lpstr>
      <vt:lpstr>OG META TAGS ATTRIBUTES: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Hey! Bhoomi</dc:creator>
  <cp:lastModifiedBy>Kurimisetty Geethanjali</cp:lastModifiedBy>
  <cp:revision>2</cp:revision>
  <dcterms:created xsi:type="dcterms:W3CDTF">2025-05-01T15:56:57Z</dcterms:created>
  <dcterms:modified xsi:type="dcterms:W3CDTF">2025-05-02T04:38:47Z</dcterms:modified>
</cp:coreProperties>
</file>