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notesMasterIdLst>
    <p:notesMasterId r:id="rId31"/>
  </p:notesMasterIdLst>
  <p:sldIdLst>
    <p:sldId id="256" r:id="rId5"/>
    <p:sldId id="265" r:id="rId6"/>
    <p:sldId id="262" r:id="rId7"/>
    <p:sldId id="260" r:id="rId8"/>
    <p:sldId id="263" r:id="rId9"/>
    <p:sldId id="268" r:id="rId10"/>
    <p:sldId id="258" r:id="rId11"/>
    <p:sldId id="271" r:id="rId12"/>
    <p:sldId id="267"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980" autoAdjust="0"/>
  </p:normalViewPr>
  <p:slideViewPr>
    <p:cSldViewPr snapToGrid="0">
      <p:cViewPr varScale="1">
        <p:scale>
          <a:sx n="78" d="100"/>
          <a:sy n="78" d="100"/>
        </p:scale>
        <p:origin x="18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6681EC-8A6C-480B-ACB4-EE327F33E1C5}" type="datetimeFigureOut">
              <a:rPr lang="en-US" smtClean="0"/>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EB49D2-2EC1-4B33-A003-F5306AE6DF34}" type="slidenum">
              <a:rPr lang="en-US" smtClean="0"/>
              <a:t>‹#›</a:t>
            </a:fld>
            <a:endParaRPr lang="en-US"/>
          </a:p>
        </p:txBody>
      </p:sp>
    </p:spTree>
    <p:extLst>
      <p:ext uri="{BB962C8B-B14F-4D97-AF65-F5344CB8AC3E}">
        <p14:creationId xmlns:p14="http://schemas.microsoft.com/office/powerpoint/2010/main" val="3363637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asteroid dataset offers valuable insights and opportunities for multiple domains, including astronomy and space exploration. It contains information on the materialistic characteristics and the orbital details of more than 17,000 asteroids. Moreover, detecting and monitoring potentially dangerous asteroids can help avert catastrophic incidents, such as an asteroid collision with Earth. The dataset also facilitates the identification of valuable resources, like water and metals, on asteroids, which can pave the way for future asteroid mining expeditions. Consequently, the asteroid dataset provides critical data for diverse scientific and commercial use cases in the field of space exploration.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DEB49D2-2EC1-4B33-A003-F5306AE6DF34}" type="slidenum">
              <a:rPr lang="en-US" smtClean="0"/>
              <a:t>2</a:t>
            </a:fld>
            <a:endParaRPr lang="en-US"/>
          </a:p>
        </p:txBody>
      </p:sp>
    </p:spTree>
    <p:extLst>
      <p:ext uri="{BB962C8B-B14F-4D97-AF65-F5344CB8AC3E}">
        <p14:creationId xmlns:p14="http://schemas.microsoft.com/office/powerpoint/2010/main" val="4221410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Aft>
                <a:spcPts val="1200"/>
              </a:spcAft>
              <a:buFont typeface="Wingdings" panose="05000000000000000000" pitchFamily="2" charset="2"/>
              <a:buChar char="q"/>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main aim was to provide a follow-up based on demand and assist in reaching the business goals. To carry out the solution, we decided to use AWS technologies. We planned to execute relevant designs and algorithms to find out the flow in demand that was most appropriate in examining the dataset. Evaluating the performance of different machine learning algorithms for predicting whether an asteroid is potentially hazardous or not. </a:t>
            </a:r>
          </a:p>
          <a:p>
            <a:pPr marL="285750" indent="-285750">
              <a:spcAft>
                <a:spcPts val="1200"/>
              </a:spcAft>
              <a:buFont typeface="Wingdings" panose="05000000000000000000" pitchFamily="2" charset="2"/>
              <a:buChar char="q"/>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Identify any patterns or trends in the probability of an asteroid colliding with the Earth based on its orbit and eccentricity. </a:t>
            </a:r>
          </a:p>
          <a:p>
            <a:pPr marL="285750" indent="-285750">
              <a:spcAft>
                <a:spcPts val="1200"/>
              </a:spcAft>
              <a:buFont typeface="Wingdings" panose="05000000000000000000" pitchFamily="2" charset="2"/>
              <a:buChar char="q"/>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Investigate the potential impacts of asteroids that are bound to the solar system </a:t>
            </a:r>
          </a:p>
          <a:p>
            <a:pPr marL="285750" indent="-285750">
              <a:spcAft>
                <a:spcPts val="1200"/>
              </a:spcAft>
              <a:buFont typeface="Wingdings" panose="05000000000000000000" pitchFamily="2" charset="2"/>
              <a:buChar char="q"/>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xamine the distribution of asteroids amongst the planets. </a:t>
            </a:r>
          </a:p>
          <a:p>
            <a:pPr marL="285750" indent="-285750">
              <a:spcAft>
                <a:spcPts val="1200"/>
              </a:spcAft>
              <a:buFont typeface="Wingdings" panose="05000000000000000000" pitchFamily="2" charset="2"/>
              <a:buChar char="q"/>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Get clear insights into the asteroid classification surrounding the earth.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spcAft>
                <a:spcPts val="1200"/>
              </a:spcAft>
              <a:buFont typeface="Wingdings" panose="05000000000000000000" pitchFamily="2" charset="2"/>
              <a:buChar char="q"/>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Identify attributes that interrelate to the diameter of an asteroid in the solar system.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DEB49D2-2EC1-4B33-A003-F5306AE6DF34}" type="slidenum">
              <a:rPr lang="en-US" smtClean="0"/>
              <a:t>3</a:t>
            </a:fld>
            <a:endParaRPr lang="en-US"/>
          </a:p>
        </p:txBody>
      </p:sp>
    </p:spTree>
    <p:extLst>
      <p:ext uri="{BB962C8B-B14F-4D97-AF65-F5344CB8AC3E}">
        <p14:creationId xmlns:p14="http://schemas.microsoft.com/office/powerpoint/2010/main" val="101989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9,80,000 records and 45 columns:</a:t>
            </a: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major attributes implemented to perform analysis within the dataset are detailed as below: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300"/>
              </a:spcBef>
              <a:spcAft>
                <a:spcPts val="0"/>
              </a:spcAft>
              <a:buSzPts val="1000"/>
              <a:buFont typeface="Symbol" panose="05050102010706020507" pitchFamily="18" charset="2"/>
              <a:buChar char=""/>
              <a:tabLst>
                <a:tab pos="457200" algn="l"/>
              </a:tabLst>
            </a:pPr>
            <a:r>
              <a:rPr lang="en-US" sz="1800" kern="0"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SPK-ID: Object primary SPK-ID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300"/>
              </a:spcBef>
              <a:spcAft>
                <a:spcPts val="0"/>
              </a:spcAft>
              <a:buSzPts val="1000"/>
              <a:buFont typeface="Symbol" panose="05050102010706020507" pitchFamily="18" charset="2"/>
              <a:buChar char=""/>
              <a:tabLst>
                <a:tab pos="457200" algn="l"/>
              </a:tabLst>
            </a:pPr>
            <a:r>
              <a:rPr lang="en-US" sz="1800" kern="0"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Object ID: Object internal database 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300"/>
              </a:spcBef>
              <a:spcAft>
                <a:spcPts val="0"/>
              </a:spcAft>
              <a:buSzPts val="1000"/>
              <a:buFont typeface="Symbol" panose="05050102010706020507" pitchFamily="18" charset="2"/>
              <a:buChar char=""/>
              <a:tabLst>
                <a:tab pos="457200" algn="l"/>
              </a:tabLst>
            </a:pPr>
            <a:r>
              <a:rPr lang="en-US" sz="1800" kern="0"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Object </a:t>
            </a:r>
            <a:r>
              <a:rPr lang="en-US" sz="1800" kern="0" dirty="0" err="1">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fullname</a:t>
            </a:r>
            <a:r>
              <a:rPr lang="en-US" sz="1800" kern="0"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 Object full name/designation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300"/>
              </a:spcBef>
              <a:spcAft>
                <a:spcPts val="0"/>
              </a:spcAft>
              <a:buSzPts val="1000"/>
              <a:buFont typeface="Symbol" panose="05050102010706020507" pitchFamily="18" charset="2"/>
              <a:buChar char=""/>
              <a:tabLst>
                <a:tab pos="457200" algn="l"/>
              </a:tabLst>
            </a:pPr>
            <a:r>
              <a:rPr lang="en-US" sz="1800" kern="0" dirty="0" err="1">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pdes</a:t>
            </a:r>
            <a:r>
              <a:rPr lang="en-US" sz="1800" kern="0"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 Object primary designation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300"/>
              </a:spcBef>
              <a:spcAft>
                <a:spcPts val="0"/>
              </a:spcAft>
              <a:buSzPts val="1000"/>
              <a:buFont typeface="Symbol" panose="05050102010706020507" pitchFamily="18" charset="2"/>
              <a:buChar char=""/>
              <a:tabLst>
                <a:tab pos="457200" algn="l"/>
              </a:tabLst>
            </a:pPr>
            <a:r>
              <a:rPr lang="en-US" sz="1800" kern="0"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name: Object IAU name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300"/>
              </a:spcBef>
              <a:spcAft>
                <a:spcPts val="0"/>
              </a:spcAft>
              <a:buSzPts val="1000"/>
              <a:buFont typeface="Symbol" panose="05050102010706020507" pitchFamily="18" charset="2"/>
              <a:buChar char=""/>
              <a:tabLst>
                <a:tab pos="457200" algn="l"/>
              </a:tabLst>
            </a:pPr>
            <a:r>
              <a:rPr lang="en-US" sz="1800" kern="0"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NEO: Near-Earth Object (NEO) flag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300"/>
              </a:spcBef>
              <a:spcAft>
                <a:spcPts val="0"/>
              </a:spcAft>
              <a:buSzPts val="1000"/>
              <a:buFont typeface="Symbol" panose="05050102010706020507" pitchFamily="18" charset="2"/>
              <a:buChar char=""/>
              <a:tabLst>
                <a:tab pos="457200" algn="l"/>
              </a:tabLst>
            </a:pPr>
            <a:r>
              <a:rPr lang="en-US" sz="1800" kern="0"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PHA: Potentially Hazardous Asteroid (PHA) flag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300"/>
              </a:spcBef>
              <a:spcAft>
                <a:spcPts val="0"/>
              </a:spcAft>
              <a:buSzPts val="1000"/>
              <a:buFont typeface="Symbol" panose="05050102010706020507" pitchFamily="18" charset="2"/>
              <a:buChar char=""/>
              <a:tabLst>
                <a:tab pos="457200" algn="l"/>
              </a:tabLst>
            </a:pPr>
            <a:r>
              <a:rPr lang="en-US" sz="1800" kern="0"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H: Absolute magnitude parameter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300"/>
              </a:spcBef>
              <a:spcAft>
                <a:spcPts val="0"/>
              </a:spcAft>
              <a:buSzPts val="1000"/>
              <a:buFont typeface="Symbol" panose="05050102010706020507" pitchFamily="18" charset="2"/>
              <a:buChar char=""/>
              <a:tabLst>
                <a:tab pos="457200" algn="l"/>
              </a:tabLst>
            </a:pPr>
            <a:r>
              <a:rPr lang="en-US" sz="1800" kern="0"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Diameter: object diameter (from equivalent sphere) km Unit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300"/>
              </a:spcBef>
              <a:spcAft>
                <a:spcPts val="0"/>
              </a:spcAft>
              <a:buSzPts val="1000"/>
              <a:buFont typeface="Symbol" panose="05050102010706020507" pitchFamily="18" charset="2"/>
              <a:buChar char=""/>
              <a:tabLst>
                <a:tab pos="457200" algn="l"/>
              </a:tabLst>
            </a:pPr>
            <a:r>
              <a:rPr lang="en-US" sz="1800" kern="0"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Albedo: Geometric albedo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300"/>
              </a:spcBef>
              <a:spcAft>
                <a:spcPts val="0"/>
              </a:spcAft>
              <a:buSzPts val="1000"/>
              <a:buFont typeface="Symbol" panose="05050102010706020507" pitchFamily="18" charset="2"/>
              <a:buChar char=""/>
              <a:tabLst>
                <a:tab pos="457200" algn="l"/>
              </a:tabLst>
            </a:pPr>
            <a:r>
              <a:rPr lang="en-US" sz="1800" kern="0" dirty="0" err="1">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Diameter_sigma</a:t>
            </a:r>
            <a:r>
              <a:rPr lang="en-US" sz="1800" kern="0"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 1-sigma uncertainty in object diameter km Unit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300"/>
              </a:spcBef>
              <a:spcAft>
                <a:spcPts val="0"/>
              </a:spcAft>
              <a:buSzPts val="1000"/>
              <a:buFont typeface="Symbol" panose="05050102010706020507" pitchFamily="18" charset="2"/>
              <a:buChar char=""/>
              <a:tabLst>
                <a:tab pos="457200" algn="l"/>
              </a:tabLst>
            </a:pPr>
            <a:r>
              <a:rPr lang="en-US" sz="1800" kern="0" dirty="0" err="1">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Orbit_id</a:t>
            </a:r>
            <a:r>
              <a:rPr lang="en-US" sz="1800" kern="0"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 Orbit solution 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300"/>
              </a:spcBef>
              <a:spcAft>
                <a:spcPts val="0"/>
              </a:spcAft>
              <a:buSzPts val="1000"/>
              <a:buFont typeface="Symbol" panose="05050102010706020507" pitchFamily="18" charset="2"/>
              <a:buChar char=""/>
              <a:tabLst>
                <a:tab pos="457200" algn="l"/>
              </a:tabLst>
            </a:pPr>
            <a:r>
              <a:rPr lang="en-US" sz="1800" kern="0"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Epoch: Epoch of osculation in modified Julian day form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300"/>
              </a:spcBef>
              <a:spcAft>
                <a:spcPts val="0"/>
              </a:spcAft>
              <a:buSzPts val="1000"/>
              <a:buFont typeface="Symbol" panose="05050102010706020507" pitchFamily="18" charset="2"/>
              <a:buChar char=""/>
              <a:tabLst>
                <a:tab pos="457200" algn="l"/>
              </a:tabLst>
            </a:pPr>
            <a:r>
              <a:rPr lang="en-US" sz="1800" kern="0"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Equinox: Equinox of reference frame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300"/>
              </a:spcBef>
              <a:spcAft>
                <a:spcPts val="0"/>
              </a:spcAft>
              <a:buSzPts val="1000"/>
              <a:buFont typeface="Symbol" panose="05050102010706020507" pitchFamily="18" charset="2"/>
              <a:buChar char=""/>
              <a:tabLst>
                <a:tab pos="457200" algn="l"/>
              </a:tabLst>
            </a:pPr>
            <a:r>
              <a:rPr lang="en-US" sz="1800" kern="0"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e: Eccentricity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300"/>
              </a:spcBef>
              <a:spcAft>
                <a:spcPts val="0"/>
              </a:spcAft>
              <a:buSzPts val="1000"/>
              <a:buFont typeface="Symbol" panose="05050102010706020507" pitchFamily="18" charset="2"/>
              <a:buChar char=""/>
              <a:tabLst>
                <a:tab pos="457200" algn="l"/>
              </a:tabLst>
            </a:pPr>
            <a:r>
              <a:rPr lang="en-US" sz="1800" kern="0"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a: Semi-major axis au Unit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300"/>
              </a:spcBef>
              <a:spcAft>
                <a:spcPts val="0"/>
              </a:spcAft>
              <a:buSzPts val="1000"/>
              <a:buFont typeface="Symbol" panose="05050102010706020507" pitchFamily="18" charset="2"/>
              <a:buChar char=""/>
              <a:tabLst>
                <a:tab pos="457200" algn="l"/>
              </a:tabLst>
            </a:pPr>
            <a:r>
              <a:rPr lang="en-US" sz="1800" kern="0"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q: perihelion distance au Unit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300"/>
              </a:spcBef>
              <a:spcAft>
                <a:spcPts val="0"/>
              </a:spcAft>
              <a:buSzPts val="1000"/>
              <a:buFont typeface="Symbol" panose="05050102010706020507" pitchFamily="18" charset="2"/>
              <a:buChar char=""/>
              <a:tabLst>
                <a:tab pos="457200" algn="l"/>
              </a:tabLst>
            </a:pPr>
            <a:r>
              <a:rPr lang="en-US" sz="1800" kern="0"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i: inclination; angle with respect to x-y ecliptic plane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300"/>
              </a:spcBef>
              <a:spcAft>
                <a:spcPts val="0"/>
              </a:spcAft>
              <a:buSzPts val="1000"/>
              <a:buFont typeface="Symbol" panose="05050102010706020507" pitchFamily="18" charset="2"/>
              <a:buChar char=""/>
              <a:tabLst>
                <a:tab pos="457200" algn="l"/>
              </a:tabLst>
            </a:pPr>
            <a:r>
              <a:rPr lang="en-US" sz="1800" kern="0" dirty="0" err="1">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tp</a:t>
            </a:r>
            <a:r>
              <a:rPr lang="en-US" sz="1800" kern="0"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 Time of perihelion passage TDB Unit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300"/>
              </a:spcBef>
              <a:spcAft>
                <a:spcPts val="0"/>
              </a:spcAft>
              <a:buSzPts val="1000"/>
              <a:buFont typeface="Symbol" panose="05050102010706020507" pitchFamily="18" charset="2"/>
              <a:buChar char=""/>
              <a:tabLst>
                <a:tab pos="457200" algn="l"/>
              </a:tabLst>
            </a:pPr>
            <a:r>
              <a:rPr lang="en-US" sz="1800" kern="0" dirty="0" err="1">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moid_ld</a:t>
            </a:r>
            <a:r>
              <a:rPr lang="en-US" sz="1800" kern="0"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 Earth Minimum Orbit Intersection Distance au Unit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DEB49D2-2EC1-4B33-A003-F5306AE6DF34}" type="slidenum">
              <a:rPr lang="en-US" smtClean="0"/>
              <a:t>4</a:t>
            </a:fld>
            <a:endParaRPr lang="en-US"/>
          </a:p>
        </p:txBody>
      </p:sp>
    </p:spTree>
    <p:extLst>
      <p:ext uri="{BB962C8B-B14F-4D97-AF65-F5344CB8AC3E}">
        <p14:creationId xmlns:p14="http://schemas.microsoft.com/office/powerpoint/2010/main" val="1085208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DEB49D2-2EC1-4B33-A003-F5306AE6DF34}" type="slidenum">
              <a:rPr lang="en-US" smtClean="0"/>
              <a:t>5</a:t>
            </a:fld>
            <a:endParaRPr lang="en-US"/>
          </a:p>
        </p:txBody>
      </p:sp>
    </p:spTree>
    <p:extLst>
      <p:ext uri="{BB962C8B-B14F-4D97-AF65-F5344CB8AC3E}">
        <p14:creationId xmlns:p14="http://schemas.microsoft.com/office/powerpoint/2010/main" val="4124914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DEB49D2-2EC1-4B33-A003-F5306AE6DF34}" type="slidenum">
              <a:rPr lang="en-US" smtClean="0"/>
              <a:t>6</a:t>
            </a:fld>
            <a:endParaRPr lang="en-US"/>
          </a:p>
        </p:txBody>
      </p:sp>
    </p:spTree>
    <p:extLst>
      <p:ext uri="{BB962C8B-B14F-4D97-AF65-F5344CB8AC3E}">
        <p14:creationId xmlns:p14="http://schemas.microsoft.com/office/powerpoint/2010/main" val="2516260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DEB49D2-2EC1-4B33-A003-F5306AE6DF34}" type="slidenum">
              <a:rPr lang="en-US" smtClean="0"/>
              <a:t>9</a:t>
            </a:fld>
            <a:endParaRPr lang="en-US"/>
          </a:p>
        </p:txBody>
      </p:sp>
    </p:spTree>
    <p:extLst>
      <p:ext uri="{BB962C8B-B14F-4D97-AF65-F5344CB8AC3E}">
        <p14:creationId xmlns:p14="http://schemas.microsoft.com/office/powerpoint/2010/main" val="1403037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SMOTE (Synthetic Minority Over-sampling Technique) resampling is performed on the dataset to address the class imbalance problem. SMOTE resampling generates synthetic examples for the minority class by creating new instances that are combinations of existing minority class instances. This helps to balance the dataset and improve the performance of the machine learning model in predicting both classes. By oversampling the minority class in this way, the model is exposed to more diverse examples of that class and is less likely to miss important patterns in the data that are specific to that </a:t>
            </a:r>
            <a:r>
              <a:rPr lang="en-US" dirty="0" err="1"/>
              <a:t>class.After</a:t>
            </a:r>
            <a:r>
              <a:rPr lang="en-US" dirty="0"/>
              <a:t> this we obtain uniformly classified data values.</a:t>
            </a:r>
          </a:p>
        </p:txBody>
      </p:sp>
      <p:sp>
        <p:nvSpPr>
          <p:cNvPr id="4" name="Slide Number Placeholder 3"/>
          <p:cNvSpPr>
            <a:spLocks noGrp="1"/>
          </p:cNvSpPr>
          <p:nvPr>
            <p:ph type="sldNum" sz="quarter" idx="5"/>
          </p:nvPr>
        </p:nvSpPr>
        <p:spPr/>
        <p:txBody>
          <a:bodyPr/>
          <a:lstStyle/>
          <a:p>
            <a:fld id="{1DEB49D2-2EC1-4B33-A003-F5306AE6DF34}" type="slidenum">
              <a:rPr lang="en-US" smtClean="0"/>
              <a:t>11</a:t>
            </a:fld>
            <a:endParaRPr lang="en-US"/>
          </a:p>
        </p:txBody>
      </p:sp>
    </p:spTree>
    <p:extLst>
      <p:ext uri="{BB962C8B-B14F-4D97-AF65-F5344CB8AC3E}">
        <p14:creationId xmlns:p14="http://schemas.microsoft.com/office/powerpoint/2010/main" val="2082152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EB49D2-2EC1-4B33-A003-F5306AE6DF34}" type="slidenum">
              <a:rPr lang="en-US" smtClean="0"/>
              <a:t>12</a:t>
            </a:fld>
            <a:endParaRPr lang="en-US"/>
          </a:p>
        </p:txBody>
      </p:sp>
    </p:spTree>
    <p:extLst>
      <p:ext uri="{BB962C8B-B14F-4D97-AF65-F5344CB8AC3E}">
        <p14:creationId xmlns:p14="http://schemas.microsoft.com/office/powerpoint/2010/main" val="1476162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F1 score and accuracy metrics are used to evaluate the performance of classification models. F1 score is a harmonic mean of precision and recall, which means it considers both false positives and false negatives. On the other hand, accuracy measures the proportion of correctly classified instances among all instances. While accuracy is a good metric for balanced datasets, it can be misleading when dealing with imbalanced datasets like ours, where one class is much more prevalent than the other. In such cases, a model that always predicts the majority class can still achieve high accuracy but fails to detect instances of the minority class. Therefore, F1 score, and accuracy are combinedly used to determine model efficiency to get a more complete picture of a model's performance. A good model should have high accuracy and an F1 score, indicating that it is able to classify instances correctly while also considering false positives and false negatives. However, if a model performs well in terms of accuracy but poorly in terms of F1 score, it may indicate that the model is not good at detecting instances of the minority class, which is an important consideration in imbalanced datasets.</a:t>
            </a:r>
          </a:p>
        </p:txBody>
      </p:sp>
      <p:sp>
        <p:nvSpPr>
          <p:cNvPr id="4" name="Slide Number Placeholder 3"/>
          <p:cNvSpPr>
            <a:spLocks noGrp="1"/>
          </p:cNvSpPr>
          <p:nvPr>
            <p:ph type="sldNum" sz="quarter" idx="5"/>
          </p:nvPr>
        </p:nvSpPr>
        <p:spPr/>
        <p:txBody>
          <a:bodyPr/>
          <a:lstStyle/>
          <a:p>
            <a:fld id="{1DEB49D2-2EC1-4B33-A003-F5306AE6DF34}" type="slidenum">
              <a:rPr lang="en-US" smtClean="0"/>
              <a:t>24</a:t>
            </a:fld>
            <a:endParaRPr lang="en-US"/>
          </a:p>
        </p:txBody>
      </p:sp>
    </p:spTree>
    <p:extLst>
      <p:ext uri="{BB962C8B-B14F-4D97-AF65-F5344CB8AC3E}">
        <p14:creationId xmlns:p14="http://schemas.microsoft.com/office/powerpoint/2010/main" val="2321586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5/4/2023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249743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5/4/2023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748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5/4/2023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6041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5/4/2023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5576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5/4/2023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8565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5/4/2023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76716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5/4/2023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67134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5/4/2023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8373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5/4/2023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0714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5/4/2023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461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5/4/2023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02559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5/4/2023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73487715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2" name="Picture 4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4" name="Rectangle 4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8" name="Rectangle 47">
            <a:extLst>
              <a:ext uri="{FF2B5EF4-FFF2-40B4-BE49-F238E27FC236}">
                <a16:creationId xmlns:a16="http://schemas.microsoft.com/office/drawing/2014/main" id="{DA476813-4CEE-408B-852D-3E51E30B1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8" name="Picture 7" descr="Outer space photo of the earth with the night terminator">
            <a:extLst>
              <a:ext uri="{FF2B5EF4-FFF2-40B4-BE49-F238E27FC236}">
                <a16:creationId xmlns:a16="http://schemas.microsoft.com/office/drawing/2014/main" id="{5C65EA01-6EF3-AFAC-F235-E691F00A5F7D}"/>
              </a:ext>
            </a:extLst>
          </p:cNvPr>
          <p:cNvPicPr>
            <a:picLocks noChangeAspect="1"/>
          </p:cNvPicPr>
          <p:nvPr/>
        </p:nvPicPr>
        <p:blipFill rotWithShape="1">
          <a:blip r:embed="rId3">
            <a:alphaModFix amt="60000"/>
          </a:blip>
          <a:srcRect t="1001" b="13789"/>
          <a:stretch/>
        </p:blipFill>
        <p:spPr>
          <a:xfrm>
            <a:off x="20" y="10"/>
            <a:ext cx="12191980" cy="6857990"/>
          </a:xfrm>
          <a:prstGeom prst="rect">
            <a:avLst/>
          </a:prstGeom>
        </p:spPr>
      </p:pic>
      <p:sp>
        <p:nvSpPr>
          <p:cNvPr id="5" name="Title 1">
            <a:extLst>
              <a:ext uri="{FF2B5EF4-FFF2-40B4-BE49-F238E27FC236}">
                <a16:creationId xmlns:a16="http://schemas.microsoft.com/office/drawing/2014/main" id="{49DE047E-7185-1751-62F5-584630129255}"/>
              </a:ext>
            </a:extLst>
          </p:cNvPr>
          <p:cNvSpPr>
            <a:spLocks noGrp="1"/>
          </p:cNvSpPr>
          <p:nvPr/>
        </p:nvSpPr>
        <p:spPr>
          <a:xfrm>
            <a:off x="1198181" y="726066"/>
            <a:ext cx="4795282" cy="5018227"/>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defTabSz="914400">
              <a:spcAft>
                <a:spcPts val="600"/>
              </a:spcAft>
            </a:pPr>
            <a:r>
              <a:rPr lang="en-US" sz="4400" dirty="0">
                <a:solidFill>
                  <a:srgbClr val="FFFFFF"/>
                </a:solidFill>
              </a:rPr>
              <a:t>Asteroid Dataset </a:t>
            </a:r>
          </a:p>
        </p:txBody>
      </p:sp>
      <p:grpSp>
        <p:nvGrpSpPr>
          <p:cNvPr id="50" name="Group 49">
            <a:extLst>
              <a:ext uri="{FF2B5EF4-FFF2-40B4-BE49-F238E27FC236}">
                <a16:creationId xmlns:a16="http://schemas.microsoft.com/office/drawing/2014/main" id="{245C754D-F6B0-4E8B-BCBC-51B5E2863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51" name="Picture 50">
              <a:extLst>
                <a:ext uri="{FF2B5EF4-FFF2-40B4-BE49-F238E27FC236}">
                  <a16:creationId xmlns:a16="http://schemas.microsoft.com/office/drawing/2014/main" id="{66BE34B5-B2D6-49D5-B3B8-6E019E3E4C0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52" name="Picture 51">
              <a:extLst>
                <a:ext uri="{FF2B5EF4-FFF2-40B4-BE49-F238E27FC236}">
                  <a16:creationId xmlns:a16="http://schemas.microsoft.com/office/drawing/2014/main" id="{1B5FDAC2-DA09-40B0-9B3F-D874ECE9658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6" name="Subtitle 2">
            <a:extLst>
              <a:ext uri="{FF2B5EF4-FFF2-40B4-BE49-F238E27FC236}">
                <a16:creationId xmlns:a16="http://schemas.microsoft.com/office/drawing/2014/main" id="{0B051B4D-EA62-B02A-B86F-98A019167E58}"/>
              </a:ext>
            </a:extLst>
          </p:cNvPr>
          <p:cNvSpPr>
            <a:spLocks noGrp="1"/>
          </p:cNvSpPr>
          <p:nvPr/>
        </p:nvSpPr>
        <p:spPr>
          <a:xfrm>
            <a:off x="1182866" y="3235755"/>
            <a:ext cx="4977905" cy="5017076"/>
          </a:xfrm>
          <a:prstGeom prst="rect">
            <a:avLst/>
          </a:prstGeom>
        </p:spPr>
        <p:txBody>
          <a:bodyPr vert="horz" lIns="91440" tIns="45720" rIns="91440" bIns="45720" rtlCol="0" anchor="ctr">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defTabSz="914400">
              <a:lnSpc>
                <a:spcPct val="110000"/>
              </a:lnSpc>
            </a:pPr>
            <a:r>
              <a:rPr lang="en-US" dirty="0">
                <a:solidFill>
                  <a:srgbClr val="FFFFFF"/>
                </a:solidFill>
              </a:rPr>
              <a:t>Group 08:</a:t>
            </a:r>
          </a:p>
          <a:p>
            <a:pPr indent="-228600" algn="l" defTabSz="914400">
              <a:lnSpc>
                <a:spcPct val="110000"/>
              </a:lnSpc>
              <a:buFont typeface="Arial" panose="020B0604020202020204" pitchFamily="34" charset="0"/>
              <a:buChar char="•"/>
            </a:pPr>
            <a:r>
              <a:rPr lang="en-US" dirty="0" err="1">
                <a:solidFill>
                  <a:srgbClr val="FFFFFF"/>
                </a:solidFill>
                <a:effectLst/>
              </a:rPr>
              <a:t>Aneela</a:t>
            </a:r>
            <a:r>
              <a:rPr lang="en-US" dirty="0">
                <a:solidFill>
                  <a:srgbClr val="FFFFFF"/>
                </a:solidFill>
                <a:effectLst/>
              </a:rPr>
              <a:t> </a:t>
            </a:r>
            <a:r>
              <a:rPr lang="en-US" dirty="0" err="1">
                <a:solidFill>
                  <a:srgbClr val="FFFFFF"/>
                </a:solidFill>
                <a:effectLst/>
              </a:rPr>
              <a:t>Gannarapu</a:t>
            </a:r>
            <a:r>
              <a:rPr lang="en-US" dirty="0">
                <a:solidFill>
                  <a:srgbClr val="FFFFFF"/>
                </a:solidFill>
                <a:effectLst/>
              </a:rPr>
              <a:t> </a:t>
            </a:r>
          </a:p>
          <a:p>
            <a:pPr indent="-228600" algn="l" defTabSz="914400">
              <a:lnSpc>
                <a:spcPct val="110000"/>
              </a:lnSpc>
              <a:buFont typeface="Arial" panose="020B0604020202020204" pitchFamily="34" charset="0"/>
              <a:buChar char="•"/>
            </a:pPr>
            <a:r>
              <a:rPr lang="en-US" dirty="0">
                <a:solidFill>
                  <a:srgbClr val="FFFFFF"/>
                </a:solidFill>
                <a:effectLst/>
              </a:rPr>
              <a:t>Preetham Garre </a:t>
            </a:r>
          </a:p>
          <a:p>
            <a:pPr indent="-228600" algn="l" defTabSz="914400">
              <a:lnSpc>
                <a:spcPct val="110000"/>
              </a:lnSpc>
              <a:buFont typeface="Arial" panose="020B0604020202020204" pitchFamily="34" charset="0"/>
              <a:buChar char="•"/>
            </a:pPr>
            <a:r>
              <a:rPr lang="en-US" dirty="0">
                <a:solidFill>
                  <a:srgbClr val="FFFFFF"/>
                </a:solidFill>
                <a:effectLst/>
              </a:rPr>
              <a:t>Rachana </a:t>
            </a:r>
            <a:r>
              <a:rPr lang="en-US" dirty="0" err="1">
                <a:solidFill>
                  <a:srgbClr val="FFFFFF"/>
                </a:solidFill>
                <a:effectLst/>
              </a:rPr>
              <a:t>Goli</a:t>
            </a:r>
            <a:r>
              <a:rPr lang="en-US" dirty="0">
                <a:solidFill>
                  <a:srgbClr val="FFFFFF"/>
                </a:solidFill>
                <a:effectLst/>
              </a:rPr>
              <a:t> </a:t>
            </a:r>
          </a:p>
          <a:p>
            <a:pPr indent="-228600" algn="l" defTabSz="914400">
              <a:lnSpc>
                <a:spcPct val="110000"/>
              </a:lnSpc>
              <a:buFont typeface="Arial" panose="020B0604020202020204" pitchFamily="34" charset="0"/>
              <a:buChar char="•"/>
            </a:pPr>
            <a:r>
              <a:rPr lang="en-US" dirty="0">
                <a:solidFill>
                  <a:srgbClr val="FFFFFF"/>
                </a:solidFill>
                <a:effectLst/>
              </a:rPr>
              <a:t>Sai </a:t>
            </a:r>
            <a:r>
              <a:rPr lang="en-US" dirty="0" err="1">
                <a:solidFill>
                  <a:srgbClr val="FFFFFF"/>
                </a:solidFill>
                <a:effectLst/>
              </a:rPr>
              <a:t>Rithwik</a:t>
            </a:r>
            <a:r>
              <a:rPr lang="en-US" dirty="0">
                <a:solidFill>
                  <a:srgbClr val="FFFFFF"/>
                </a:solidFill>
                <a:effectLst/>
              </a:rPr>
              <a:t> Reddy </a:t>
            </a:r>
            <a:r>
              <a:rPr lang="en-US" dirty="0" err="1">
                <a:solidFill>
                  <a:srgbClr val="FFFFFF"/>
                </a:solidFill>
                <a:effectLst/>
              </a:rPr>
              <a:t>Bolla</a:t>
            </a:r>
            <a:r>
              <a:rPr lang="en-US" dirty="0">
                <a:solidFill>
                  <a:srgbClr val="FFFFFF"/>
                </a:solidFill>
                <a:effectLst/>
              </a:rPr>
              <a:t> </a:t>
            </a:r>
          </a:p>
          <a:p>
            <a:pPr indent="-228600" algn="l" defTabSz="914400">
              <a:lnSpc>
                <a:spcPct val="110000"/>
              </a:lnSpc>
              <a:buFont typeface="Arial" panose="020B0604020202020204" pitchFamily="34" charset="0"/>
              <a:buChar char="•"/>
            </a:pPr>
            <a:r>
              <a:rPr lang="en-US" dirty="0" err="1">
                <a:solidFill>
                  <a:srgbClr val="FFFFFF"/>
                </a:solidFill>
                <a:effectLst/>
              </a:rPr>
              <a:t>Susmitha</a:t>
            </a:r>
            <a:r>
              <a:rPr lang="en-US" dirty="0">
                <a:solidFill>
                  <a:srgbClr val="FFFFFF"/>
                </a:solidFill>
                <a:effectLst/>
              </a:rPr>
              <a:t> Dalli</a:t>
            </a:r>
          </a:p>
          <a:p>
            <a:pPr indent="-228600" algn="l" defTabSz="914400">
              <a:lnSpc>
                <a:spcPct val="110000"/>
              </a:lnSpc>
              <a:buFont typeface="Arial" panose="020B0604020202020204" pitchFamily="34" charset="0"/>
              <a:buChar char="•"/>
            </a:pPr>
            <a:endParaRPr lang="en-US" dirty="0">
              <a:solidFill>
                <a:srgbClr val="FFFFFF"/>
              </a:solidFill>
              <a:effectLst/>
            </a:endParaRPr>
          </a:p>
          <a:p>
            <a:pPr indent="-228600" algn="l" defTabSz="914400">
              <a:lnSpc>
                <a:spcPct val="110000"/>
              </a:lnSpc>
              <a:buFont typeface="Arial" panose="020B0604020202020204" pitchFamily="34" charset="0"/>
              <a:buChar char="•"/>
            </a:pPr>
            <a:endParaRPr lang="en-US" dirty="0">
              <a:solidFill>
                <a:srgbClr val="FFFFFF"/>
              </a:solidFill>
              <a:effectLst/>
            </a:endParaRPr>
          </a:p>
          <a:p>
            <a:pPr indent="-228600" algn="l" defTabSz="914400">
              <a:lnSpc>
                <a:spcPct val="110000"/>
              </a:lnSpc>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4227961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4" name="Picture 13">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6" name="Rectangle 15">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0" name="Group 19">
            <a:extLst>
              <a:ext uri="{FF2B5EF4-FFF2-40B4-BE49-F238E27FC236}">
                <a16:creationId xmlns:a16="http://schemas.microsoft.com/office/drawing/2014/main" id="{F54E156B-C3CF-4290-AAE3-FA3BD6BE84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1" name="Picture 20">
              <a:extLst>
                <a:ext uri="{FF2B5EF4-FFF2-40B4-BE49-F238E27FC236}">
                  <a16:creationId xmlns:a16="http://schemas.microsoft.com/office/drawing/2014/main" id="{886638AD-AE91-49BD-AE6F-DA6DD5FCBA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2" name="Picture 21">
              <a:extLst>
                <a:ext uri="{FF2B5EF4-FFF2-40B4-BE49-F238E27FC236}">
                  <a16:creationId xmlns:a16="http://schemas.microsoft.com/office/drawing/2014/main" id="{367238FA-4030-4D69-9A1A-42918D7BB8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F6518E18-A259-6D28-0D1E-90A30AC3D6F9}"/>
              </a:ext>
            </a:extLst>
          </p:cNvPr>
          <p:cNvSpPr>
            <a:spLocks noGrp="1"/>
          </p:cNvSpPr>
          <p:nvPr>
            <p:ph type="title"/>
          </p:nvPr>
        </p:nvSpPr>
        <p:spPr>
          <a:xfrm>
            <a:off x="838200" y="461339"/>
            <a:ext cx="5257800" cy="2831136"/>
          </a:xfrm>
        </p:spPr>
        <p:txBody>
          <a:bodyPr vert="horz" lIns="91440" tIns="45720" rIns="91440" bIns="45720" rtlCol="0" anchor="ctr">
            <a:normAutofit/>
          </a:bodyPr>
          <a:lstStyle/>
          <a:p>
            <a:r>
              <a:rPr lang="en-US" sz="2400" dirty="0">
                <a:latin typeface="Times New Roman" panose="02020603050405020304" pitchFamily="18" charset="0"/>
                <a:cs typeface="Times New Roman" panose="02020603050405020304" pitchFamily="18" charset="0"/>
              </a:rPr>
              <a:t>The duplicate values have been searched but found none.</a:t>
            </a:r>
          </a:p>
        </p:txBody>
      </p:sp>
      <p:pic>
        <p:nvPicPr>
          <p:cNvPr id="7" name="Picture 6">
            <a:extLst>
              <a:ext uri="{FF2B5EF4-FFF2-40B4-BE49-F238E27FC236}">
                <a16:creationId xmlns:a16="http://schemas.microsoft.com/office/drawing/2014/main" id="{BCAD0CF3-5772-1047-6762-4FE475A87A61}"/>
              </a:ext>
            </a:extLst>
          </p:cNvPr>
          <p:cNvPicPr>
            <a:picLocks noChangeAspect="1"/>
          </p:cNvPicPr>
          <p:nvPr/>
        </p:nvPicPr>
        <p:blipFill>
          <a:blip r:embed="rId5"/>
          <a:stretch>
            <a:fillRect/>
          </a:stretch>
        </p:blipFill>
        <p:spPr>
          <a:xfrm>
            <a:off x="6360973" y="3191579"/>
            <a:ext cx="5561014" cy="3512345"/>
          </a:xfrm>
          <a:prstGeom prst="rect">
            <a:avLst/>
          </a:prstGeom>
        </p:spPr>
      </p:pic>
      <p:sp>
        <p:nvSpPr>
          <p:cNvPr id="5" name="TextBox 4">
            <a:extLst>
              <a:ext uri="{FF2B5EF4-FFF2-40B4-BE49-F238E27FC236}">
                <a16:creationId xmlns:a16="http://schemas.microsoft.com/office/drawing/2014/main" id="{5D766EAA-07D8-D0F7-4702-B31322FF58B9}"/>
              </a:ext>
            </a:extLst>
          </p:cNvPr>
          <p:cNvSpPr txBox="1"/>
          <p:nvPr/>
        </p:nvSpPr>
        <p:spPr>
          <a:xfrm>
            <a:off x="838201" y="3429000"/>
            <a:ext cx="5257462" cy="2585613"/>
          </a:xfrm>
          <a:prstGeom prst="rect">
            <a:avLst/>
          </a:prstGeom>
        </p:spPr>
        <p:txBody>
          <a:bodyPr vert="horz" lIns="91440" tIns="45720" rIns="91440" bIns="45720" rtlCol="0">
            <a:normAutofit/>
          </a:bodyPr>
          <a:lstStyle/>
          <a:p>
            <a:pPr>
              <a:lnSpc>
                <a:spcPct val="110000"/>
              </a:lnSpc>
              <a:spcAft>
                <a:spcPts val="600"/>
              </a:spcAft>
              <a:buClr>
                <a:schemeClr val="accent1"/>
              </a:buClr>
            </a:pPr>
            <a:r>
              <a:rPr lang="en-US" sz="2400" dirty="0">
                <a:latin typeface="Times New Roman" panose="02020603050405020304" pitchFamily="18" charset="0"/>
                <a:cs typeface="Times New Roman" panose="02020603050405020304" pitchFamily="18" charset="0"/>
              </a:rPr>
              <a:t>The missing values found maximum in the respective columns have been searched to drop accordingly since the columns with huge proportions of missing values are insignificant in performing analysis.</a:t>
            </a:r>
          </a:p>
        </p:txBody>
      </p:sp>
      <p:pic>
        <p:nvPicPr>
          <p:cNvPr id="4" name="Picture 3">
            <a:extLst>
              <a:ext uri="{FF2B5EF4-FFF2-40B4-BE49-F238E27FC236}">
                <a16:creationId xmlns:a16="http://schemas.microsoft.com/office/drawing/2014/main" id="{7FBC36E4-98AE-B979-8005-4EC2370B1677}"/>
              </a:ext>
            </a:extLst>
          </p:cNvPr>
          <p:cNvPicPr>
            <a:picLocks noChangeAspect="1"/>
          </p:cNvPicPr>
          <p:nvPr/>
        </p:nvPicPr>
        <p:blipFill>
          <a:blip r:embed="rId6"/>
          <a:stretch>
            <a:fillRect/>
          </a:stretch>
        </p:blipFill>
        <p:spPr>
          <a:xfrm>
            <a:off x="6647545" y="1295402"/>
            <a:ext cx="4817466" cy="1531267"/>
          </a:xfrm>
          <a:prstGeom prst="rect">
            <a:avLst/>
          </a:prstGeom>
        </p:spPr>
      </p:pic>
    </p:spTree>
    <p:extLst>
      <p:ext uri="{BB962C8B-B14F-4D97-AF65-F5344CB8AC3E}">
        <p14:creationId xmlns:p14="http://schemas.microsoft.com/office/powerpoint/2010/main" val="1019620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89AFAB6E-296F-8AAF-FD19-4331ACD3E2CE}"/>
              </a:ext>
            </a:extLst>
          </p:cNvPr>
          <p:cNvSpPr>
            <a:spLocks noGrp="1"/>
          </p:cNvSpPr>
          <p:nvPr>
            <p:ph type="title"/>
          </p:nvPr>
        </p:nvSpPr>
        <p:spPr>
          <a:xfrm>
            <a:off x="996275" y="336607"/>
            <a:ext cx="5996619" cy="2113150"/>
          </a:xfrm>
        </p:spPr>
        <p:txBody>
          <a:bodyPr vert="horz" lIns="91440" tIns="45720" rIns="91440" bIns="45720" rtlCol="0" anchor="t">
            <a:normAutofit/>
          </a:bodyPr>
          <a:lstStyle/>
          <a:p>
            <a:r>
              <a:rPr lang="en-US" dirty="0"/>
              <a:t>Resampling the data using SMOTE</a:t>
            </a:r>
          </a:p>
        </p:txBody>
      </p:sp>
      <p:grpSp>
        <p:nvGrpSpPr>
          <p:cNvPr id="17" name="Group 16">
            <a:extLst>
              <a:ext uri="{FF2B5EF4-FFF2-40B4-BE49-F238E27FC236}">
                <a16:creationId xmlns:a16="http://schemas.microsoft.com/office/drawing/2014/main" id="{6C5D976F-50BF-4FEC-B797-AACEB2C351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18" name="Picture 17">
              <a:extLst>
                <a:ext uri="{FF2B5EF4-FFF2-40B4-BE49-F238E27FC236}">
                  <a16:creationId xmlns:a16="http://schemas.microsoft.com/office/drawing/2014/main" id="{33C66400-9114-4E43-A4CC-E3DCF49D43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9" name="Picture 18">
              <a:extLst>
                <a:ext uri="{FF2B5EF4-FFF2-40B4-BE49-F238E27FC236}">
                  <a16:creationId xmlns:a16="http://schemas.microsoft.com/office/drawing/2014/main" id="{89B7520A-668D-4486-B70D-BCEA3D9611C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4" name="Picture 3">
            <a:extLst>
              <a:ext uri="{FF2B5EF4-FFF2-40B4-BE49-F238E27FC236}">
                <a16:creationId xmlns:a16="http://schemas.microsoft.com/office/drawing/2014/main" id="{1C9BA875-8BBE-EE2B-ABB2-9262C1CE2553}"/>
              </a:ext>
            </a:extLst>
          </p:cNvPr>
          <p:cNvPicPr>
            <a:picLocks noChangeAspect="1"/>
          </p:cNvPicPr>
          <p:nvPr/>
        </p:nvPicPr>
        <p:blipFill>
          <a:blip r:embed="rId5"/>
          <a:stretch>
            <a:fillRect/>
          </a:stretch>
        </p:blipFill>
        <p:spPr>
          <a:xfrm>
            <a:off x="2347784" y="2286464"/>
            <a:ext cx="7154562" cy="3638410"/>
          </a:xfrm>
          <a:prstGeom prst="rect">
            <a:avLst/>
          </a:prstGeom>
        </p:spPr>
      </p:pic>
    </p:spTree>
    <p:extLst>
      <p:ext uri="{BB962C8B-B14F-4D97-AF65-F5344CB8AC3E}">
        <p14:creationId xmlns:p14="http://schemas.microsoft.com/office/powerpoint/2010/main" val="2759062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2FA5-F412-2901-39DC-A4F14708BDE8}"/>
              </a:ext>
            </a:extLst>
          </p:cNvPr>
          <p:cNvSpPr>
            <a:spLocks noGrp="1"/>
          </p:cNvSpPr>
          <p:nvPr>
            <p:ph type="title"/>
          </p:nvPr>
        </p:nvSpPr>
        <p:spPr/>
        <p:txBody>
          <a:bodyPr/>
          <a:lstStyle/>
          <a:p>
            <a:r>
              <a:rPr lang="en-US" dirty="0"/>
              <a:t>Splitting the data into test and train subsets</a:t>
            </a:r>
          </a:p>
        </p:txBody>
      </p:sp>
      <p:pic>
        <p:nvPicPr>
          <p:cNvPr id="5" name="Content Placeholder 4">
            <a:extLst>
              <a:ext uri="{FF2B5EF4-FFF2-40B4-BE49-F238E27FC236}">
                <a16:creationId xmlns:a16="http://schemas.microsoft.com/office/drawing/2014/main" id="{27F04E1C-8AB7-CD74-8E50-7716AAD7ECA0}"/>
              </a:ext>
            </a:extLst>
          </p:cNvPr>
          <p:cNvPicPr>
            <a:picLocks noGrp="1" noChangeAspect="1"/>
          </p:cNvPicPr>
          <p:nvPr>
            <p:ph idx="1"/>
          </p:nvPr>
        </p:nvPicPr>
        <p:blipFill>
          <a:blip r:embed="rId3"/>
          <a:stretch>
            <a:fillRect/>
          </a:stretch>
        </p:blipFill>
        <p:spPr>
          <a:xfrm>
            <a:off x="2911548" y="1949450"/>
            <a:ext cx="6368904" cy="4195763"/>
          </a:xfrm>
        </p:spPr>
      </p:pic>
    </p:spTree>
    <p:extLst>
      <p:ext uri="{BB962C8B-B14F-4D97-AF65-F5344CB8AC3E}">
        <p14:creationId xmlns:p14="http://schemas.microsoft.com/office/powerpoint/2010/main" val="211362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B669-675D-246B-75DD-F6CB1E764B7A}"/>
              </a:ext>
            </a:extLst>
          </p:cNvPr>
          <p:cNvSpPr>
            <a:spLocks noGrp="1"/>
          </p:cNvSpPr>
          <p:nvPr>
            <p:ph type="title"/>
          </p:nvPr>
        </p:nvSpPr>
        <p:spPr/>
        <p:txBody>
          <a:bodyPr/>
          <a:lstStyle/>
          <a:p>
            <a:r>
              <a:rPr lang="en-US" dirty="0"/>
              <a:t>Analytics &amp; Machine Learning</a:t>
            </a:r>
          </a:p>
        </p:txBody>
      </p:sp>
      <p:pic>
        <p:nvPicPr>
          <p:cNvPr id="4" name="Picture 3">
            <a:extLst>
              <a:ext uri="{FF2B5EF4-FFF2-40B4-BE49-F238E27FC236}">
                <a16:creationId xmlns:a16="http://schemas.microsoft.com/office/drawing/2014/main" id="{23E5C354-9B15-8724-1D81-E9D3A25AC667}"/>
              </a:ext>
            </a:extLst>
          </p:cNvPr>
          <p:cNvPicPr>
            <a:picLocks noChangeAspect="1"/>
          </p:cNvPicPr>
          <p:nvPr/>
        </p:nvPicPr>
        <p:blipFill>
          <a:blip r:embed="rId2"/>
          <a:stretch>
            <a:fillRect/>
          </a:stretch>
        </p:blipFill>
        <p:spPr>
          <a:xfrm>
            <a:off x="1662499" y="1586865"/>
            <a:ext cx="8496300" cy="4905375"/>
          </a:xfrm>
          <a:prstGeom prst="rect">
            <a:avLst/>
          </a:prstGeom>
        </p:spPr>
      </p:pic>
    </p:spTree>
    <p:extLst>
      <p:ext uri="{BB962C8B-B14F-4D97-AF65-F5344CB8AC3E}">
        <p14:creationId xmlns:p14="http://schemas.microsoft.com/office/powerpoint/2010/main" val="2184166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47F4F4-0EE2-B39E-63F6-D254757A2A65}"/>
              </a:ext>
            </a:extLst>
          </p:cNvPr>
          <p:cNvPicPr>
            <a:picLocks noChangeAspect="1"/>
          </p:cNvPicPr>
          <p:nvPr/>
        </p:nvPicPr>
        <p:blipFill>
          <a:blip r:embed="rId2"/>
          <a:stretch>
            <a:fillRect/>
          </a:stretch>
        </p:blipFill>
        <p:spPr>
          <a:xfrm>
            <a:off x="2190750" y="600075"/>
            <a:ext cx="7810500" cy="5657850"/>
          </a:xfrm>
          <a:prstGeom prst="rect">
            <a:avLst/>
          </a:prstGeom>
        </p:spPr>
      </p:pic>
    </p:spTree>
    <p:extLst>
      <p:ext uri="{BB962C8B-B14F-4D97-AF65-F5344CB8AC3E}">
        <p14:creationId xmlns:p14="http://schemas.microsoft.com/office/powerpoint/2010/main" val="729667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A25735-1B5B-0E1F-CF20-94F030202965}"/>
              </a:ext>
            </a:extLst>
          </p:cNvPr>
          <p:cNvPicPr>
            <a:picLocks noChangeAspect="1"/>
          </p:cNvPicPr>
          <p:nvPr/>
        </p:nvPicPr>
        <p:blipFill>
          <a:blip r:embed="rId2"/>
          <a:stretch>
            <a:fillRect/>
          </a:stretch>
        </p:blipFill>
        <p:spPr>
          <a:xfrm>
            <a:off x="1811938" y="1028056"/>
            <a:ext cx="8296275" cy="3590925"/>
          </a:xfrm>
          <a:prstGeom prst="rect">
            <a:avLst/>
          </a:prstGeom>
        </p:spPr>
      </p:pic>
    </p:spTree>
    <p:extLst>
      <p:ext uri="{BB962C8B-B14F-4D97-AF65-F5344CB8AC3E}">
        <p14:creationId xmlns:p14="http://schemas.microsoft.com/office/powerpoint/2010/main" val="1900050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B8C564-59BF-1A0F-8CC0-4E79DC5966E6}"/>
              </a:ext>
            </a:extLst>
          </p:cNvPr>
          <p:cNvPicPr>
            <a:picLocks noChangeAspect="1"/>
          </p:cNvPicPr>
          <p:nvPr/>
        </p:nvPicPr>
        <p:blipFill>
          <a:blip r:embed="rId2"/>
          <a:stretch>
            <a:fillRect/>
          </a:stretch>
        </p:blipFill>
        <p:spPr>
          <a:xfrm>
            <a:off x="2000250" y="1681162"/>
            <a:ext cx="8191500" cy="3495675"/>
          </a:xfrm>
          <a:prstGeom prst="rect">
            <a:avLst/>
          </a:prstGeom>
        </p:spPr>
      </p:pic>
    </p:spTree>
    <p:extLst>
      <p:ext uri="{BB962C8B-B14F-4D97-AF65-F5344CB8AC3E}">
        <p14:creationId xmlns:p14="http://schemas.microsoft.com/office/powerpoint/2010/main" val="55515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C2154-7674-0943-4670-C337827EFE5F}"/>
              </a:ext>
            </a:extLst>
          </p:cNvPr>
          <p:cNvPicPr>
            <a:picLocks noChangeAspect="1"/>
          </p:cNvPicPr>
          <p:nvPr/>
        </p:nvPicPr>
        <p:blipFill>
          <a:blip r:embed="rId2"/>
          <a:stretch>
            <a:fillRect/>
          </a:stretch>
        </p:blipFill>
        <p:spPr>
          <a:xfrm>
            <a:off x="2767914" y="529351"/>
            <a:ext cx="5929184" cy="4884839"/>
          </a:xfrm>
          <a:prstGeom prst="rect">
            <a:avLst/>
          </a:prstGeom>
        </p:spPr>
      </p:pic>
    </p:spTree>
    <p:extLst>
      <p:ext uri="{BB962C8B-B14F-4D97-AF65-F5344CB8AC3E}">
        <p14:creationId xmlns:p14="http://schemas.microsoft.com/office/powerpoint/2010/main" val="2723308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A6304F-9C9C-26FB-9669-8DC7AF6F0DB0}"/>
              </a:ext>
            </a:extLst>
          </p:cNvPr>
          <p:cNvPicPr>
            <a:picLocks noChangeAspect="1"/>
          </p:cNvPicPr>
          <p:nvPr/>
        </p:nvPicPr>
        <p:blipFill>
          <a:blip r:embed="rId2"/>
          <a:stretch>
            <a:fillRect/>
          </a:stretch>
        </p:blipFill>
        <p:spPr>
          <a:xfrm>
            <a:off x="1738312" y="1604962"/>
            <a:ext cx="8715375" cy="3648075"/>
          </a:xfrm>
          <a:prstGeom prst="rect">
            <a:avLst/>
          </a:prstGeom>
        </p:spPr>
      </p:pic>
    </p:spTree>
    <p:extLst>
      <p:ext uri="{BB962C8B-B14F-4D97-AF65-F5344CB8AC3E}">
        <p14:creationId xmlns:p14="http://schemas.microsoft.com/office/powerpoint/2010/main" val="1025285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FCB626-813D-F75B-C946-1CE4280EE86E}"/>
              </a:ext>
            </a:extLst>
          </p:cNvPr>
          <p:cNvPicPr>
            <a:picLocks noChangeAspect="1"/>
          </p:cNvPicPr>
          <p:nvPr/>
        </p:nvPicPr>
        <p:blipFill>
          <a:blip r:embed="rId2"/>
          <a:stretch>
            <a:fillRect/>
          </a:stretch>
        </p:blipFill>
        <p:spPr>
          <a:xfrm>
            <a:off x="2228850" y="1390650"/>
            <a:ext cx="7734300" cy="4076700"/>
          </a:xfrm>
          <a:prstGeom prst="rect">
            <a:avLst/>
          </a:prstGeom>
        </p:spPr>
      </p:pic>
    </p:spTree>
    <p:extLst>
      <p:ext uri="{BB962C8B-B14F-4D97-AF65-F5344CB8AC3E}">
        <p14:creationId xmlns:p14="http://schemas.microsoft.com/office/powerpoint/2010/main" val="411934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3732467-958D-3061-9B8E-BC4F5D836622}"/>
              </a:ext>
            </a:extLst>
          </p:cNvPr>
          <p:cNvSpPr>
            <a:spLocks noGrp="1"/>
          </p:cNvSpPr>
          <p:nvPr/>
        </p:nvSpPr>
        <p:spPr>
          <a:xfrm>
            <a:off x="1797666" y="713119"/>
            <a:ext cx="8596668" cy="54317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6923D7F-B2D6-BA54-CAAF-60FF5E76A231}"/>
              </a:ext>
            </a:extLst>
          </p:cNvPr>
          <p:cNvSpPr txBox="1"/>
          <p:nvPr/>
        </p:nvSpPr>
        <p:spPr>
          <a:xfrm>
            <a:off x="513184" y="578498"/>
            <a:ext cx="10683551" cy="6801862"/>
          </a:xfrm>
          <a:prstGeom prst="rect">
            <a:avLst/>
          </a:prstGeom>
          <a:noFill/>
        </p:spPr>
        <p:txBody>
          <a:bodyPr wrap="square" rtlCol="0">
            <a:spAutoFit/>
          </a:bodyPr>
          <a:lstStyle/>
          <a:p>
            <a:r>
              <a:rPr lang="en-US" sz="3600" b="1" kern="100" dirty="0">
                <a:latin typeface="Times New Roman" panose="02020603050405020304" pitchFamily="18" charset="0"/>
                <a:ea typeface="Calibri" panose="020F0502020204030204" pitchFamily="34" charset="0"/>
                <a:cs typeface="Times New Roman" panose="02020603050405020304" pitchFamily="18" charset="0"/>
              </a:rPr>
              <a:t>BUSINESS OPPURTUNITY</a:t>
            </a:r>
            <a:br>
              <a:rPr lang="en-US" kern="100" dirty="0">
                <a:latin typeface="Amasis MT Pro Black" panose="020B0604020202020204" pitchFamily="18" charset="0"/>
                <a:ea typeface="Calibri" panose="020F0502020204030204" pitchFamily="34" charset="0"/>
                <a:cs typeface="Times New Roman" panose="02020603050405020304" pitchFamily="18" charset="0"/>
              </a:rPr>
            </a:br>
            <a:endParaRPr lang="en-US" kern="100" dirty="0">
              <a:latin typeface="Amasis MT Pro Black" panose="020B0604020202020204" pitchFamily="18" charset="0"/>
              <a:ea typeface="Calibri" panose="020F0502020204030204" pitchFamily="34"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The asteroid dataset offers valuable insights and opportunities for multiple domains, including astronomy and space exploration. It contains information on the materialistic characteristics and the orbital details of more than 17,000 asteroids. Moreover, detecting and monitoring potentially dangerous asteroids can help avert catastrophic incidents, such as an asteroid collision with Earth. The dataset also facilitates the identification of valuable resources, like water and metals, on asteroids, which can pave the way for future asteroid mining expeditions. Consequently, the asteroid dataset provides critical data for diverse scientific and commercial use cases in the field of space exploration.</a:t>
            </a:r>
            <a:br>
              <a:rPr lang="en-US" kern="100" dirty="0">
                <a:latin typeface="Amasis MT Pro Black" panose="020B0604020202020204" pitchFamily="18" charset="0"/>
                <a:ea typeface="Calibri" panose="020F0502020204030204" pitchFamily="34" charset="0"/>
                <a:cs typeface="Times New Roman" panose="02020603050405020304" pitchFamily="18" charset="0"/>
              </a:rPr>
            </a:br>
            <a:br>
              <a:rPr lang="en-US" kern="100" dirty="0">
                <a:latin typeface="Amasis MT Pro Black" panose="020B0604020202020204" pitchFamily="18" charset="0"/>
                <a:ea typeface="Calibri" panose="020F0502020204030204" pitchFamily="34" charset="0"/>
                <a:cs typeface="Times New Roman" panose="02020603050405020304" pitchFamily="18" charset="0"/>
              </a:rPr>
            </a:br>
            <a:endParaRPr lang="en-US" sz="1800" kern="100" dirty="0">
              <a:effectLst/>
              <a:latin typeface="Amasis MT Pro Black" panose="020B0604020202020204" pitchFamily="18" charset="0"/>
              <a:ea typeface="Calibri" panose="020F0502020204030204" pitchFamily="34" charset="0"/>
              <a:cs typeface="Times New Roman" panose="02020603050405020304" pitchFamily="18" charset="0"/>
            </a:endParaRPr>
          </a:p>
          <a:p>
            <a:pPr marL="285750" indent="-285750">
              <a:spcAft>
                <a:spcPts val="1200"/>
              </a:spcAft>
              <a:buFont typeface="Wingdings" panose="05000000000000000000" pitchFamily="2" charset="2"/>
              <a:buChar char="q"/>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spcAft>
                <a:spcPts val="1200"/>
              </a:spcAft>
              <a:buFont typeface="Wingdings" panose="05000000000000000000" pitchFamily="2" charset="2"/>
              <a:buChar char="q"/>
            </a:pP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spcAft>
                <a:spcPts val="1200"/>
              </a:spcAft>
              <a:buFont typeface="Wingdings" panose="05000000000000000000" pitchFamily="2" charset="2"/>
              <a:buChar char="q"/>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spcAft>
                <a:spcPts val="1200"/>
              </a:spcAft>
              <a:buFont typeface="Wingdings" panose="05000000000000000000" pitchFamily="2" charset="2"/>
              <a:buChar char="q"/>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5664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4C452B-2972-28DB-48B7-C51D2D3F267B}"/>
              </a:ext>
            </a:extLst>
          </p:cNvPr>
          <p:cNvPicPr>
            <a:picLocks noChangeAspect="1"/>
          </p:cNvPicPr>
          <p:nvPr/>
        </p:nvPicPr>
        <p:blipFill>
          <a:blip r:embed="rId2"/>
          <a:stretch>
            <a:fillRect/>
          </a:stretch>
        </p:blipFill>
        <p:spPr>
          <a:xfrm>
            <a:off x="2142096" y="981075"/>
            <a:ext cx="8896350" cy="4895850"/>
          </a:xfrm>
          <a:prstGeom prst="rect">
            <a:avLst/>
          </a:prstGeom>
        </p:spPr>
      </p:pic>
    </p:spTree>
    <p:extLst>
      <p:ext uri="{BB962C8B-B14F-4D97-AF65-F5344CB8AC3E}">
        <p14:creationId xmlns:p14="http://schemas.microsoft.com/office/powerpoint/2010/main" val="1818043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92DD7A-F1DB-2E87-B62B-AF76448547A9}"/>
              </a:ext>
            </a:extLst>
          </p:cNvPr>
          <p:cNvPicPr>
            <a:picLocks noChangeAspect="1"/>
          </p:cNvPicPr>
          <p:nvPr/>
        </p:nvPicPr>
        <p:blipFill>
          <a:blip r:embed="rId2"/>
          <a:stretch>
            <a:fillRect/>
          </a:stretch>
        </p:blipFill>
        <p:spPr>
          <a:xfrm>
            <a:off x="1938337" y="828675"/>
            <a:ext cx="8315325" cy="5200650"/>
          </a:xfrm>
          <a:prstGeom prst="rect">
            <a:avLst/>
          </a:prstGeom>
        </p:spPr>
      </p:pic>
    </p:spTree>
    <p:extLst>
      <p:ext uri="{BB962C8B-B14F-4D97-AF65-F5344CB8AC3E}">
        <p14:creationId xmlns:p14="http://schemas.microsoft.com/office/powerpoint/2010/main" val="1925309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0D20D1-5213-AF0B-DC9E-5EF10965E17A}"/>
              </a:ext>
            </a:extLst>
          </p:cNvPr>
          <p:cNvPicPr>
            <a:picLocks noChangeAspect="1"/>
          </p:cNvPicPr>
          <p:nvPr/>
        </p:nvPicPr>
        <p:blipFill>
          <a:blip r:embed="rId2"/>
          <a:stretch>
            <a:fillRect/>
          </a:stretch>
        </p:blipFill>
        <p:spPr>
          <a:xfrm>
            <a:off x="1590675" y="352425"/>
            <a:ext cx="9010650" cy="6153150"/>
          </a:xfrm>
          <a:prstGeom prst="rect">
            <a:avLst/>
          </a:prstGeom>
        </p:spPr>
      </p:pic>
    </p:spTree>
    <p:extLst>
      <p:ext uri="{BB962C8B-B14F-4D97-AF65-F5344CB8AC3E}">
        <p14:creationId xmlns:p14="http://schemas.microsoft.com/office/powerpoint/2010/main" val="2709051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A9E3-6B4E-F6F9-319F-C2336DE4DD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Number of asteroids near earth</a:t>
            </a:r>
          </a:p>
        </p:txBody>
      </p:sp>
      <p:pic>
        <p:nvPicPr>
          <p:cNvPr id="4" name="Picture 3">
            <a:extLst>
              <a:ext uri="{FF2B5EF4-FFF2-40B4-BE49-F238E27FC236}">
                <a16:creationId xmlns:a16="http://schemas.microsoft.com/office/drawing/2014/main" id="{812FAADC-EA4F-D590-B29E-3D458932F16F}"/>
              </a:ext>
            </a:extLst>
          </p:cNvPr>
          <p:cNvPicPr>
            <a:picLocks noChangeAspect="1"/>
          </p:cNvPicPr>
          <p:nvPr/>
        </p:nvPicPr>
        <p:blipFill>
          <a:blip r:embed="rId2"/>
          <a:stretch>
            <a:fillRect/>
          </a:stretch>
        </p:blipFill>
        <p:spPr>
          <a:xfrm>
            <a:off x="2641853" y="2212821"/>
            <a:ext cx="5227773" cy="3939881"/>
          </a:xfrm>
          <a:prstGeom prst="rect">
            <a:avLst/>
          </a:prstGeom>
        </p:spPr>
      </p:pic>
    </p:spTree>
    <p:extLst>
      <p:ext uri="{BB962C8B-B14F-4D97-AF65-F5344CB8AC3E}">
        <p14:creationId xmlns:p14="http://schemas.microsoft.com/office/powerpoint/2010/main" val="2212328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E1A4-13B6-6FC4-3D2B-4B3E9F136B48}"/>
              </a:ext>
            </a:extLst>
          </p:cNvPr>
          <p:cNvSpPr>
            <a:spLocks noGrp="1"/>
          </p:cNvSpPr>
          <p:nvPr>
            <p:ph type="title"/>
          </p:nvPr>
        </p:nvSpPr>
        <p:spPr/>
        <p:txBody>
          <a:bodyPr/>
          <a:lstStyle/>
          <a:p>
            <a:r>
              <a:rPr lang="en-US" dirty="0"/>
              <a:t>EVALUATION AND OPTIMIZATION</a:t>
            </a:r>
          </a:p>
        </p:txBody>
      </p:sp>
      <p:pic>
        <p:nvPicPr>
          <p:cNvPr id="5" name="Content Placeholder 4">
            <a:extLst>
              <a:ext uri="{FF2B5EF4-FFF2-40B4-BE49-F238E27FC236}">
                <a16:creationId xmlns:a16="http://schemas.microsoft.com/office/drawing/2014/main" id="{B97B80E5-D662-C064-7310-BBEB26D7BA81}"/>
              </a:ext>
            </a:extLst>
          </p:cNvPr>
          <p:cNvPicPr>
            <a:picLocks noGrp="1" noChangeAspect="1"/>
          </p:cNvPicPr>
          <p:nvPr>
            <p:ph idx="1"/>
          </p:nvPr>
        </p:nvPicPr>
        <p:blipFill>
          <a:blip r:embed="rId3"/>
          <a:stretch>
            <a:fillRect/>
          </a:stretch>
        </p:blipFill>
        <p:spPr>
          <a:xfrm>
            <a:off x="2552699" y="2026509"/>
            <a:ext cx="7518057" cy="4226010"/>
          </a:xfrm>
        </p:spPr>
      </p:pic>
    </p:spTree>
    <p:extLst>
      <p:ext uri="{BB962C8B-B14F-4D97-AF65-F5344CB8AC3E}">
        <p14:creationId xmlns:p14="http://schemas.microsoft.com/office/powerpoint/2010/main" val="64480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E80C-E920-D107-2A38-168FFFF60652}"/>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612AC98-03A2-6F16-9882-DBE6BA838BE2}"/>
              </a:ext>
            </a:extLst>
          </p:cNvPr>
          <p:cNvSpPr>
            <a:spLocks noGrp="1"/>
          </p:cNvSpPr>
          <p:nvPr>
            <p:ph idx="1"/>
          </p:nvPr>
        </p:nvSpPr>
        <p:spPr>
          <a:xfrm>
            <a:off x="458694" y="1691324"/>
            <a:ext cx="11274612" cy="4956612"/>
          </a:xfrm>
        </p:spPr>
        <p:txBody>
          <a:bodyPr>
            <a:noAutofit/>
          </a:bodyPr>
          <a:lstStyle/>
          <a:p>
            <a:pPr marL="0" indent="0" algn="ctr">
              <a:buNone/>
            </a:pPr>
            <a:r>
              <a:rPr lang="en-US" sz="2200" dirty="0">
                <a:latin typeface="Times New Roman" panose="02020603050405020304" pitchFamily="18" charset="0"/>
                <a:cs typeface="Times New Roman" panose="02020603050405020304" pitchFamily="18" charset="0"/>
              </a:rPr>
              <a:t>Based on Accuracy, all the models perform very well, with an almost similar accuracy score for all the models. So, accuracy alone is not sufficient to differentiate between the models. Based on F1 Score, the Random Forest model performs the best with an F1 score of 0.797658, followed closely by the Decision Tree model with an F1 score of 0.795351. The other models have lower F1 scores, with the </a:t>
            </a:r>
            <a:r>
              <a:rPr lang="en-US" sz="2200" dirty="0" err="1">
                <a:latin typeface="Times New Roman" panose="02020603050405020304" pitchFamily="18" charset="0"/>
                <a:cs typeface="Times New Roman" panose="02020603050405020304" pitchFamily="18" charset="0"/>
              </a:rPr>
              <a:t>XGBoost</a:t>
            </a:r>
            <a:r>
              <a:rPr lang="en-US" sz="2200" dirty="0">
                <a:latin typeface="Times New Roman" panose="02020603050405020304" pitchFamily="18" charset="0"/>
                <a:cs typeface="Times New Roman" panose="02020603050405020304" pitchFamily="18" charset="0"/>
              </a:rPr>
              <a:t> model having the lowest F1 score of 0.248945. The diameter of the asteroid is closely related to the H, albedo, </a:t>
            </a:r>
            <a:r>
              <a:rPr lang="en-US" sz="2200" dirty="0" err="1">
                <a:latin typeface="Times New Roman" panose="02020603050405020304" pitchFamily="18" charset="0"/>
                <a:cs typeface="Times New Roman" panose="02020603050405020304" pitchFamily="18" charset="0"/>
              </a:rPr>
              <a:t>epoch_mjd</a:t>
            </a:r>
            <a:r>
              <a:rPr lang="en-US" sz="2200" dirty="0">
                <a:latin typeface="Times New Roman" panose="02020603050405020304" pitchFamily="18" charset="0"/>
                <a:cs typeface="Times New Roman" panose="02020603050405020304" pitchFamily="18" charset="0"/>
              </a:rPr>
              <a:t> The orbit class attribute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a three-character code is used to understand the distribution of asteroids in the solar system and the clear classification near the earth. Firstly, full set of bound orbits we are interested in understanding the likelihood of planetary collisions. full set of bound orbits and later those whose perihelion lies inside of the Earth's orbit. Based on the eccentricity of the each of the asteroid a visualization is developed that clearly shows number of asteroids near the earth along with their classification based on their class value.</a:t>
            </a:r>
          </a:p>
        </p:txBody>
      </p:sp>
    </p:spTree>
    <p:extLst>
      <p:ext uri="{BB962C8B-B14F-4D97-AF65-F5344CB8AC3E}">
        <p14:creationId xmlns:p14="http://schemas.microsoft.com/office/powerpoint/2010/main" val="2175091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BB64F-3312-F7A2-1B4E-70A17A2591FA}"/>
              </a:ext>
            </a:extLst>
          </p:cNvPr>
          <p:cNvSpPr>
            <a:spLocks noGrp="1"/>
          </p:cNvSpPr>
          <p:nvPr>
            <p:ph type="ctrTitle"/>
          </p:nvPr>
        </p:nvSpPr>
        <p:spPr>
          <a:xfrm>
            <a:off x="1524000" y="2681416"/>
            <a:ext cx="9144000" cy="1050325"/>
          </a:xfrm>
        </p:spPr>
        <p:txBody>
          <a:bodyPr>
            <a:normAutofit fontScale="90000"/>
          </a:bodyPr>
          <a:lstStyle/>
          <a:p>
            <a:r>
              <a:rPr lang="en-US" sz="6600" dirty="0">
                <a:latin typeface="Baguet Script" panose="020B0604020202020204" pitchFamily="2" charset="0"/>
              </a:rPr>
              <a:t>THANK YOU</a:t>
            </a:r>
          </a:p>
        </p:txBody>
      </p:sp>
    </p:spTree>
    <p:extLst>
      <p:ext uri="{BB962C8B-B14F-4D97-AF65-F5344CB8AC3E}">
        <p14:creationId xmlns:p14="http://schemas.microsoft.com/office/powerpoint/2010/main" val="3930261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3732467-958D-3061-9B8E-BC4F5D836622}"/>
              </a:ext>
            </a:extLst>
          </p:cNvPr>
          <p:cNvSpPr>
            <a:spLocks noGrp="1"/>
          </p:cNvSpPr>
          <p:nvPr/>
        </p:nvSpPr>
        <p:spPr>
          <a:xfrm>
            <a:off x="1797666" y="713119"/>
            <a:ext cx="8596668" cy="54317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6923D7F-B2D6-BA54-CAAF-60FF5E76A231}"/>
              </a:ext>
            </a:extLst>
          </p:cNvPr>
          <p:cNvSpPr txBox="1"/>
          <p:nvPr/>
        </p:nvSpPr>
        <p:spPr>
          <a:xfrm>
            <a:off x="513184" y="578498"/>
            <a:ext cx="10683551" cy="5078313"/>
          </a:xfrm>
          <a:prstGeom prst="rect">
            <a:avLst/>
          </a:prstGeom>
          <a:noFill/>
        </p:spPr>
        <p:txBody>
          <a:bodyPr wrap="square" rtlCol="0">
            <a:spAutoFit/>
          </a:bodyPr>
          <a:lstStyle/>
          <a:p>
            <a:r>
              <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rPr>
              <a:t>RESEARCH OBJECTIVES</a:t>
            </a:r>
          </a:p>
          <a:p>
            <a:pPr marL="285750" indent="-285750">
              <a:buFont typeface="Wingdings" panose="05000000000000000000" pitchFamily="2" charset="2"/>
              <a:buChar char="q"/>
            </a:pP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spcAft>
                <a:spcPts val="1200"/>
              </a:spcAft>
              <a:buFont typeface="Wingdings" panose="05000000000000000000" pitchFamily="2" charset="2"/>
              <a:buChar char="q"/>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Evaluating the performance of different machine learning algorithms for predicting whether an asteroid is potentially hazardous or not. </a:t>
            </a:r>
          </a:p>
          <a:p>
            <a:pPr marL="285750" indent="-285750">
              <a:spcAft>
                <a:spcPts val="1200"/>
              </a:spcAft>
              <a:buFont typeface="Wingdings" panose="05000000000000000000" pitchFamily="2" charset="2"/>
              <a:buChar char="q"/>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Identify any patterns or trends in the probability of an asteroid colliding with the Earth based on its orbit and eccentricity. </a:t>
            </a:r>
          </a:p>
          <a:p>
            <a:pPr marL="285750" indent="-285750">
              <a:spcAft>
                <a:spcPts val="1200"/>
              </a:spcAft>
              <a:buFont typeface="Wingdings" panose="05000000000000000000" pitchFamily="2" charset="2"/>
              <a:buChar char="q"/>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Investigate the potential impacts of asteroids that are bound to the solar system </a:t>
            </a:r>
          </a:p>
          <a:p>
            <a:pPr marL="285750" indent="-285750">
              <a:spcAft>
                <a:spcPts val="1200"/>
              </a:spcAft>
              <a:buFont typeface="Wingdings" panose="05000000000000000000" pitchFamily="2" charset="2"/>
              <a:buChar char="q"/>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xamine the distribution of asteroids amongst the planets. </a:t>
            </a:r>
          </a:p>
          <a:p>
            <a:pPr marL="285750" indent="-285750">
              <a:spcAft>
                <a:spcPts val="1200"/>
              </a:spcAft>
              <a:buFont typeface="Wingdings" panose="05000000000000000000" pitchFamily="2" charset="2"/>
              <a:buChar char="q"/>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Get clear insights into the asteroid classification surrounding the earth.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spcAft>
                <a:spcPts val="1200"/>
              </a:spcAft>
              <a:buFont typeface="Wingdings" panose="05000000000000000000" pitchFamily="2" charset="2"/>
              <a:buChar char="q"/>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Identify attributes that interrelate to the diameter of an asteroid in the solar system.</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spcAft>
                <a:spcPts val="1200"/>
              </a:spcAft>
              <a:buFont typeface="Wingdings" panose="05000000000000000000" pitchFamily="2" charset="2"/>
              <a:buChar char="q"/>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7727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2"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3" name="Rectangle 1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14">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oup 16">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18" name="Picture 17">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9" name="Picture 18">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pic>
        <p:nvPicPr>
          <p:cNvPr id="4" name="Picture 3" descr="A screenshot of a computer&#10;&#10;Description automatically generated">
            <a:extLst>
              <a:ext uri="{FF2B5EF4-FFF2-40B4-BE49-F238E27FC236}">
                <a16:creationId xmlns:a16="http://schemas.microsoft.com/office/drawing/2014/main" id="{49E3BBB2-91C4-1AB4-D627-FFD8C98685A2}"/>
              </a:ext>
            </a:extLst>
          </p:cNvPr>
          <p:cNvPicPr>
            <a:picLocks noChangeAspect="1"/>
          </p:cNvPicPr>
          <p:nvPr/>
        </p:nvPicPr>
        <p:blipFill>
          <a:blip r:embed="rId6"/>
          <a:stretch>
            <a:fillRect/>
          </a:stretch>
        </p:blipFill>
        <p:spPr>
          <a:xfrm>
            <a:off x="606552" y="1257609"/>
            <a:ext cx="4724400" cy="4429125"/>
          </a:xfrm>
          <a:prstGeom prst="rect">
            <a:avLst/>
          </a:prstGeom>
        </p:spPr>
      </p:pic>
      <p:sp>
        <p:nvSpPr>
          <p:cNvPr id="3" name="TextBox 2">
            <a:extLst>
              <a:ext uri="{FF2B5EF4-FFF2-40B4-BE49-F238E27FC236}">
                <a16:creationId xmlns:a16="http://schemas.microsoft.com/office/drawing/2014/main" id="{56923D7F-B2D6-BA54-CAAF-60FF5E76A231}"/>
              </a:ext>
            </a:extLst>
          </p:cNvPr>
          <p:cNvSpPr txBox="1"/>
          <p:nvPr/>
        </p:nvSpPr>
        <p:spPr>
          <a:xfrm>
            <a:off x="5638860" y="2411653"/>
            <a:ext cx="5867022" cy="3928822"/>
          </a:xfrm>
          <a:prstGeom prst="rect">
            <a:avLst/>
          </a:prstGeom>
        </p:spPr>
        <p:txBody>
          <a:bodyPr vert="horz" lIns="91440" tIns="45720" rIns="91440" bIns="45720" rtlCol="0">
            <a:normAutofit/>
          </a:bodyPr>
          <a:lstStyle/>
          <a:p>
            <a:pPr>
              <a:lnSpc>
                <a:spcPct val="110000"/>
              </a:lnSpc>
              <a:buClr>
                <a:schemeClr val="accent1"/>
              </a:buClr>
            </a:pPr>
            <a:r>
              <a:rPr lang="en-US" sz="3600" b="1" dirty="0">
                <a:effectLst/>
              </a:rPr>
              <a:t>DATA SELECTION</a:t>
            </a:r>
          </a:p>
          <a:p>
            <a:pPr indent="-228600">
              <a:lnSpc>
                <a:spcPct val="110000"/>
              </a:lnSpc>
              <a:buClr>
                <a:schemeClr val="accent1"/>
              </a:buClr>
              <a:buFont typeface="Arial" panose="020B0604020202020204" pitchFamily="34" charset="0"/>
              <a:buChar char="•"/>
            </a:pPr>
            <a:endParaRPr lang="en-US" dirty="0">
              <a:effectLst/>
            </a:endParaRPr>
          </a:p>
          <a:p>
            <a:pPr>
              <a:lnSpc>
                <a:spcPct val="110000"/>
              </a:lnSpc>
              <a:spcAft>
                <a:spcPts val="1200"/>
              </a:spcAft>
              <a:buClr>
                <a:schemeClr val="accent1"/>
              </a:buClr>
            </a:pPr>
            <a:r>
              <a:rPr lang="en-US" dirty="0">
                <a:effectLst/>
              </a:rPr>
              <a:t>We selected the data set from Kaggle active competitions officially maintained by Jet Propulsion Laboratory of California Institute of Technology which is an organization under NASA. In this Dataset all kinds of Data related to Asteroid is included for analyze. </a:t>
            </a:r>
          </a:p>
          <a:p>
            <a:pPr marL="285750" indent="-228600">
              <a:lnSpc>
                <a:spcPct val="110000"/>
              </a:lnSpc>
              <a:buClr>
                <a:schemeClr val="accent1"/>
              </a:buClr>
              <a:buFont typeface="Arial" panose="020B0604020202020204" pitchFamily="34" charset="0"/>
              <a:buChar char="•"/>
            </a:pPr>
            <a:endParaRPr lang="en-US" dirty="0"/>
          </a:p>
        </p:txBody>
      </p:sp>
      <p:sp>
        <p:nvSpPr>
          <p:cNvPr id="2" name="Content Placeholder 2">
            <a:extLst>
              <a:ext uri="{FF2B5EF4-FFF2-40B4-BE49-F238E27FC236}">
                <a16:creationId xmlns:a16="http://schemas.microsoft.com/office/drawing/2014/main" id="{C3732467-958D-3061-9B8E-BC4F5D836622}"/>
              </a:ext>
            </a:extLst>
          </p:cNvPr>
          <p:cNvSpPr>
            <a:spLocks noGrp="1"/>
          </p:cNvSpPr>
          <p:nvPr/>
        </p:nvSpPr>
        <p:spPr>
          <a:xfrm>
            <a:off x="1797666" y="713119"/>
            <a:ext cx="8596668" cy="54317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4952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923D7F-B2D6-BA54-CAAF-60FF5E76A231}"/>
              </a:ext>
            </a:extLst>
          </p:cNvPr>
          <p:cNvSpPr txBox="1"/>
          <p:nvPr/>
        </p:nvSpPr>
        <p:spPr>
          <a:xfrm>
            <a:off x="204268" y="1024433"/>
            <a:ext cx="4689010" cy="3016210"/>
          </a:xfrm>
          <a:prstGeom prst="rect">
            <a:avLst/>
          </a:prstGeom>
          <a:noFill/>
        </p:spPr>
        <p:txBody>
          <a:bodyPr wrap="square" rtlCol="0">
            <a:spAutoFit/>
          </a:bodyPr>
          <a:lstStyle/>
          <a:p>
            <a:r>
              <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rPr>
              <a:t>DATA UNDERSTANDING</a:t>
            </a: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data was first uploaded to an S3 bucket, and then the AWS S3 copy command was used to load it into a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instance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70B6E08-BE17-729C-4509-6D299095F5A7}"/>
              </a:ext>
            </a:extLst>
          </p:cNvPr>
          <p:cNvPicPr>
            <a:picLocks noChangeAspect="1"/>
          </p:cNvPicPr>
          <p:nvPr/>
        </p:nvPicPr>
        <p:blipFill>
          <a:blip r:embed="rId3"/>
          <a:stretch>
            <a:fillRect/>
          </a:stretch>
        </p:blipFill>
        <p:spPr>
          <a:xfrm>
            <a:off x="5070904" y="914400"/>
            <a:ext cx="7121096" cy="4596713"/>
          </a:xfrm>
          <a:prstGeom prst="rect">
            <a:avLst/>
          </a:prstGeom>
        </p:spPr>
      </p:pic>
    </p:spTree>
    <p:extLst>
      <p:ext uri="{BB962C8B-B14F-4D97-AF65-F5344CB8AC3E}">
        <p14:creationId xmlns:p14="http://schemas.microsoft.com/office/powerpoint/2010/main" val="368706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923D7F-B2D6-BA54-CAAF-60FF5E76A231}"/>
              </a:ext>
            </a:extLst>
          </p:cNvPr>
          <p:cNvSpPr txBox="1"/>
          <p:nvPr/>
        </p:nvSpPr>
        <p:spPr>
          <a:xfrm>
            <a:off x="381894" y="2271373"/>
            <a:ext cx="4689010" cy="1754326"/>
          </a:xfrm>
          <a:prstGeom prst="rect">
            <a:avLst/>
          </a:prstGeom>
          <a:noFill/>
        </p:spPr>
        <p:txBody>
          <a:bodyPr wrap="square" rtlCol="0">
            <a:spAutoFit/>
          </a:bodyPr>
          <a:lstStyle/>
          <a:p>
            <a:r>
              <a:rPr lang="en-US" b="1" kern="100" dirty="0">
                <a:latin typeface="Times New Roman" panose="02020603050405020304" pitchFamily="18" charset="0"/>
                <a:ea typeface="Calibri" panose="020F0502020204030204" pitchFamily="34" charset="0"/>
                <a:cs typeface="Times New Roman" panose="02020603050405020304" pitchFamily="18" charset="0"/>
              </a:rPr>
              <a:t>CONNECTING  TO DATABASE</a:t>
            </a: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After the dataset was loaded in the terminal, it was loaded into a data frame thereby proving the established connection. This makes it easy processing in the models.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70B6E08-BE17-729C-4509-6D299095F5A7}"/>
              </a:ext>
            </a:extLst>
          </p:cNvPr>
          <p:cNvPicPr>
            <a:picLocks noChangeAspect="1"/>
          </p:cNvPicPr>
          <p:nvPr/>
        </p:nvPicPr>
        <p:blipFill>
          <a:blip r:embed="rId3"/>
          <a:stretch>
            <a:fillRect/>
          </a:stretch>
        </p:blipFill>
        <p:spPr>
          <a:xfrm>
            <a:off x="5070904" y="1740033"/>
            <a:ext cx="7121096" cy="3724275"/>
          </a:xfrm>
          <a:prstGeom prst="rect">
            <a:avLst/>
          </a:prstGeom>
        </p:spPr>
      </p:pic>
    </p:spTree>
    <p:extLst>
      <p:ext uri="{BB962C8B-B14F-4D97-AF65-F5344CB8AC3E}">
        <p14:creationId xmlns:p14="http://schemas.microsoft.com/office/powerpoint/2010/main" val="3904578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8" name="Group 17">
            <a:extLst>
              <a:ext uri="{FF2B5EF4-FFF2-40B4-BE49-F238E27FC236}">
                <a16:creationId xmlns:a16="http://schemas.microsoft.com/office/drawing/2014/main" id="{A9EF8060-0D63-402B-8B09-4993D1FE8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19" name="Picture 18">
              <a:extLst>
                <a:ext uri="{FF2B5EF4-FFF2-40B4-BE49-F238E27FC236}">
                  <a16:creationId xmlns:a16="http://schemas.microsoft.com/office/drawing/2014/main" id="{E3E187C4-6014-4411-8AF9-DCFD1CFE75E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0" name="Picture 19">
              <a:extLst>
                <a:ext uri="{FF2B5EF4-FFF2-40B4-BE49-F238E27FC236}">
                  <a16:creationId xmlns:a16="http://schemas.microsoft.com/office/drawing/2014/main" id="{A4C30D60-A578-4E7A-A75D-BCD44E0674D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extBox 1">
            <a:extLst>
              <a:ext uri="{FF2B5EF4-FFF2-40B4-BE49-F238E27FC236}">
                <a16:creationId xmlns:a16="http://schemas.microsoft.com/office/drawing/2014/main" id="{742E7078-C57A-E8EF-A73C-07F7E022CEF0}"/>
              </a:ext>
            </a:extLst>
          </p:cNvPr>
          <p:cNvSpPr txBox="1"/>
          <p:nvPr/>
        </p:nvSpPr>
        <p:spPr>
          <a:xfrm>
            <a:off x="1742303" y="686574"/>
            <a:ext cx="8106032" cy="2335786"/>
          </a:xfrm>
          <a:prstGeom prst="rect">
            <a:avLst/>
          </a:prstGeom>
        </p:spPr>
        <p:txBody>
          <a:bodyPr vert="horz" lIns="91440" tIns="45720" rIns="91440" bIns="45720" rtlCol="0" anchor="ctr">
            <a:normAutofit fontScale="92500"/>
          </a:bodyPr>
          <a:lstStyle/>
          <a:p>
            <a:pPr>
              <a:lnSpc>
                <a:spcPct val="110000"/>
              </a:lnSpc>
              <a:spcAft>
                <a:spcPts val="600"/>
              </a:spcAft>
              <a:buClr>
                <a:schemeClr val="accent1"/>
              </a:buClr>
            </a:pPr>
            <a:r>
              <a:rPr lang="en-US" sz="4200" b="1" dirty="0"/>
              <a:t>EXPLORATORY DATA ANALYSIS</a:t>
            </a:r>
          </a:p>
          <a:p>
            <a:pPr indent="-228600">
              <a:lnSpc>
                <a:spcPct val="110000"/>
              </a:lnSpc>
              <a:spcAft>
                <a:spcPts val="600"/>
              </a:spcAft>
              <a:buClr>
                <a:schemeClr val="accent1"/>
              </a:buClr>
              <a:buFont typeface="Arial" panose="020B0604020202020204" pitchFamily="34" charset="0"/>
              <a:buChar char="•"/>
            </a:pPr>
            <a:endParaRPr lang="en-US" sz="2200" b="1" dirty="0">
              <a:effectLst/>
            </a:endParaRPr>
          </a:p>
          <a:p>
            <a:pPr>
              <a:lnSpc>
                <a:spcPct val="110000"/>
              </a:lnSpc>
              <a:spcAft>
                <a:spcPts val="600"/>
              </a:spcAft>
              <a:buClr>
                <a:schemeClr val="accent1"/>
              </a:buClr>
            </a:pPr>
            <a:r>
              <a:rPr lang="en-US" sz="2200" dirty="0">
                <a:effectLst/>
              </a:rPr>
              <a:t>This indicates clear column data distribution.</a:t>
            </a:r>
          </a:p>
          <a:p>
            <a:pPr>
              <a:lnSpc>
                <a:spcPct val="110000"/>
              </a:lnSpc>
              <a:spcAft>
                <a:spcPts val="600"/>
              </a:spcAft>
              <a:buClr>
                <a:schemeClr val="accent1"/>
              </a:buClr>
            </a:pPr>
            <a:r>
              <a:rPr lang="en-US" sz="2200" dirty="0"/>
              <a:t>Also, the dimension distribution of significant attributes.</a:t>
            </a:r>
          </a:p>
        </p:txBody>
      </p:sp>
      <p:pic>
        <p:nvPicPr>
          <p:cNvPr id="5" name="Picture 4" descr="A picture containing text, crossword puzzle&#10;&#10;Description automatically generated">
            <a:extLst>
              <a:ext uri="{FF2B5EF4-FFF2-40B4-BE49-F238E27FC236}">
                <a16:creationId xmlns:a16="http://schemas.microsoft.com/office/drawing/2014/main" id="{F6B6D8AE-CFB2-A77C-8F85-7AD03F13F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5144" y="3124200"/>
            <a:ext cx="4078474" cy="3181210"/>
          </a:xfrm>
          <a:prstGeom prst="rect">
            <a:avLst/>
          </a:prstGeom>
        </p:spPr>
      </p:pic>
      <p:pic>
        <p:nvPicPr>
          <p:cNvPr id="4" name="Picture 3">
            <a:extLst>
              <a:ext uri="{FF2B5EF4-FFF2-40B4-BE49-F238E27FC236}">
                <a16:creationId xmlns:a16="http://schemas.microsoft.com/office/drawing/2014/main" id="{6559ED63-9ED4-A084-7471-DB067C286DB3}"/>
              </a:ext>
            </a:extLst>
          </p:cNvPr>
          <p:cNvPicPr>
            <a:picLocks noChangeAspect="1"/>
          </p:cNvPicPr>
          <p:nvPr/>
        </p:nvPicPr>
        <p:blipFill>
          <a:blip r:embed="rId5"/>
          <a:stretch>
            <a:fillRect/>
          </a:stretch>
        </p:blipFill>
        <p:spPr>
          <a:xfrm>
            <a:off x="6206768" y="3358357"/>
            <a:ext cx="5070832" cy="2712895"/>
          </a:xfrm>
          <a:prstGeom prst="rect">
            <a:avLst/>
          </a:prstGeom>
        </p:spPr>
      </p:pic>
    </p:spTree>
    <p:extLst>
      <p:ext uri="{BB962C8B-B14F-4D97-AF65-F5344CB8AC3E}">
        <p14:creationId xmlns:p14="http://schemas.microsoft.com/office/powerpoint/2010/main" val="35122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EEC30-8FC5-069C-69D4-1964EBD63931}"/>
              </a:ext>
            </a:extLst>
          </p:cNvPr>
          <p:cNvSpPr>
            <a:spLocks noGrp="1"/>
          </p:cNvSpPr>
          <p:nvPr>
            <p:ph type="title"/>
          </p:nvPr>
        </p:nvSpPr>
        <p:spPr/>
        <p:txBody>
          <a:bodyPr/>
          <a:lstStyle/>
          <a:p>
            <a:r>
              <a:rPr lang="en-US" dirty="0"/>
              <a:t>Contd..</a:t>
            </a:r>
          </a:p>
        </p:txBody>
      </p:sp>
      <p:sp>
        <p:nvSpPr>
          <p:cNvPr id="3" name="Text Placeholder 2">
            <a:extLst>
              <a:ext uri="{FF2B5EF4-FFF2-40B4-BE49-F238E27FC236}">
                <a16:creationId xmlns:a16="http://schemas.microsoft.com/office/drawing/2014/main" id="{482F0815-174F-A213-3666-D29AD528AB14}"/>
              </a:ext>
            </a:extLst>
          </p:cNvPr>
          <p:cNvSpPr>
            <a:spLocks noGrp="1"/>
          </p:cNvSpPr>
          <p:nvPr>
            <p:ph type="body" idx="1"/>
          </p:nvPr>
        </p:nvSpPr>
        <p:spPr/>
        <p:txBody>
          <a:bodyPr/>
          <a:lstStyle/>
          <a:p>
            <a:r>
              <a:rPr lang="en-US" dirty="0"/>
              <a:t>Correlation Matrix</a:t>
            </a:r>
          </a:p>
        </p:txBody>
      </p:sp>
      <p:pic>
        <p:nvPicPr>
          <p:cNvPr id="8" name="Content Placeholder 7">
            <a:extLst>
              <a:ext uri="{FF2B5EF4-FFF2-40B4-BE49-F238E27FC236}">
                <a16:creationId xmlns:a16="http://schemas.microsoft.com/office/drawing/2014/main" id="{7432E2CA-2D3C-7EED-024A-3DC33D216773}"/>
              </a:ext>
            </a:extLst>
          </p:cNvPr>
          <p:cNvPicPr>
            <a:picLocks noGrp="1" noChangeAspect="1"/>
          </p:cNvPicPr>
          <p:nvPr>
            <p:ph sz="half" idx="2"/>
          </p:nvPr>
        </p:nvPicPr>
        <p:blipFill>
          <a:blip r:embed="rId2"/>
          <a:stretch>
            <a:fillRect/>
          </a:stretch>
        </p:blipFill>
        <p:spPr>
          <a:xfrm>
            <a:off x="465138" y="2854813"/>
            <a:ext cx="5532437" cy="3147036"/>
          </a:xfrm>
        </p:spPr>
      </p:pic>
      <p:sp>
        <p:nvSpPr>
          <p:cNvPr id="5" name="Text Placeholder 4">
            <a:extLst>
              <a:ext uri="{FF2B5EF4-FFF2-40B4-BE49-F238E27FC236}">
                <a16:creationId xmlns:a16="http://schemas.microsoft.com/office/drawing/2014/main" id="{CBB681CA-337F-2D9C-AE86-3E3E0BB3C791}"/>
              </a:ext>
            </a:extLst>
          </p:cNvPr>
          <p:cNvSpPr>
            <a:spLocks noGrp="1"/>
          </p:cNvSpPr>
          <p:nvPr>
            <p:ph type="body" sz="quarter" idx="3"/>
          </p:nvPr>
        </p:nvSpPr>
        <p:spPr/>
        <p:txBody>
          <a:bodyPr/>
          <a:lstStyle/>
          <a:p>
            <a:r>
              <a:rPr lang="en-US" dirty="0"/>
              <a:t>Analysis of decision attributes</a:t>
            </a:r>
          </a:p>
        </p:txBody>
      </p:sp>
      <p:sp>
        <p:nvSpPr>
          <p:cNvPr id="6" name="Content Placeholder 5">
            <a:extLst>
              <a:ext uri="{FF2B5EF4-FFF2-40B4-BE49-F238E27FC236}">
                <a16:creationId xmlns:a16="http://schemas.microsoft.com/office/drawing/2014/main" id="{3998E902-E2A5-5A88-725D-3D4AA51EA893}"/>
              </a:ext>
            </a:extLst>
          </p:cNvPr>
          <p:cNvSpPr>
            <a:spLocks noGrp="1"/>
          </p:cNvSpPr>
          <p:nvPr>
            <p:ph sz="quarter" idx="4"/>
          </p:nvPr>
        </p:nvSpPr>
        <p:spPr/>
        <p:txBody>
          <a:bodyPr/>
          <a:lstStyle/>
          <a:p>
            <a:endParaRPr lang="en-US"/>
          </a:p>
        </p:txBody>
      </p:sp>
      <p:pic>
        <p:nvPicPr>
          <p:cNvPr id="10" name="Picture 9">
            <a:extLst>
              <a:ext uri="{FF2B5EF4-FFF2-40B4-BE49-F238E27FC236}">
                <a16:creationId xmlns:a16="http://schemas.microsoft.com/office/drawing/2014/main" id="{0979DCB5-F111-012E-D3B7-CFB4B15C531F}"/>
              </a:ext>
            </a:extLst>
          </p:cNvPr>
          <p:cNvPicPr>
            <a:picLocks noChangeAspect="1"/>
          </p:cNvPicPr>
          <p:nvPr/>
        </p:nvPicPr>
        <p:blipFill>
          <a:blip r:embed="rId3"/>
          <a:stretch>
            <a:fillRect/>
          </a:stretch>
        </p:blipFill>
        <p:spPr>
          <a:xfrm>
            <a:off x="6199847" y="2666998"/>
            <a:ext cx="5533459" cy="3522663"/>
          </a:xfrm>
          <a:prstGeom prst="rect">
            <a:avLst/>
          </a:prstGeom>
        </p:spPr>
      </p:pic>
    </p:spTree>
    <p:extLst>
      <p:ext uri="{BB962C8B-B14F-4D97-AF65-F5344CB8AC3E}">
        <p14:creationId xmlns:p14="http://schemas.microsoft.com/office/powerpoint/2010/main" val="16816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3732467-958D-3061-9B8E-BC4F5D836622}"/>
              </a:ext>
            </a:extLst>
          </p:cNvPr>
          <p:cNvSpPr>
            <a:spLocks noGrp="1"/>
          </p:cNvSpPr>
          <p:nvPr/>
        </p:nvSpPr>
        <p:spPr>
          <a:xfrm>
            <a:off x="1797666" y="713119"/>
            <a:ext cx="8596668" cy="54317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6923D7F-B2D6-BA54-CAAF-60FF5E76A231}"/>
              </a:ext>
            </a:extLst>
          </p:cNvPr>
          <p:cNvSpPr txBox="1"/>
          <p:nvPr/>
        </p:nvSpPr>
        <p:spPr>
          <a:xfrm>
            <a:off x="476114" y="505123"/>
            <a:ext cx="10683551" cy="1200329"/>
          </a:xfrm>
          <a:prstGeom prst="rect">
            <a:avLst/>
          </a:prstGeom>
          <a:noFill/>
        </p:spPr>
        <p:txBody>
          <a:bodyPr wrap="square" rtlCol="0">
            <a:spAutoFit/>
          </a:bodyPr>
          <a:lstStyle/>
          <a:p>
            <a:r>
              <a:rPr lang="en-US" sz="3600" b="1" kern="100" dirty="0">
                <a:latin typeface="Times New Roman" panose="02020603050405020304" pitchFamily="18" charset="0"/>
                <a:ea typeface="Calibri" panose="020F0502020204030204" pitchFamily="34" charset="0"/>
                <a:cs typeface="Times New Roman" panose="02020603050405020304" pitchFamily="18" charset="0"/>
              </a:rPr>
              <a:t>DATA PREPARATION</a:t>
            </a:r>
            <a:endPar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US" dirty="0"/>
              <a:t>The null values have been identified and processed to clean the data</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32B7C53-A079-693E-19E5-6DF6369FCE04}"/>
              </a:ext>
            </a:extLst>
          </p:cNvPr>
          <p:cNvPicPr>
            <a:picLocks noChangeAspect="1"/>
          </p:cNvPicPr>
          <p:nvPr/>
        </p:nvPicPr>
        <p:blipFill>
          <a:blip r:embed="rId3"/>
          <a:stretch>
            <a:fillRect/>
          </a:stretch>
        </p:blipFill>
        <p:spPr>
          <a:xfrm>
            <a:off x="476113" y="2001795"/>
            <a:ext cx="7802913" cy="4695567"/>
          </a:xfrm>
          <a:prstGeom prst="rect">
            <a:avLst/>
          </a:prstGeom>
        </p:spPr>
      </p:pic>
    </p:spTree>
    <p:extLst>
      <p:ext uri="{BB962C8B-B14F-4D97-AF65-F5344CB8AC3E}">
        <p14:creationId xmlns:p14="http://schemas.microsoft.com/office/powerpoint/2010/main" val="2608448431"/>
      </p:ext>
    </p:extLst>
  </p:cSld>
  <p:clrMapOvr>
    <a:masterClrMapping/>
  </p:clrMapOvr>
</p:sld>
</file>

<file path=ppt/theme/theme1.xml><?xml version="1.0" encoding="utf-8"?>
<a:theme xmlns:a="http://schemas.openxmlformats.org/drawingml/2006/main" name="Dappled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B39E91CD076F64382E6CDE3895596E3" ma:contentTypeVersion="4" ma:contentTypeDescription="Create a new document." ma:contentTypeScope="" ma:versionID="db1d61c63084445dd32f2f8f13ea8fcb">
  <xsd:schema xmlns:xsd="http://www.w3.org/2001/XMLSchema" xmlns:xs="http://www.w3.org/2001/XMLSchema" xmlns:p="http://schemas.microsoft.com/office/2006/metadata/properties" xmlns:ns3="73ba17ad-1cda-404e-abd1-88f3af3164bb" targetNamespace="http://schemas.microsoft.com/office/2006/metadata/properties" ma:root="true" ma:fieldsID="0516f108b84cf7587a127630375512ed" ns3:_="">
    <xsd:import namespace="73ba17ad-1cda-404e-abd1-88f3af3164b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ba17ad-1cda-404e-abd1-88f3af3164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2F48F7-C5CF-469A-8926-B2BF3C5D04B6}">
  <ds:schemaRefs>
    <ds:schemaRef ds:uri="http://schemas.microsoft.com/sharepoint/v3/contenttype/forms"/>
  </ds:schemaRefs>
</ds:datastoreItem>
</file>

<file path=customXml/itemProps2.xml><?xml version="1.0" encoding="utf-8"?>
<ds:datastoreItem xmlns:ds="http://schemas.openxmlformats.org/officeDocument/2006/customXml" ds:itemID="{8A97D87D-61E3-4116-B790-A9F75599D1C6}">
  <ds:schemaRefs>
    <ds:schemaRef ds:uri="http://schemas.microsoft.com/office/2006/documentManagement/types"/>
    <ds:schemaRef ds:uri="73ba17ad-1cda-404e-abd1-88f3af3164bb"/>
    <ds:schemaRef ds:uri="http://schemas.microsoft.com/office/2006/metadata/properties"/>
    <ds:schemaRef ds:uri="http://purl.org/dc/terms/"/>
    <ds:schemaRef ds:uri="http://purl.org/dc/dcmitype/"/>
    <ds:schemaRef ds:uri="http://www.w3.org/XML/1998/namespace"/>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85952AC1-EFC2-48A8-86C3-923D58AF57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ba17ad-1cda-404e-abd1-88f3af3164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101</TotalTime>
  <Words>1400</Words>
  <Application>Microsoft Office PowerPoint</Application>
  <PresentationFormat>Widescreen</PresentationFormat>
  <Paragraphs>85</Paragraphs>
  <Slides>26</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Amasis MT Pro Black</vt:lpstr>
      <vt:lpstr>Arial</vt:lpstr>
      <vt:lpstr>Avenir Next LT Pro</vt:lpstr>
      <vt:lpstr>AvenirNext LT Pro Medium</vt:lpstr>
      <vt:lpstr>Baguet Script</vt:lpstr>
      <vt:lpstr>Calibri</vt:lpstr>
      <vt:lpstr>Sabon Next LT</vt:lpstr>
      <vt:lpstr>Symbol</vt:lpstr>
      <vt:lpstr>Times New Roman</vt:lpstr>
      <vt:lpstr>Wingdings</vt:lpstr>
      <vt:lpstr>Wingdings 3</vt:lpstr>
      <vt:lpstr>DappledVTI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Contd..</vt:lpstr>
      <vt:lpstr>PowerPoint Presentation</vt:lpstr>
      <vt:lpstr>The duplicate values have been searched but found none.</vt:lpstr>
      <vt:lpstr>Resampling the data using SMOTE</vt:lpstr>
      <vt:lpstr>Splitting the data into test and train subsets</vt:lpstr>
      <vt:lpstr>Analytics &amp;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Number of asteroids near earth</vt:lpstr>
      <vt:lpstr>EVALUATION AND OPTIMIZATION</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Sriyank Trivedi</dc:creator>
  <cp:lastModifiedBy>Preetham Garre</cp:lastModifiedBy>
  <cp:revision>2</cp:revision>
  <dcterms:created xsi:type="dcterms:W3CDTF">2023-05-05T01:15:18Z</dcterms:created>
  <dcterms:modified xsi:type="dcterms:W3CDTF">2023-05-05T03:02:11Z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0x010100FB39E91CD076F64382E6CDE3895596E3</vt:lpwstr>
  </property>
</Properties>
</file>