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86" r:id="rId8"/>
    <p:sldId id="263" r:id="rId9"/>
    <p:sldId id="266" r:id="rId10"/>
    <p:sldId id="264" r:id="rId11"/>
    <p:sldId id="265" r:id="rId12"/>
    <p:sldId id="267" r:id="rId13"/>
    <p:sldId id="287" r:id="rId14"/>
    <p:sldId id="279" r:id="rId15"/>
    <p:sldId id="268" r:id="rId16"/>
    <p:sldId id="271" r:id="rId17"/>
    <p:sldId id="269" r:id="rId18"/>
    <p:sldId id="270" r:id="rId19"/>
    <p:sldId id="272" r:id="rId20"/>
    <p:sldId id="280" r:id="rId21"/>
    <p:sldId id="288" r:id="rId22"/>
    <p:sldId id="274" r:id="rId23"/>
    <p:sldId id="289" r:id="rId24"/>
    <p:sldId id="290"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3" autoAdjust="0"/>
    <p:restoredTop sz="84052" autoAdjust="0"/>
  </p:normalViewPr>
  <p:slideViewPr>
    <p:cSldViewPr snapToGrid="0">
      <p:cViewPr varScale="1">
        <p:scale>
          <a:sx n="69" d="100"/>
          <a:sy n="69" d="100"/>
        </p:scale>
        <p:origin x="979"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CD762-6CE4-4FC2-A7CE-79E6FCEC1F43}"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0EC07-F736-4F8D-B15C-F8DC651532E2}" type="slidenum">
              <a:rPr lang="en-IN" smtClean="0"/>
              <a:t>‹#›</a:t>
            </a:fld>
            <a:endParaRPr lang="en-IN"/>
          </a:p>
        </p:txBody>
      </p:sp>
    </p:spTree>
    <p:extLst>
      <p:ext uri="{BB962C8B-B14F-4D97-AF65-F5344CB8AC3E}">
        <p14:creationId xmlns:p14="http://schemas.microsoft.com/office/powerpoint/2010/main" val="1736653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Mitron</a:t>
            </a:r>
            <a:r>
              <a:rPr lang="en-US" dirty="0"/>
              <a:t> Bank is a legacy financial institution headquartered in Hyderabad. They want to introduce a new line of credit cards, aiming to broaden its product offerings and reach in the financial market. </a:t>
            </a:r>
            <a:r>
              <a:rPr lang="en-US" dirty="0" err="1"/>
              <a:t>AtliQ</a:t>
            </a:r>
            <a:r>
              <a:rPr lang="en-US" dirty="0"/>
              <a:t> Data Services came to know about this through an internal link and approached </a:t>
            </a:r>
            <a:r>
              <a:rPr lang="en-US" dirty="0" err="1"/>
              <a:t>Mitron</a:t>
            </a:r>
            <a:r>
              <a:rPr lang="en-US" dirty="0"/>
              <a:t> Bank with a proposal to implement this project. However, strategy director of </a:t>
            </a:r>
            <a:r>
              <a:rPr lang="en-US" dirty="0" err="1"/>
              <a:t>Mitron</a:t>
            </a:r>
            <a:r>
              <a:rPr lang="en-US" dirty="0"/>
              <a:t> Bank, </a:t>
            </a:r>
            <a:r>
              <a:rPr lang="en-US" dirty="0" err="1"/>
              <a:t>Mr.Bashnir</a:t>
            </a:r>
            <a:r>
              <a:rPr lang="en-US" dirty="0"/>
              <a:t> Rover is skeptical and asked them to do a pilot project with the sample data before handing them the full project. They provided a sample dataset of 4000 customers across five cities on their online spend and other details. </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3</a:t>
            </a:fld>
            <a:endParaRPr lang="en-IN"/>
          </a:p>
        </p:txBody>
      </p:sp>
    </p:spTree>
    <p:extLst>
      <p:ext uri="{BB962C8B-B14F-4D97-AF65-F5344CB8AC3E}">
        <p14:creationId xmlns:p14="http://schemas.microsoft.com/office/powerpoint/2010/main" val="2349975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Analyzing the data on credit card users by marital status reveals the following insights:</a:t>
            </a:r>
            <a:endParaRPr lang="en-US" b="1" dirty="0"/>
          </a:p>
          <a:p>
            <a:r>
              <a:rPr lang="en-US" b="1" dirty="0"/>
              <a:t>Married Individuals</a:t>
            </a:r>
            <a:r>
              <a:rPr lang="en-US" dirty="0"/>
              <a:t>: Married individuals constitute the majority of credit card users, with 3136 individuals. This suggests that married couples often rely on credit cards for various financial transactions and expenses, including household expenses, joint purchases, and managing family finances.</a:t>
            </a:r>
          </a:p>
          <a:p>
            <a:r>
              <a:rPr lang="en-US" b="1" dirty="0"/>
              <a:t>Single Individuals</a:t>
            </a:r>
            <a:r>
              <a:rPr lang="en-US" dirty="0"/>
              <a:t>: Single individuals represent a smaller portion of credit card users, with 864 individuals. While they make up a smaller segment, single individuals still significantly contribute to the credit card user base, likely using credit cards for personal expenses, entertainment, travel, and other individual purchases.</a:t>
            </a:r>
          </a:p>
          <a:p>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12</a:t>
            </a:fld>
            <a:endParaRPr lang="en-IN"/>
          </a:p>
        </p:txBody>
      </p:sp>
    </p:spTree>
    <p:extLst>
      <p:ext uri="{BB962C8B-B14F-4D97-AF65-F5344CB8AC3E}">
        <p14:creationId xmlns:p14="http://schemas.microsoft.com/office/powerpoint/2010/main" val="669423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13</a:t>
            </a:fld>
            <a:endParaRPr lang="en-IN"/>
          </a:p>
        </p:txBody>
      </p:sp>
    </p:spTree>
    <p:extLst>
      <p:ext uri="{BB962C8B-B14F-4D97-AF65-F5344CB8AC3E}">
        <p14:creationId xmlns:p14="http://schemas.microsoft.com/office/powerpoint/2010/main" val="1042836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income utilization refers to the proportion of an individual's or household's income that is spent on various expenses, as opposed to being saved or invested. It provides insight into spending behavior and financial health. High utilization indicates a larger share of income is being used for consumption, while low utilization suggests more income is being saved or invested. This metric can be useful for budgeting, financial planning, and understanding economic trends at both personal and macroeconomic levels.</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14</a:t>
            </a:fld>
            <a:endParaRPr lang="en-IN"/>
          </a:p>
        </p:txBody>
      </p:sp>
    </p:spTree>
    <p:extLst>
      <p:ext uri="{BB962C8B-B14F-4D97-AF65-F5344CB8AC3E}">
        <p14:creationId xmlns:p14="http://schemas.microsoft.com/office/powerpoint/2010/main" val="202491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males and females are utilizing a significant portion of their income, with males utilizing a slightly higher percentage (44.39%) compared to females (39.92%). This suggests that both genders are actively spending a substantial part of their income.</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15</a:t>
            </a:fld>
            <a:endParaRPr lang="en-IN"/>
          </a:p>
        </p:txBody>
      </p:sp>
    </p:spTree>
    <p:extLst>
      <p:ext uri="{BB962C8B-B14F-4D97-AF65-F5344CB8AC3E}">
        <p14:creationId xmlns:p14="http://schemas.microsoft.com/office/powerpoint/2010/main" val="790134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35-45: Highest at 46.72%, indicating significant spending. </a:t>
            </a:r>
          </a:p>
          <a:p>
            <a:r>
              <a:rPr lang="en-US" dirty="0"/>
              <a:t>25-34: Close behind at 43.66%, also demonstrating high spending. </a:t>
            </a:r>
          </a:p>
          <a:p>
            <a:r>
              <a:rPr lang="en-US" dirty="0"/>
              <a:t>21-24: Slightly lower at 40.59%, active spenders but less than older age groups. </a:t>
            </a:r>
          </a:p>
          <a:p>
            <a:r>
              <a:rPr lang="en-US" dirty="0"/>
              <a:t>45+: Lowest at 34.70%, showing conservative spending habits. </a:t>
            </a:r>
          </a:p>
          <a:p>
            <a:r>
              <a:rPr lang="en-US" dirty="0"/>
              <a:t>Age Group Differences: Trend of decreasing income utilization with increasing age. Younger groups spend more, likely due to lifestyle and financial habits. </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16</a:t>
            </a:fld>
            <a:endParaRPr lang="en-IN"/>
          </a:p>
        </p:txBody>
      </p:sp>
    </p:spTree>
    <p:extLst>
      <p:ext uri="{BB962C8B-B14F-4D97-AF65-F5344CB8AC3E}">
        <p14:creationId xmlns:p14="http://schemas.microsoft.com/office/powerpoint/2010/main" val="3612255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Salaried IT Employees: This group demonstrates the highest average income utilization percentage at 51.04%. Salaried IT employees seem to spend the largest portion of their income compared to other occupational groups, indicating potentially higher disposable income or different spending priorities. </a:t>
            </a:r>
          </a:p>
          <a:p>
            <a:r>
              <a:rPr lang="en-US" dirty="0"/>
              <a:t>Freelancers: Freelancers exhibit a relatively high average income utilization percentage at 45.80%. This suggests that freelancers, despite having variable income streams, are actively spending a significant portion of their earnings. </a:t>
            </a:r>
          </a:p>
          <a:p>
            <a:r>
              <a:rPr lang="en-US" dirty="0"/>
              <a:t>Salaried Other Employees: Individuals categorized as salaried other employees have an average income utilization percentage of 42.10%. While slightly lower than IT employees and freelancers, this group still shows a propensity for spending a considerable portion of their income.</a:t>
            </a:r>
          </a:p>
          <a:p>
            <a:r>
              <a:rPr lang="en-US" dirty="0"/>
              <a:t>Business Owners: Business owners have a lower average income utilization percentage at 33.22%, indicating a more conservative spending behavior compared to salaried employees and freelancers. This could be due to the need to reinvest profits into their businesses or a desire to maintain liquidity. </a:t>
            </a:r>
          </a:p>
          <a:p>
            <a:r>
              <a:rPr lang="en-US" dirty="0"/>
              <a:t>Government Employees: Individuals employed by the government have the lowest average income utilization percentage at 29.00%. Government employees appear to be the most conservative spenders among the occupational groups analyzed. </a:t>
            </a:r>
          </a:p>
          <a:p>
            <a:r>
              <a:rPr lang="en-US" dirty="0"/>
              <a:t>Occupational Differences: There is a notable disparity in income utilization across different occupational groups. Salaried IT employees and freelancers tend to spend a larger portion of their income, possibly due to higher earnings or different lifestyle preferences. On the other hand, business owners and government employees exhibit more conservative spending habits, possibly influenced by factors such as financial responsibilities or job stability.</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17</a:t>
            </a:fld>
            <a:endParaRPr lang="en-IN"/>
          </a:p>
        </p:txBody>
      </p:sp>
    </p:spTree>
    <p:extLst>
      <p:ext uri="{BB962C8B-B14F-4D97-AF65-F5344CB8AC3E}">
        <p14:creationId xmlns:p14="http://schemas.microsoft.com/office/powerpoint/2010/main" val="2291801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Mumbai: Mumbai residents exhibit the highest average income utilization percentage at 51.43%. This suggests that individuals in Mumbai tend to spend a significant portion of their income, possibly reflecting the high cost of living and vibrant consumer culture in the city. </a:t>
            </a:r>
          </a:p>
          <a:p>
            <a:r>
              <a:rPr lang="en-US" dirty="0"/>
              <a:t>Delhi NCR: Residents in the Delhi National Capital Region (NCR) demonstrate a relatively high average income utilization percentage at 48.03%. Similar to Mumbai, this may be attributed to the bustling urban lifestyle and economic activity in the region. </a:t>
            </a:r>
          </a:p>
          <a:p>
            <a:r>
              <a:rPr lang="en-US" dirty="0"/>
              <a:t>Bengaluru: Bengaluru residents have an average income utilization percentage of 43.46%, indicating a propensity for spending but at a slightly lower level compared to Mumbai and Delhi NCR. Hyderabad: Individuals in Hyderabad exhibit a lower average income utilization percentage at 36.25%, suggesting a more conservative spending behavior compared to the aforementioned cities. Chennai: Chennai residents have the lowest average income utilization percentage at 31.10%. This indicates a more restrained spending pattern among Chennai residents, possibly influenced by cultural factors or economic conditions specific to the city. </a:t>
            </a:r>
          </a:p>
          <a:p>
            <a:r>
              <a:rPr lang="en-US" dirty="0"/>
              <a:t>City Differences: There is a notable variation in income utilization across different cities, with Mumbai and Delhi NCR residents allocating a larger portion of their income towards spending compared to Bengaluru, Hyderabad, and Chennai residents. Factors such as cost of living, income levels, cultural preferences, and economic opportunities likely contribute to the observed differences in spending behavior among cities.</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18</a:t>
            </a:fld>
            <a:endParaRPr lang="en-IN"/>
          </a:p>
        </p:txBody>
      </p:sp>
    </p:spTree>
    <p:extLst>
      <p:ext uri="{BB962C8B-B14F-4D97-AF65-F5344CB8AC3E}">
        <p14:creationId xmlns:p14="http://schemas.microsoft.com/office/powerpoint/2010/main" val="2565314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Single Individuals have an average income utilization percentage of 43.06%. This suggests that single individuals tend to spend a significant portion of their income on various expenses, possibly including personal interests, lifestyle choices, or immediate needs. </a:t>
            </a:r>
          </a:p>
          <a:p>
            <a:r>
              <a:rPr lang="en-US" dirty="0"/>
              <a:t>Married: Married individuals exhibit a slightly lower average income utilization percentage at 42.77%. This indicates that married couples, as a unit, may have a slightly more conservative spending behavior compared to their single counterparts. </a:t>
            </a:r>
          </a:p>
          <a:p>
            <a:r>
              <a:rPr lang="en-US" dirty="0"/>
              <a:t>Marital Status Differences: While there is a slight difference in the average income utilization between single and married individuals, both groups allocate a substantial portion of their income towards spending. However, the gap between the two groups is relatively small, indicating similarities in spending habits despite marital status.</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19</a:t>
            </a:fld>
            <a:endParaRPr lang="en-IN"/>
          </a:p>
        </p:txBody>
      </p:sp>
    </p:spTree>
    <p:extLst>
      <p:ext uri="{BB962C8B-B14F-4D97-AF65-F5344CB8AC3E}">
        <p14:creationId xmlns:p14="http://schemas.microsoft.com/office/powerpoint/2010/main" val="3140942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shows that all segments spend the most on bills, followed by electronics, health &amp; wellness, groceries, and travel. These categories dominate the spending patterns across different demographics and occupational groups.</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20</a:t>
            </a:fld>
            <a:endParaRPr lang="en-IN"/>
          </a:p>
        </p:txBody>
      </p:sp>
    </p:spTree>
    <p:extLst>
      <p:ext uri="{BB962C8B-B14F-4D97-AF65-F5344CB8AC3E}">
        <p14:creationId xmlns:p14="http://schemas.microsoft.com/office/powerpoint/2010/main" val="1430910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21</a:t>
            </a:fld>
            <a:endParaRPr lang="en-IN"/>
          </a:p>
        </p:txBody>
      </p:sp>
    </p:spTree>
    <p:extLst>
      <p:ext uri="{BB962C8B-B14F-4D97-AF65-F5344CB8AC3E}">
        <p14:creationId xmlns:p14="http://schemas.microsoft.com/office/powerpoint/2010/main" val="14907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purpose of this project </a:t>
            </a:r>
            <a:r>
              <a:rPr lang="en-US" dirty="0"/>
              <a:t>is to analyze the provided sample data and report key findings to the strategy team of </a:t>
            </a:r>
            <a:r>
              <a:rPr lang="en-US" dirty="0" err="1"/>
              <a:t>Mitron</a:t>
            </a:r>
            <a:r>
              <a:rPr lang="en-US" dirty="0"/>
              <a:t> Bank. This analysis is expected to guide them in tailoring the credit cards to customer needs and market trends.</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4</a:t>
            </a:fld>
            <a:endParaRPr lang="en-IN"/>
          </a:p>
        </p:txBody>
      </p:sp>
    </p:spTree>
    <p:extLst>
      <p:ext uri="{BB962C8B-B14F-4D97-AF65-F5344CB8AC3E}">
        <p14:creationId xmlns:p14="http://schemas.microsoft.com/office/powerpoint/2010/main" val="608627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Tech-Savvy Young Professionals</a:t>
            </a:r>
          </a:p>
          <a:p>
            <a:pPr>
              <a:buFont typeface="Arial" panose="020B0604020202020204" pitchFamily="34" charset="0"/>
              <a:buChar char="•"/>
            </a:pPr>
            <a:r>
              <a:rPr lang="en-US" b="1" dirty="0"/>
              <a:t>Age</a:t>
            </a:r>
            <a:r>
              <a:rPr lang="en-US" dirty="0"/>
              <a:t>: 25-34</a:t>
            </a:r>
          </a:p>
          <a:p>
            <a:pPr>
              <a:buFont typeface="Arial" panose="020B0604020202020204" pitchFamily="34" charset="0"/>
              <a:buChar char="•"/>
            </a:pPr>
            <a:r>
              <a:rPr lang="en-US" b="1" dirty="0"/>
              <a:t>Gender</a:t>
            </a:r>
            <a:r>
              <a:rPr lang="en-US" dirty="0"/>
              <a:t>: Predominantly Male</a:t>
            </a:r>
          </a:p>
          <a:p>
            <a:pPr>
              <a:buFont typeface="Arial" panose="020B0604020202020204" pitchFamily="34" charset="0"/>
              <a:buChar char="•"/>
            </a:pPr>
            <a:r>
              <a:rPr lang="en-US" b="1" dirty="0"/>
              <a:t>Occupation</a:t>
            </a:r>
            <a:r>
              <a:rPr lang="en-US" dirty="0"/>
              <a:t>: Salaried IT Employees</a:t>
            </a:r>
          </a:p>
          <a:p>
            <a:pPr>
              <a:buFont typeface="Arial" panose="020B0604020202020204" pitchFamily="34" charset="0"/>
              <a:buChar char="•"/>
            </a:pPr>
            <a:r>
              <a:rPr lang="en-US" b="1" dirty="0"/>
              <a:t>Marital Status</a:t>
            </a:r>
            <a:r>
              <a:rPr lang="en-US" dirty="0"/>
              <a:t>: Single or Married</a:t>
            </a:r>
          </a:p>
          <a:p>
            <a:pPr>
              <a:buFont typeface="Arial" panose="020B0604020202020204" pitchFamily="34" charset="0"/>
              <a:buChar char="•"/>
            </a:pPr>
            <a:r>
              <a:rPr lang="en-US" b="1" dirty="0"/>
              <a:t>Spending Categories</a:t>
            </a:r>
            <a:r>
              <a:rPr lang="en-US" dirty="0"/>
              <a:t>:</a:t>
            </a:r>
          </a:p>
          <a:p>
            <a:pPr marL="742950" lvl="1" indent="-285750">
              <a:buFont typeface="Arial" panose="020B0604020202020204" pitchFamily="34" charset="0"/>
              <a:buChar char="•"/>
            </a:pPr>
            <a:r>
              <a:rPr lang="en-US" dirty="0"/>
              <a:t>High: Bills, Electronics, Travel, Entertainment</a:t>
            </a:r>
          </a:p>
          <a:p>
            <a:pPr marL="742950" lvl="1" indent="-285750">
              <a:buFont typeface="Arial" panose="020B0604020202020204" pitchFamily="34" charset="0"/>
              <a:buChar char="•"/>
            </a:pPr>
            <a:r>
              <a:rPr lang="en-US" dirty="0"/>
              <a:t>Moderate: Groceries, Food, Apparel</a:t>
            </a:r>
          </a:p>
          <a:p>
            <a:pPr>
              <a:buFont typeface="Arial" panose="020B0604020202020204" pitchFamily="34" charset="0"/>
              <a:buChar char="•"/>
            </a:pPr>
            <a:r>
              <a:rPr lang="en-US" b="1" dirty="0"/>
              <a:t>Characteristics</a:t>
            </a:r>
            <a:r>
              <a:rPr lang="en-US" dirty="0"/>
              <a:t>: High disposable income, early adopters of technology, frequent travelers, and entertainment enthusiasts.</a:t>
            </a:r>
          </a:p>
          <a:p>
            <a:pPr>
              <a:buFont typeface="Arial" panose="020B0604020202020204" pitchFamily="34" charset="0"/>
              <a:buChar char="•"/>
            </a:pPr>
            <a:r>
              <a:rPr lang="en-US" b="1" dirty="0"/>
              <a:t>Marketing Strategies</a:t>
            </a:r>
            <a:r>
              <a:rPr lang="en-US" dirty="0"/>
              <a:t>:</a:t>
            </a:r>
          </a:p>
          <a:p>
            <a:pPr marL="742950" lvl="1" indent="-285750">
              <a:buFont typeface="Arial" panose="020B0604020202020204" pitchFamily="34" charset="0"/>
              <a:buChar char="•"/>
            </a:pPr>
            <a:r>
              <a:rPr lang="en-US" dirty="0"/>
              <a:t>Highlight new tech products and gadgets.</a:t>
            </a:r>
          </a:p>
          <a:p>
            <a:pPr marL="742950" lvl="1" indent="-285750">
              <a:buFont typeface="Arial" panose="020B0604020202020204" pitchFamily="34" charset="0"/>
              <a:buChar char="•"/>
            </a:pPr>
            <a:r>
              <a:rPr lang="en-US" dirty="0"/>
              <a:t>Offer travel-related discounts and packages.</a:t>
            </a:r>
          </a:p>
          <a:p>
            <a:pPr marL="742950" lvl="1" indent="-285750">
              <a:buFont typeface="Arial" panose="020B0604020202020204" pitchFamily="34" charset="0"/>
              <a:buChar char="•"/>
            </a:pPr>
            <a:r>
              <a:rPr lang="en-US" dirty="0"/>
              <a:t>Promote entertainment subscriptions and events.</a:t>
            </a:r>
          </a:p>
          <a:p>
            <a:endParaRPr lang="en-IN" dirty="0"/>
          </a:p>
          <a:p>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22</a:t>
            </a:fld>
            <a:endParaRPr lang="en-IN"/>
          </a:p>
        </p:txBody>
      </p:sp>
    </p:spTree>
    <p:extLst>
      <p:ext uri="{BB962C8B-B14F-4D97-AF65-F5344CB8AC3E}">
        <p14:creationId xmlns:p14="http://schemas.microsoft.com/office/powerpoint/2010/main" val="977728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Rewards and Cashbacks</a:t>
            </a:r>
          </a:p>
          <a:p>
            <a:pPr>
              <a:buFont typeface="Arial" panose="020B0604020202020204" pitchFamily="34" charset="0"/>
              <a:buChar char="•"/>
            </a:pPr>
            <a:r>
              <a:rPr lang="en-US" b="1" dirty="0"/>
              <a:t>Cashback on Essentials</a:t>
            </a:r>
            <a:r>
              <a:rPr lang="en-US" dirty="0"/>
              <a:t>: Offer higher cashback percentages on groceries, fuel, and utility bill payments, which cater to the everyday needs of young professionals and married individuals.</a:t>
            </a:r>
          </a:p>
          <a:p>
            <a:pPr>
              <a:buFont typeface="Arial" panose="020B0604020202020204" pitchFamily="34" charset="0"/>
              <a:buChar char="•"/>
            </a:pPr>
            <a:r>
              <a:rPr lang="en-US" b="1" dirty="0"/>
              <a:t>Accelerated Rewards for IT and Salaried Employees</a:t>
            </a:r>
            <a:r>
              <a:rPr lang="en-US" dirty="0"/>
              <a:t>: Introduce higher reward points for transactions related to technology, gadgets, online shopping, and dining, appealing to the lifestyle of IT employees and urban professionals.</a:t>
            </a:r>
          </a:p>
          <a:p>
            <a:r>
              <a:rPr lang="en-US" b="1" dirty="0"/>
              <a:t>2. Exclusive Benefits and Privileges</a:t>
            </a:r>
          </a:p>
          <a:p>
            <a:pPr>
              <a:buFont typeface="Arial" panose="020B0604020202020204" pitchFamily="34" charset="0"/>
              <a:buChar char="•"/>
            </a:pPr>
            <a:r>
              <a:rPr lang="en-US" b="1" dirty="0"/>
              <a:t>Travel and Lifestyle Benefits</a:t>
            </a:r>
            <a:r>
              <a:rPr lang="en-US" dirty="0"/>
              <a:t>: Provide travel insurance, and discounts on flight and hotel bookings, appealing to business owners and frequent travelers.</a:t>
            </a:r>
          </a:p>
          <a:p>
            <a:pPr>
              <a:buFont typeface="Arial" panose="020B0604020202020204" pitchFamily="34" charset="0"/>
              <a:buChar char="•"/>
            </a:pPr>
            <a:r>
              <a:rPr lang="en-US" b="1" dirty="0"/>
              <a:t>Lifestyle Discounts</a:t>
            </a:r>
            <a:r>
              <a:rPr lang="en-US" dirty="0"/>
              <a:t>: Offer discounts on dining, entertainment, and health club memberships, catering to urban professionals and high spenders in cities like Mumbai, Delhi NCR, and Bengaluru.</a:t>
            </a:r>
          </a:p>
          <a:p>
            <a:r>
              <a:rPr lang="en-US" b="1" dirty="0"/>
              <a:t>3. Flexible Payment Options</a:t>
            </a:r>
          </a:p>
          <a:p>
            <a:pPr>
              <a:buFont typeface="Arial" panose="020B0604020202020204" pitchFamily="34" charset="0"/>
              <a:buChar char="•"/>
            </a:pPr>
            <a:r>
              <a:rPr lang="en-US" b="1" dirty="0"/>
              <a:t>EMI Conversion</a:t>
            </a:r>
            <a:r>
              <a:rPr lang="en-US" dirty="0"/>
              <a:t>: Enable easy conversion of large purchases into Equated Monthly Installments (EMIs) at low interest rates, attracting high-spending age groups and salaried employees.</a:t>
            </a:r>
          </a:p>
          <a:p>
            <a:pPr>
              <a:buFont typeface="Arial" panose="020B0604020202020204" pitchFamily="34" charset="0"/>
              <a:buChar char="•"/>
            </a:pPr>
            <a:r>
              <a:rPr lang="en-US" b="1" dirty="0"/>
              <a:t>Credit Limit Enhancement</a:t>
            </a:r>
            <a:r>
              <a:rPr lang="en-US" dirty="0"/>
              <a:t>: Offer periodic reviews and increases in credit limits for users with good payment histories, encouraging higher usage among affluent segments.</a:t>
            </a:r>
          </a:p>
        </p:txBody>
      </p:sp>
      <p:sp>
        <p:nvSpPr>
          <p:cNvPr id="4" name="Slide Number Placeholder 3"/>
          <p:cNvSpPr>
            <a:spLocks noGrp="1"/>
          </p:cNvSpPr>
          <p:nvPr>
            <p:ph type="sldNum" sz="quarter" idx="5"/>
          </p:nvPr>
        </p:nvSpPr>
        <p:spPr/>
        <p:txBody>
          <a:bodyPr/>
          <a:lstStyle/>
          <a:p>
            <a:fld id="{34F0EC07-F736-4F8D-B15C-F8DC651532E2}" type="slidenum">
              <a:rPr lang="en-IN" smtClean="0"/>
              <a:t>23</a:t>
            </a:fld>
            <a:endParaRPr lang="en-IN"/>
          </a:p>
        </p:txBody>
      </p:sp>
    </p:spTree>
    <p:extLst>
      <p:ext uri="{BB962C8B-B14F-4D97-AF65-F5344CB8AC3E}">
        <p14:creationId xmlns:p14="http://schemas.microsoft.com/office/powerpoint/2010/main" val="4238898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Financial Management Tools</a:t>
            </a:r>
          </a:p>
          <a:p>
            <a:pPr>
              <a:buFont typeface="Arial" panose="020B0604020202020204" pitchFamily="34" charset="0"/>
              <a:buChar char="•"/>
            </a:pPr>
            <a:r>
              <a:rPr lang="en-US" b="1" dirty="0"/>
              <a:t>Expense Tracking and Budgeting</a:t>
            </a:r>
            <a:r>
              <a:rPr lang="en-US" dirty="0"/>
              <a:t>: Provide tools and apps to help users track their spending, set budgets, and receive alerts, aiding married individuals and professionals in better financial management.</a:t>
            </a:r>
          </a:p>
          <a:p>
            <a:pPr>
              <a:buFont typeface="Arial" panose="020B0604020202020204" pitchFamily="34" charset="0"/>
              <a:buChar char="•"/>
            </a:pPr>
            <a:r>
              <a:rPr lang="en-US" b="1" dirty="0"/>
              <a:t>Personalized Offers</a:t>
            </a:r>
            <a:r>
              <a:rPr lang="en-US" dirty="0"/>
              <a:t>: Use spending data to offer personalized discounts and offers, ensuring relevance and higher engagement with the card.</a:t>
            </a:r>
          </a:p>
          <a:p>
            <a:r>
              <a:rPr lang="en-US" b="1" dirty="0"/>
              <a:t>5. Loyalty Programs</a:t>
            </a:r>
          </a:p>
          <a:p>
            <a:pPr>
              <a:buFont typeface="Arial" panose="020B0604020202020204" pitchFamily="34" charset="0"/>
              <a:buChar char="•"/>
            </a:pPr>
            <a:r>
              <a:rPr lang="en-US" b="1" dirty="0"/>
              <a:t>Tiered Loyalty Program</a:t>
            </a:r>
            <a:r>
              <a:rPr lang="en-US" dirty="0"/>
              <a:t>: Introduce a loyalty program with tiers based on spending levels, offering increasing benefits as users move up the tiers, incentivizing higher spending and long-term loyalty.</a:t>
            </a:r>
          </a:p>
          <a:p>
            <a:r>
              <a:rPr lang="en-US" b="1" dirty="0"/>
              <a:t>6. Promotions and Offers</a:t>
            </a:r>
          </a:p>
          <a:p>
            <a:pPr>
              <a:buFont typeface="Arial" panose="020B0604020202020204" pitchFamily="34" charset="0"/>
              <a:buChar char="•"/>
            </a:pPr>
            <a:r>
              <a:rPr lang="en-US" b="1" dirty="0"/>
              <a:t>Welcome Bonuses</a:t>
            </a:r>
            <a:r>
              <a:rPr lang="en-US" dirty="0"/>
              <a:t>: Attractive sign-up bonuses such as bonus reward points, cashback, or fee waivers for the first year to entice new users.</a:t>
            </a:r>
          </a:p>
          <a:p>
            <a:pPr>
              <a:buFont typeface="Arial" panose="020B0604020202020204" pitchFamily="34" charset="0"/>
              <a:buChar char="•"/>
            </a:pPr>
            <a:r>
              <a:rPr lang="en-US" b="1" dirty="0"/>
              <a:t>Referral Programs</a:t>
            </a:r>
            <a:r>
              <a:rPr lang="en-US" dirty="0"/>
              <a:t>: Incentivize existing customers to refer friends and family by offering rewards for successful referrals.</a:t>
            </a:r>
          </a:p>
          <a:p>
            <a:r>
              <a:rPr lang="en-US" b="1" dirty="0"/>
              <a:t>7. Digital Integration</a:t>
            </a:r>
          </a:p>
          <a:p>
            <a:pPr>
              <a:buFont typeface="Arial" panose="020B0604020202020204" pitchFamily="34" charset="0"/>
              <a:buChar char="•"/>
            </a:pPr>
            <a:r>
              <a:rPr lang="en-US" b="1" dirty="0"/>
              <a:t>Mobile Wallet Integration</a:t>
            </a:r>
            <a:r>
              <a:rPr lang="en-US" dirty="0"/>
              <a:t>: Ensure compatibility with popular mobile wallets and payment platforms, facilitating easy and seamless transactions.</a:t>
            </a:r>
          </a:p>
          <a:p>
            <a:pPr>
              <a:buFont typeface="Arial" panose="020B0604020202020204" pitchFamily="34" charset="0"/>
              <a:buChar char="•"/>
            </a:pPr>
            <a:r>
              <a:rPr lang="en-US" b="1" dirty="0"/>
              <a:t>Contactless Payments</a:t>
            </a:r>
            <a:r>
              <a:rPr lang="en-US" dirty="0"/>
              <a:t>: Promote the use of contactless payments for convenience and speed, appealing to urban professionals.</a:t>
            </a:r>
          </a:p>
          <a:p>
            <a:r>
              <a:rPr lang="en-US" dirty="0"/>
              <a:t>Implementing these features tailored to the needs and preferences of the identified high-value customer segments can significantly enhance the likelihood of credit card usage and customer satisfaction.</a:t>
            </a:r>
          </a:p>
          <a:p>
            <a:endParaRPr lang="en-IN" dirty="0"/>
          </a:p>
          <a:p>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24</a:t>
            </a:fld>
            <a:endParaRPr lang="en-IN"/>
          </a:p>
        </p:txBody>
      </p:sp>
    </p:spTree>
    <p:extLst>
      <p:ext uri="{BB962C8B-B14F-4D97-AF65-F5344CB8AC3E}">
        <p14:creationId xmlns:p14="http://schemas.microsoft.com/office/powerpoint/2010/main" val="1430461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analysis is expected to guide them in tailoring the credit cards to customer needs and market </a:t>
            </a:r>
            <a:r>
              <a:rPr lang="en-US"/>
              <a:t>trends. By </a:t>
            </a:r>
            <a:r>
              <a:rPr lang="en-US" dirty="0"/>
              <a:t>segmenting customers in this manner, businesses can effectively align their marketing strategies, product development, and customer engagement efforts to meet the distinct needs of each group, thereby driving growth and customer satisfaction. </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25</a:t>
            </a:fld>
            <a:endParaRPr lang="en-IN"/>
          </a:p>
        </p:txBody>
      </p:sp>
    </p:spTree>
    <p:extLst>
      <p:ext uri="{BB962C8B-B14F-4D97-AF65-F5344CB8AC3E}">
        <p14:creationId xmlns:p14="http://schemas.microsoft.com/office/powerpoint/2010/main" val="320068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Column Description for </a:t>
            </a:r>
            <a:r>
              <a:rPr lang="en-US" dirty="0" err="1"/>
              <a:t>dim_customers</a:t>
            </a:r>
            <a:r>
              <a:rPr lang="en-US" dirty="0"/>
              <a:t>:</a:t>
            </a:r>
          </a:p>
          <a:p>
            <a:r>
              <a:rPr lang="en-US" dirty="0"/>
              <a:t>- </a:t>
            </a:r>
            <a:r>
              <a:rPr lang="en-US" dirty="0" err="1"/>
              <a:t>customer_id</a:t>
            </a:r>
            <a:r>
              <a:rPr lang="en-US" dirty="0"/>
              <a:t>: This column represents the Unique ID assigned to each customer.</a:t>
            </a:r>
          </a:p>
          <a:p>
            <a:r>
              <a:rPr lang="en-US" dirty="0"/>
              <a:t>- gender: This column represents the gender of the customer. (Male, Female)</a:t>
            </a:r>
          </a:p>
          <a:p>
            <a:r>
              <a:rPr lang="en-US" dirty="0"/>
              <a:t>- </a:t>
            </a:r>
            <a:r>
              <a:rPr lang="en-US" dirty="0" err="1"/>
              <a:t>age_group</a:t>
            </a:r>
            <a:r>
              <a:rPr lang="en-US" dirty="0"/>
              <a:t>: This column categorizes the customer into different age groups. (21-24, 25-34, 35-45, 45+)</a:t>
            </a:r>
          </a:p>
          <a:p>
            <a:r>
              <a:rPr lang="en-US" dirty="0"/>
              <a:t>- </a:t>
            </a:r>
            <a:r>
              <a:rPr lang="en-US" dirty="0" err="1"/>
              <a:t>marital_status</a:t>
            </a:r>
            <a:r>
              <a:rPr lang="en-US" dirty="0"/>
              <a:t>: This column indicates the marital status of the customer (single, married).</a:t>
            </a:r>
          </a:p>
          <a:p>
            <a:r>
              <a:rPr lang="en-US" dirty="0"/>
              <a:t>- city: This column represents the city of residence for the customer. (Mumbai, Delhi-NCR, Chennai, Hyderabad, Bengaluru)</a:t>
            </a:r>
          </a:p>
          <a:p>
            <a:r>
              <a:rPr lang="en-US" dirty="0"/>
              <a:t>- occupation: This column denotes the occupation or profession of the customer. (Salaried IT Employees, Salaried Other Employees, Business Owners, Freelancers, Government Employees)</a:t>
            </a:r>
          </a:p>
          <a:p>
            <a:r>
              <a:rPr lang="en-US" dirty="0"/>
              <a:t>- </a:t>
            </a:r>
            <a:r>
              <a:rPr lang="en-US" dirty="0" err="1"/>
              <a:t>average_income</a:t>
            </a:r>
            <a:r>
              <a:rPr lang="en-US" dirty="0"/>
              <a:t>: This column indicates the monthly average income of the customer, in INR currency.</a:t>
            </a:r>
          </a:p>
          <a:p>
            <a:endParaRPr lang="en-US" dirty="0"/>
          </a:p>
          <a:p>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5</a:t>
            </a:fld>
            <a:endParaRPr lang="en-IN"/>
          </a:p>
        </p:txBody>
      </p:sp>
    </p:spTree>
    <p:extLst>
      <p:ext uri="{BB962C8B-B14F-4D97-AF65-F5344CB8AC3E}">
        <p14:creationId xmlns:p14="http://schemas.microsoft.com/office/powerpoint/2010/main" val="144427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Column Description for </a:t>
            </a:r>
            <a:r>
              <a:rPr lang="en-US" dirty="0" err="1"/>
              <a:t>fact_spends</a:t>
            </a:r>
            <a:r>
              <a:rPr lang="en-US" dirty="0"/>
              <a:t>:</a:t>
            </a:r>
          </a:p>
          <a:p>
            <a:r>
              <a:rPr lang="en-US" dirty="0"/>
              <a:t>- </a:t>
            </a:r>
            <a:r>
              <a:rPr lang="en-US" dirty="0" err="1"/>
              <a:t>customer_id</a:t>
            </a:r>
            <a:r>
              <a:rPr lang="en-US" dirty="0"/>
              <a:t>: This column represents the Unique ID of each customer, linking to the </a:t>
            </a:r>
            <a:r>
              <a:rPr lang="en-US" dirty="0" err="1"/>
              <a:t>dim_customer</a:t>
            </a:r>
            <a:r>
              <a:rPr lang="en-US" dirty="0"/>
              <a:t> table.</a:t>
            </a:r>
          </a:p>
          <a:p>
            <a:r>
              <a:rPr lang="en-US" dirty="0"/>
              <a:t>- month: This column indicates the month in which the spending was recorded. (May, June, July, August, September, October)</a:t>
            </a:r>
          </a:p>
          <a:p>
            <a:r>
              <a:rPr lang="en-US" dirty="0"/>
              <a:t>- category: This column describes the category of spending (Entertainment, Apparel, Electronics, </a:t>
            </a:r>
            <a:r>
              <a:rPr lang="en-US" dirty="0" err="1"/>
              <a:t>etc</a:t>
            </a:r>
            <a:r>
              <a:rPr lang="en-US" dirty="0"/>
              <a:t>).</a:t>
            </a:r>
          </a:p>
          <a:p>
            <a:r>
              <a:rPr lang="en-US" dirty="0"/>
              <a:t>- </a:t>
            </a:r>
            <a:r>
              <a:rPr lang="en-US" dirty="0" err="1"/>
              <a:t>payment_type</a:t>
            </a:r>
            <a:r>
              <a:rPr lang="en-US" dirty="0"/>
              <a:t>: This column specifies the type of payment used by the customer (Debit Card, Credit Card, UPI, Net Banking).</a:t>
            </a:r>
          </a:p>
          <a:p>
            <a:r>
              <a:rPr lang="en-US" dirty="0"/>
              <a:t>- spends: This column shows the total amount spent by the customer in the specified month, category and </a:t>
            </a:r>
            <a:r>
              <a:rPr lang="en-US" dirty="0" err="1"/>
              <a:t>payment_type</a:t>
            </a:r>
            <a:r>
              <a:rPr lang="en-US" dirty="0"/>
              <a:t>.</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6</a:t>
            </a:fld>
            <a:endParaRPr lang="en-IN"/>
          </a:p>
        </p:txBody>
      </p:sp>
    </p:spTree>
    <p:extLst>
      <p:ext uri="{BB962C8B-B14F-4D97-AF65-F5344CB8AC3E}">
        <p14:creationId xmlns:p14="http://schemas.microsoft.com/office/powerpoint/2010/main" val="2331427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7</a:t>
            </a:fld>
            <a:endParaRPr lang="en-IN"/>
          </a:p>
        </p:txBody>
      </p:sp>
    </p:spTree>
    <p:extLst>
      <p:ext uri="{BB962C8B-B14F-4D97-AF65-F5344CB8AC3E}">
        <p14:creationId xmlns:p14="http://schemas.microsoft.com/office/powerpoint/2010/main" val="148580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Analyzing the data on credit card users by gender reveals the following insights:</a:t>
            </a:r>
            <a:br>
              <a:rPr lang="en-US" dirty="0"/>
            </a:br>
            <a:r>
              <a:rPr lang="en-US" dirty="0"/>
              <a:t>There are more male credit card users (2597) compared to female credit card users (1403). This suggests that there might be differences in the propensity or access to credit cards between genders. </a:t>
            </a:r>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8</a:t>
            </a:fld>
            <a:endParaRPr lang="en-IN"/>
          </a:p>
        </p:txBody>
      </p:sp>
    </p:spTree>
    <p:extLst>
      <p:ext uri="{BB962C8B-B14F-4D97-AF65-F5344CB8AC3E}">
        <p14:creationId xmlns:p14="http://schemas.microsoft.com/office/powerpoint/2010/main" val="2599893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Analyzing the data on credit card users by age reveals the following insights:</a:t>
            </a:r>
            <a:endParaRPr lang="en-US" b="1" dirty="0"/>
          </a:p>
          <a:p>
            <a:pPr>
              <a:buFont typeface="+mj-lt"/>
              <a:buAutoNum type="arabicPeriod"/>
            </a:pPr>
            <a:r>
              <a:rPr lang="en-US" b="1" dirty="0"/>
              <a:t>Age Distribution</a:t>
            </a:r>
            <a:r>
              <a:rPr lang="en-US" dirty="0"/>
              <a:t>: The largest age group of credit card users falls within the range of 25-34, with 1498 individuals. This suggests that young adults and early professionals are the most significant demographic segment utilizing credit cards.</a:t>
            </a:r>
          </a:p>
          <a:p>
            <a:pPr>
              <a:buFont typeface="+mj-lt"/>
              <a:buAutoNum type="arabicPeriod"/>
            </a:pPr>
            <a:r>
              <a:rPr lang="en-US" b="1" dirty="0"/>
              <a:t>35-45 Age Group</a:t>
            </a:r>
            <a:r>
              <a:rPr lang="en-US" dirty="0"/>
              <a:t>: The second-largest group consists of individuals aged between 35 and 45, with 1273 users. This indicates that middle-aged individuals also heavily rely on credit cards for their financial transactions and needs.</a:t>
            </a:r>
          </a:p>
          <a:p>
            <a:pPr>
              <a:buFont typeface="+mj-lt"/>
              <a:buAutoNum type="arabicPeriod"/>
            </a:pPr>
            <a:r>
              <a:rPr lang="en-US" b="1" dirty="0"/>
              <a:t>21-24 Age Group</a:t>
            </a:r>
            <a:r>
              <a:rPr lang="en-US" dirty="0"/>
              <a:t>: The age group of 21-24 follows, with 691 individuals. This demographic likely includes young adults who have recently entered the workforce or are still in university, suggesting that credit card usage starts at an early age for many individuals.</a:t>
            </a:r>
          </a:p>
          <a:p>
            <a:pPr>
              <a:buFont typeface="+mj-lt"/>
              <a:buAutoNum type="arabicPeriod"/>
            </a:pPr>
            <a:r>
              <a:rPr lang="en-US" b="1" dirty="0"/>
              <a:t>45+ Age Group</a:t>
            </a:r>
            <a:r>
              <a:rPr lang="en-US" dirty="0"/>
              <a:t>: Lastly, individuals aged 45 and above represent the smallest group of credit card users, with 538 individuals. This could indicate that older individuals might rely more on other forms of payment or have different financial habits compared to younger generations.</a:t>
            </a:r>
          </a:p>
          <a:p>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9</a:t>
            </a:fld>
            <a:endParaRPr lang="en-IN"/>
          </a:p>
        </p:txBody>
      </p:sp>
    </p:spTree>
    <p:extLst>
      <p:ext uri="{BB962C8B-B14F-4D97-AF65-F5344CB8AC3E}">
        <p14:creationId xmlns:p14="http://schemas.microsoft.com/office/powerpoint/2010/main" val="234969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the data on credit card users by occupation reveals the following insights:</a:t>
            </a:r>
          </a:p>
          <a:p>
            <a:pPr>
              <a:buFont typeface="+mj-lt"/>
              <a:buAutoNum type="arabicPeriod"/>
            </a:pPr>
            <a:r>
              <a:rPr lang="en-US" b="1" dirty="0"/>
              <a:t>Salaried IT Employees</a:t>
            </a:r>
            <a:r>
              <a:rPr lang="en-US" dirty="0"/>
              <a:t>: With 1294 individuals, salaried IT employees represent the largest occupational segment among credit card users. This suggests that individuals employed in the IT sector are significant users of credit cards, possibly due to the convenience of electronic transactions and the nature of their work.</a:t>
            </a:r>
          </a:p>
          <a:p>
            <a:pPr>
              <a:buFont typeface="+mj-lt"/>
              <a:buAutoNum type="arabicPeriod"/>
            </a:pPr>
            <a:r>
              <a:rPr lang="en-US" b="1" dirty="0"/>
              <a:t>Salaried Other Employees</a:t>
            </a:r>
            <a:r>
              <a:rPr lang="en-US" dirty="0"/>
              <a:t>: The category of salaried other employees follows, with 893 individuals. This group likely includes individuals employed in various industries outside of IT, indicating that credit card usage is prevalent across different sectors of the economy.</a:t>
            </a:r>
          </a:p>
          <a:p>
            <a:pPr>
              <a:buFont typeface="+mj-lt"/>
              <a:buAutoNum type="arabicPeriod"/>
            </a:pPr>
            <a:r>
              <a:rPr lang="en-US" b="1" dirty="0"/>
              <a:t>Freelancers</a:t>
            </a:r>
            <a:r>
              <a:rPr lang="en-US" dirty="0"/>
              <a:t>: Freelancers comprise 784 credit card users. This demographic includes self-employed individuals who work on a project basis, and their reliance on credit cards may stem from the flexibility and ease of managing finances offered by credit card transactions.</a:t>
            </a:r>
          </a:p>
          <a:p>
            <a:pPr>
              <a:buFont typeface="+mj-lt"/>
              <a:buAutoNum type="arabicPeriod"/>
            </a:pPr>
            <a:r>
              <a:rPr lang="en-US" b="1" dirty="0"/>
              <a:t>Business Owners</a:t>
            </a:r>
            <a:r>
              <a:rPr lang="en-US" dirty="0"/>
              <a:t>: Business owners represent 630 credit card users. This group likely includes entrepreneurs and small business owners who utilize credit cards for business-related expenses, such as purchasing inventory, managing cash flow, or covering operational costs.</a:t>
            </a:r>
          </a:p>
          <a:p>
            <a:pPr>
              <a:buFont typeface="+mj-lt"/>
              <a:buAutoNum type="arabicPeriod"/>
            </a:pPr>
            <a:r>
              <a:rPr lang="en-US" b="1" dirty="0"/>
              <a:t>Government Employees</a:t>
            </a:r>
            <a:r>
              <a:rPr lang="en-US" dirty="0"/>
              <a:t>: The smallest group among credit card users consists of government employees, with 399 individuals. This suggests that while credit card usage is prevalent across various occupations, it may not be as common among government employees compared to those in the private sector.</a:t>
            </a:r>
          </a:p>
          <a:p>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10</a:t>
            </a:fld>
            <a:endParaRPr lang="en-IN"/>
          </a:p>
        </p:txBody>
      </p:sp>
    </p:spTree>
    <p:extLst>
      <p:ext uri="{BB962C8B-B14F-4D97-AF65-F5344CB8AC3E}">
        <p14:creationId xmlns:p14="http://schemas.microsoft.com/office/powerpoint/2010/main" val="1573591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the data on credit card users by city reveals the following insights:</a:t>
            </a:r>
          </a:p>
          <a:p>
            <a:pPr>
              <a:buFont typeface="+mj-lt"/>
              <a:buAutoNum type="arabicPeriod"/>
            </a:pPr>
            <a:r>
              <a:rPr lang="en-US" b="1" dirty="0"/>
              <a:t>Mumbai</a:t>
            </a:r>
            <a:r>
              <a:rPr lang="en-US" dirty="0"/>
              <a:t>: Mumbai has the highest number of credit card users, with 1078 individuals. This indicates that Mumbai residents are significant users of credit cards, possibly due to the city's status as a major financial and commercial hub, as well as its large population and high levels of economic activity.</a:t>
            </a:r>
          </a:p>
          <a:p>
            <a:pPr>
              <a:buFont typeface="+mj-lt"/>
              <a:buAutoNum type="arabicPeriod"/>
            </a:pPr>
            <a:r>
              <a:rPr lang="en-US" b="1" dirty="0"/>
              <a:t>Chennai</a:t>
            </a:r>
            <a:r>
              <a:rPr lang="en-US" dirty="0"/>
              <a:t>: Chennai follows closely behind, with 834 credit card users. This suggests that credit card usage is prevalent among residents of Chennai, reflecting the city's status as a prominent center for industries such as information technology, manufacturing, and healthcare.</a:t>
            </a:r>
          </a:p>
          <a:p>
            <a:pPr>
              <a:buFont typeface="+mj-lt"/>
              <a:buAutoNum type="arabicPeriod"/>
            </a:pPr>
            <a:r>
              <a:rPr lang="en-US" b="1" dirty="0"/>
              <a:t>Bengaluru</a:t>
            </a:r>
            <a:r>
              <a:rPr lang="en-US" dirty="0"/>
              <a:t>: Bengaluru ranks third in terms of credit card users, with 751 individuals. As a leading technology and innovation hub in India, Bengaluru attracts a large population of professionals and entrepreneurs who likely rely on credit cards for various financial transactions and expenses.</a:t>
            </a:r>
          </a:p>
          <a:p>
            <a:pPr>
              <a:buFont typeface="+mj-lt"/>
              <a:buAutoNum type="arabicPeriod"/>
            </a:pPr>
            <a:r>
              <a:rPr lang="en-US" b="1" dirty="0"/>
              <a:t>Delhi NCR</a:t>
            </a:r>
            <a:r>
              <a:rPr lang="en-US" dirty="0"/>
              <a:t>: The Delhi National Capital Region (NCR) has 744 credit card users. This includes residents of Delhi as well as surrounding areas such as Noida, Gurugram, and Ghaziabad. The high number of credit card users in this region is indicative of the metropolitan area's economic significance and diverse population.</a:t>
            </a:r>
          </a:p>
          <a:p>
            <a:pPr>
              <a:buFont typeface="+mj-lt"/>
              <a:buAutoNum type="arabicPeriod"/>
            </a:pPr>
            <a:r>
              <a:rPr lang="en-US" b="1" dirty="0"/>
              <a:t>Hyderabad</a:t>
            </a:r>
            <a:r>
              <a:rPr lang="en-US" dirty="0"/>
              <a:t>: Hyderabad rounds out the list with 593 credit card users. Known for its thriving IT industry, Hyderabad attracts a significant population of tech professionals and entrepreneurs who may rely on credit cards for their financial needs.</a:t>
            </a:r>
          </a:p>
          <a:p>
            <a:endParaRPr lang="en-IN" dirty="0"/>
          </a:p>
        </p:txBody>
      </p:sp>
      <p:sp>
        <p:nvSpPr>
          <p:cNvPr id="4" name="Slide Number Placeholder 3"/>
          <p:cNvSpPr>
            <a:spLocks noGrp="1"/>
          </p:cNvSpPr>
          <p:nvPr>
            <p:ph type="sldNum" sz="quarter" idx="5"/>
          </p:nvPr>
        </p:nvSpPr>
        <p:spPr/>
        <p:txBody>
          <a:bodyPr/>
          <a:lstStyle/>
          <a:p>
            <a:fld id="{34F0EC07-F736-4F8D-B15C-F8DC651532E2}" type="slidenum">
              <a:rPr lang="en-IN" smtClean="0"/>
              <a:t>11</a:t>
            </a:fld>
            <a:endParaRPr lang="en-IN"/>
          </a:p>
        </p:txBody>
      </p:sp>
    </p:spTree>
    <p:extLst>
      <p:ext uri="{BB962C8B-B14F-4D97-AF65-F5344CB8AC3E}">
        <p14:creationId xmlns:p14="http://schemas.microsoft.com/office/powerpoint/2010/main" val="57087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4785-7D2E-39D0-892A-1ACFE1BA97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389168-9D9B-2F05-F79F-708B356A7C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05E4E2-F09D-4277-BFBE-3D52D1929392}"/>
              </a:ext>
            </a:extLst>
          </p:cNvPr>
          <p:cNvSpPr>
            <a:spLocks noGrp="1"/>
          </p:cNvSpPr>
          <p:nvPr>
            <p:ph type="dt" sz="half" idx="10"/>
          </p:nvPr>
        </p:nvSpPr>
        <p:spPr/>
        <p:txBody>
          <a:bodyPr/>
          <a:lstStyle/>
          <a:p>
            <a:fld id="{335CC5FE-05FD-4020-ADC6-4E463A4FAB20}" type="datetimeFigureOut">
              <a:rPr lang="en-IN" smtClean="0"/>
              <a:t>28-06-2024</a:t>
            </a:fld>
            <a:endParaRPr lang="en-IN"/>
          </a:p>
        </p:txBody>
      </p:sp>
      <p:sp>
        <p:nvSpPr>
          <p:cNvPr id="5" name="Footer Placeholder 4">
            <a:extLst>
              <a:ext uri="{FF2B5EF4-FFF2-40B4-BE49-F238E27FC236}">
                <a16:creationId xmlns:a16="http://schemas.microsoft.com/office/drawing/2014/main" id="{6ABE25BA-3FC9-4803-8ECE-2452EA7E7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DA7E8-1901-31AC-D707-85CCA09CE496}"/>
              </a:ext>
            </a:extLst>
          </p:cNvPr>
          <p:cNvSpPr>
            <a:spLocks noGrp="1"/>
          </p:cNvSpPr>
          <p:nvPr>
            <p:ph type="sldNum" sz="quarter" idx="12"/>
          </p:nvPr>
        </p:nvSpPr>
        <p:spPr/>
        <p:txBody>
          <a:bodyPr/>
          <a:lstStyle/>
          <a:p>
            <a:fld id="{6C355667-FAA4-47AD-B6B2-756E24768706}" type="slidenum">
              <a:rPr lang="en-IN" smtClean="0"/>
              <a:t>‹#›</a:t>
            </a:fld>
            <a:endParaRPr lang="en-IN"/>
          </a:p>
        </p:txBody>
      </p:sp>
    </p:spTree>
    <p:extLst>
      <p:ext uri="{BB962C8B-B14F-4D97-AF65-F5344CB8AC3E}">
        <p14:creationId xmlns:p14="http://schemas.microsoft.com/office/powerpoint/2010/main" val="76240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7C37-4C23-454D-6C0F-2C12E3512F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F1651A-10BE-8A39-10EC-7F5FDE0545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1F7E9-2A88-7BDE-D859-E3FFF41B331C}"/>
              </a:ext>
            </a:extLst>
          </p:cNvPr>
          <p:cNvSpPr>
            <a:spLocks noGrp="1"/>
          </p:cNvSpPr>
          <p:nvPr>
            <p:ph type="dt" sz="half" idx="10"/>
          </p:nvPr>
        </p:nvSpPr>
        <p:spPr/>
        <p:txBody>
          <a:bodyPr/>
          <a:lstStyle/>
          <a:p>
            <a:fld id="{335CC5FE-05FD-4020-ADC6-4E463A4FAB20}" type="datetimeFigureOut">
              <a:rPr lang="en-IN" smtClean="0"/>
              <a:t>28-06-2024</a:t>
            </a:fld>
            <a:endParaRPr lang="en-IN"/>
          </a:p>
        </p:txBody>
      </p:sp>
      <p:sp>
        <p:nvSpPr>
          <p:cNvPr id="5" name="Footer Placeholder 4">
            <a:extLst>
              <a:ext uri="{FF2B5EF4-FFF2-40B4-BE49-F238E27FC236}">
                <a16:creationId xmlns:a16="http://schemas.microsoft.com/office/drawing/2014/main" id="{F9DD0831-01E9-4C98-A7B1-6030F5CDDE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F200F-705E-A968-6734-2BE5EA37C07F}"/>
              </a:ext>
            </a:extLst>
          </p:cNvPr>
          <p:cNvSpPr>
            <a:spLocks noGrp="1"/>
          </p:cNvSpPr>
          <p:nvPr>
            <p:ph type="sldNum" sz="quarter" idx="12"/>
          </p:nvPr>
        </p:nvSpPr>
        <p:spPr/>
        <p:txBody>
          <a:bodyPr/>
          <a:lstStyle/>
          <a:p>
            <a:fld id="{6C355667-FAA4-47AD-B6B2-756E24768706}" type="slidenum">
              <a:rPr lang="en-IN" smtClean="0"/>
              <a:t>‹#›</a:t>
            </a:fld>
            <a:endParaRPr lang="en-IN"/>
          </a:p>
        </p:txBody>
      </p:sp>
    </p:spTree>
    <p:extLst>
      <p:ext uri="{BB962C8B-B14F-4D97-AF65-F5344CB8AC3E}">
        <p14:creationId xmlns:p14="http://schemas.microsoft.com/office/powerpoint/2010/main" val="170608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3F85F-CDE2-BBC6-CC61-73BECE18E0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5A600-D311-8071-45D1-9F9F1AC10A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14C25A-A1D6-55E3-8FAD-FE9EC28FB758}"/>
              </a:ext>
            </a:extLst>
          </p:cNvPr>
          <p:cNvSpPr>
            <a:spLocks noGrp="1"/>
          </p:cNvSpPr>
          <p:nvPr>
            <p:ph type="dt" sz="half" idx="10"/>
          </p:nvPr>
        </p:nvSpPr>
        <p:spPr/>
        <p:txBody>
          <a:bodyPr/>
          <a:lstStyle/>
          <a:p>
            <a:fld id="{335CC5FE-05FD-4020-ADC6-4E463A4FAB20}" type="datetimeFigureOut">
              <a:rPr lang="en-IN" smtClean="0"/>
              <a:t>28-06-2024</a:t>
            </a:fld>
            <a:endParaRPr lang="en-IN"/>
          </a:p>
        </p:txBody>
      </p:sp>
      <p:sp>
        <p:nvSpPr>
          <p:cNvPr id="5" name="Footer Placeholder 4">
            <a:extLst>
              <a:ext uri="{FF2B5EF4-FFF2-40B4-BE49-F238E27FC236}">
                <a16:creationId xmlns:a16="http://schemas.microsoft.com/office/drawing/2014/main" id="{79305EE6-9B86-6C3E-EC69-91447A776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281F18-D8C3-2F35-ACBE-63EF417EC967}"/>
              </a:ext>
            </a:extLst>
          </p:cNvPr>
          <p:cNvSpPr>
            <a:spLocks noGrp="1"/>
          </p:cNvSpPr>
          <p:nvPr>
            <p:ph type="sldNum" sz="quarter" idx="12"/>
          </p:nvPr>
        </p:nvSpPr>
        <p:spPr/>
        <p:txBody>
          <a:bodyPr/>
          <a:lstStyle/>
          <a:p>
            <a:fld id="{6C355667-FAA4-47AD-B6B2-756E24768706}" type="slidenum">
              <a:rPr lang="en-IN" smtClean="0"/>
              <a:t>‹#›</a:t>
            </a:fld>
            <a:endParaRPr lang="en-IN"/>
          </a:p>
        </p:txBody>
      </p:sp>
    </p:spTree>
    <p:extLst>
      <p:ext uri="{BB962C8B-B14F-4D97-AF65-F5344CB8AC3E}">
        <p14:creationId xmlns:p14="http://schemas.microsoft.com/office/powerpoint/2010/main" val="291692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926D-9C37-9E57-4FA0-A1F950158512}"/>
              </a:ext>
            </a:extLst>
          </p:cNvPr>
          <p:cNvSpPr>
            <a:spLocks noGrp="1"/>
          </p:cNvSpPr>
          <p:nvPr>
            <p:ph type="title"/>
          </p:nvPr>
        </p:nvSpPr>
        <p:spPr/>
        <p:txBody>
          <a:bodyPr>
            <a:normAutofit/>
          </a:bodyPr>
          <a:lstStyle>
            <a:lvl1pPr algn="ctr">
              <a:defRPr sz="2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51683686-828D-4596-8F78-8901F77271B7}"/>
              </a:ext>
            </a:extLst>
          </p:cNvPr>
          <p:cNvSpPr>
            <a:spLocks noGrp="1"/>
          </p:cNvSpPr>
          <p:nvPr>
            <p:ph type="body"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1471483-C655-D639-3E75-2D6A43090A44}"/>
              </a:ext>
            </a:extLst>
          </p:cNvPr>
          <p:cNvSpPr>
            <a:spLocks noGrp="1"/>
          </p:cNvSpPr>
          <p:nvPr>
            <p:ph type="dt" sz="half" idx="10"/>
          </p:nvPr>
        </p:nvSpPr>
        <p:spPr/>
        <p:txBody>
          <a:bodyPr/>
          <a:lstStyle/>
          <a:p>
            <a:fld id="{81C8B0DF-3605-4997-A50B-AF4F9401E8E8}" type="datetimeFigureOut">
              <a:rPr lang="en-IN" smtClean="0"/>
              <a:t>28-06-2024</a:t>
            </a:fld>
            <a:endParaRPr lang="en-IN"/>
          </a:p>
        </p:txBody>
      </p:sp>
      <p:sp>
        <p:nvSpPr>
          <p:cNvPr id="5" name="Footer Placeholder 4">
            <a:extLst>
              <a:ext uri="{FF2B5EF4-FFF2-40B4-BE49-F238E27FC236}">
                <a16:creationId xmlns:a16="http://schemas.microsoft.com/office/drawing/2014/main" id="{CAEAB8FA-1245-D3B1-8745-54427FFBEE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BA34E-FA7A-7383-BD2E-C4CC8014608E}"/>
              </a:ext>
            </a:extLst>
          </p:cNvPr>
          <p:cNvSpPr>
            <a:spLocks noGrp="1"/>
          </p:cNvSpPr>
          <p:nvPr>
            <p:ph type="sldNum" sz="quarter" idx="12"/>
          </p:nvPr>
        </p:nvSpPr>
        <p:spPr/>
        <p:txBody>
          <a:bodyPr/>
          <a:lstStyle/>
          <a:p>
            <a:fld id="{F055C97E-B203-476B-89E8-9A79674133A7}" type="slidenum">
              <a:rPr lang="en-IN" smtClean="0"/>
              <a:t>‹#›</a:t>
            </a:fld>
            <a:endParaRPr lang="en-IN"/>
          </a:p>
        </p:txBody>
      </p:sp>
    </p:spTree>
    <p:extLst>
      <p:ext uri="{BB962C8B-B14F-4D97-AF65-F5344CB8AC3E}">
        <p14:creationId xmlns:p14="http://schemas.microsoft.com/office/powerpoint/2010/main" val="37245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E762-1092-7AB4-AB1F-554E80A7EE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3FD87-C47D-7598-ECEB-779ECF8974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2BCC49-10C9-07C7-7173-7877E41E23B3}"/>
              </a:ext>
            </a:extLst>
          </p:cNvPr>
          <p:cNvSpPr>
            <a:spLocks noGrp="1"/>
          </p:cNvSpPr>
          <p:nvPr>
            <p:ph type="dt" sz="half" idx="10"/>
          </p:nvPr>
        </p:nvSpPr>
        <p:spPr/>
        <p:txBody>
          <a:bodyPr/>
          <a:lstStyle/>
          <a:p>
            <a:fld id="{335CC5FE-05FD-4020-ADC6-4E463A4FAB20}" type="datetimeFigureOut">
              <a:rPr lang="en-IN" smtClean="0"/>
              <a:t>28-06-2024</a:t>
            </a:fld>
            <a:endParaRPr lang="en-IN"/>
          </a:p>
        </p:txBody>
      </p:sp>
      <p:sp>
        <p:nvSpPr>
          <p:cNvPr id="5" name="Footer Placeholder 4">
            <a:extLst>
              <a:ext uri="{FF2B5EF4-FFF2-40B4-BE49-F238E27FC236}">
                <a16:creationId xmlns:a16="http://schemas.microsoft.com/office/drawing/2014/main" id="{180B96BF-0525-006E-01D2-4C78BF540B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2DC724-0AD9-6499-F60D-60AD7A901BD7}"/>
              </a:ext>
            </a:extLst>
          </p:cNvPr>
          <p:cNvSpPr>
            <a:spLocks noGrp="1"/>
          </p:cNvSpPr>
          <p:nvPr>
            <p:ph type="sldNum" sz="quarter" idx="12"/>
          </p:nvPr>
        </p:nvSpPr>
        <p:spPr/>
        <p:txBody>
          <a:bodyPr/>
          <a:lstStyle/>
          <a:p>
            <a:fld id="{6C355667-FAA4-47AD-B6B2-756E24768706}" type="slidenum">
              <a:rPr lang="en-IN" smtClean="0"/>
              <a:t>‹#›</a:t>
            </a:fld>
            <a:endParaRPr lang="en-IN"/>
          </a:p>
        </p:txBody>
      </p:sp>
    </p:spTree>
    <p:extLst>
      <p:ext uri="{BB962C8B-B14F-4D97-AF65-F5344CB8AC3E}">
        <p14:creationId xmlns:p14="http://schemas.microsoft.com/office/powerpoint/2010/main" val="192030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642E-EC1E-995B-10A8-AEA055FDD5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3E47B2-848F-D2B1-882A-4FF6ED692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96AD5C-A405-7D84-7B14-70E222F47D48}"/>
              </a:ext>
            </a:extLst>
          </p:cNvPr>
          <p:cNvSpPr>
            <a:spLocks noGrp="1"/>
          </p:cNvSpPr>
          <p:nvPr>
            <p:ph type="dt" sz="half" idx="10"/>
          </p:nvPr>
        </p:nvSpPr>
        <p:spPr/>
        <p:txBody>
          <a:bodyPr/>
          <a:lstStyle/>
          <a:p>
            <a:fld id="{335CC5FE-05FD-4020-ADC6-4E463A4FAB20}" type="datetimeFigureOut">
              <a:rPr lang="en-IN" smtClean="0"/>
              <a:t>28-06-2024</a:t>
            </a:fld>
            <a:endParaRPr lang="en-IN"/>
          </a:p>
        </p:txBody>
      </p:sp>
      <p:sp>
        <p:nvSpPr>
          <p:cNvPr id="5" name="Footer Placeholder 4">
            <a:extLst>
              <a:ext uri="{FF2B5EF4-FFF2-40B4-BE49-F238E27FC236}">
                <a16:creationId xmlns:a16="http://schemas.microsoft.com/office/drawing/2014/main" id="{C7CAB44E-D505-69F4-622A-EA5FC9056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C9E839-5A28-F32B-E4C9-75B6C87742FB}"/>
              </a:ext>
            </a:extLst>
          </p:cNvPr>
          <p:cNvSpPr>
            <a:spLocks noGrp="1"/>
          </p:cNvSpPr>
          <p:nvPr>
            <p:ph type="sldNum" sz="quarter" idx="12"/>
          </p:nvPr>
        </p:nvSpPr>
        <p:spPr/>
        <p:txBody>
          <a:bodyPr/>
          <a:lstStyle/>
          <a:p>
            <a:fld id="{6C355667-FAA4-47AD-B6B2-756E24768706}" type="slidenum">
              <a:rPr lang="en-IN" smtClean="0"/>
              <a:t>‹#›</a:t>
            </a:fld>
            <a:endParaRPr lang="en-IN"/>
          </a:p>
        </p:txBody>
      </p:sp>
    </p:spTree>
    <p:extLst>
      <p:ext uri="{BB962C8B-B14F-4D97-AF65-F5344CB8AC3E}">
        <p14:creationId xmlns:p14="http://schemas.microsoft.com/office/powerpoint/2010/main" val="235054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0914-49A6-6B7A-BCED-89D695BFD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4E253F-2465-AB40-2FEC-45442F544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CB83AA-81B0-F725-9506-4E966668E9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C92847-D5D0-13E1-CA46-7706B03BA86F}"/>
              </a:ext>
            </a:extLst>
          </p:cNvPr>
          <p:cNvSpPr>
            <a:spLocks noGrp="1"/>
          </p:cNvSpPr>
          <p:nvPr>
            <p:ph type="dt" sz="half" idx="10"/>
          </p:nvPr>
        </p:nvSpPr>
        <p:spPr/>
        <p:txBody>
          <a:bodyPr/>
          <a:lstStyle/>
          <a:p>
            <a:fld id="{335CC5FE-05FD-4020-ADC6-4E463A4FAB20}" type="datetimeFigureOut">
              <a:rPr lang="en-IN" smtClean="0"/>
              <a:t>28-06-2024</a:t>
            </a:fld>
            <a:endParaRPr lang="en-IN"/>
          </a:p>
        </p:txBody>
      </p:sp>
      <p:sp>
        <p:nvSpPr>
          <p:cNvPr id="6" name="Footer Placeholder 5">
            <a:extLst>
              <a:ext uri="{FF2B5EF4-FFF2-40B4-BE49-F238E27FC236}">
                <a16:creationId xmlns:a16="http://schemas.microsoft.com/office/drawing/2014/main" id="{9B101F76-F7B0-1B47-27DE-58C5F2D4F4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D2BC7A-5971-D3D1-77ED-8FF227B3C405}"/>
              </a:ext>
            </a:extLst>
          </p:cNvPr>
          <p:cNvSpPr>
            <a:spLocks noGrp="1"/>
          </p:cNvSpPr>
          <p:nvPr>
            <p:ph type="sldNum" sz="quarter" idx="12"/>
          </p:nvPr>
        </p:nvSpPr>
        <p:spPr/>
        <p:txBody>
          <a:bodyPr/>
          <a:lstStyle/>
          <a:p>
            <a:fld id="{6C355667-FAA4-47AD-B6B2-756E24768706}" type="slidenum">
              <a:rPr lang="en-IN" smtClean="0"/>
              <a:t>‹#›</a:t>
            </a:fld>
            <a:endParaRPr lang="en-IN"/>
          </a:p>
        </p:txBody>
      </p:sp>
    </p:spTree>
    <p:extLst>
      <p:ext uri="{BB962C8B-B14F-4D97-AF65-F5344CB8AC3E}">
        <p14:creationId xmlns:p14="http://schemas.microsoft.com/office/powerpoint/2010/main" val="7393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68B1-C0E3-18D4-1C07-120E3F1E19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F13C8E-74C4-4FE5-8807-AFFC589E56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80D27C-C033-034A-EDD4-411E5AF48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A6571A-3A8F-0C6D-7C3B-8467B8BFB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7DB53-A126-EA6D-6494-CA63B53F5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7C6C76-1FFE-23C1-9090-C8D4632C05CD}"/>
              </a:ext>
            </a:extLst>
          </p:cNvPr>
          <p:cNvSpPr>
            <a:spLocks noGrp="1"/>
          </p:cNvSpPr>
          <p:nvPr>
            <p:ph type="dt" sz="half" idx="10"/>
          </p:nvPr>
        </p:nvSpPr>
        <p:spPr/>
        <p:txBody>
          <a:bodyPr/>
          <a:lstStyle/>
          <a:p>
            <a:fld id="{335CC5FE-05FD-4020-ADC6-4E463A4FAB20}" type="datetimeFigureOut">
              <a:rPr lang="en-IN" smtClean="0"/>
              <a:t>28-06-2024</a:t>
            </a:fld>
            <a:endParaRPr lang="en-IN"/>
          </a:p>
        </p:txBody>
      </p:sp>
      <p:sp>
        <p:nvSpPr>
          <p:cNvPr id="8" name="Footer Placeholder 7">
            <a:extLst>
              <a:ext uri="{FF2B5EF4-FFF2-40B4-BE49-F238E27FC236}">
                <a16:creationId xmlns:a16="http://schemas.microsoft.com/office/drawing/2014/main" id="{152888ED-07A8-3EBD-F82B-24DE6976CB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3F4F57-D9BD-FC00-3E7E-79A176E18D87}"/>
              </a:ext>
            </a:extLst>
          </p:cNvPr>
          <p:cNvSpPr>
            <a:spLocks noGrp="1"/>
          </p:cNvSpPr>
          <p:nvPr>
            <p:ph type="sldNum" sz="quarter" idx="12"/>
          </p:nvPr>
        </p:nvSpPr>
        <p:spPr/>
        <p:txBody>
          <a:bodyPr/>
          <a:lstStyle/>
          <a:p>
            <a:fld id="{6C355667-FAA4-47AD-B6B2-756E24768706}" type="slidenum">
              <a:rPr lang="en-IN" smtClean="0"/>
              <a:t>‹#›</a:t>
            </a:fld>
            <a:endParaRPr lang="en-IN"/>
          </a:p>
        </p:txBody>
      </p:sp>
    </p:spTree>
    <p:extLst>
      <p:ext uri="{BB962C8B-B14F-4D97-AF65-F5344CB8AC3E}">
        <p14:creationId xmlns:p14="http://schemas.microsoft.com/office/powerpoint/2010/main" val="27725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41B6-C8BC-8B33-3A1C-A22CF015AE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7BEAD7-D8F0-7518-7FCE-75CAD347CCCB}"/>
              </a:ext>
            </a:extLst>
          </p:cNvPr>
          <p:cNvSpPr>
            <a:spLocks noGrp="1"/>
          </p:cNvSpPr>
          <p:nvPr>
            <p:ph type="dt" sz="half" idx="10"/>
          </p:nvPr>
        </p:nvSpPr>
        <p:spPr/>
        <p:txBody>
          <a:bodyPr/>
          <a:lstStyle/>
          <a:p>
            <a:fld id="{335CC5FE-05FD-4020-ADC6-4E463A4FAB20}" type="datetimeFigureOut">
              <a:rPr lang="en-IN" smtClean="0"/>
              <a:t>28-06-2024</a:t>
            </a:fld>
            <a:endParaRPr lang="en-IN"/>
          </a:p>
        </p:txBody>
      </p:sp>
      <p:sp>
        <p:nvSpPr>
          <p:cNvPr id="4" name="Footer Placeholder 3">
            <a:extLst>
              <a:ext uri="{FF2B5EF4-FFF2-40B4-BE49-F238E27FC236}">
                <a16:creationId xmlns:a16="http://schemas.microsoft.com/office/drawing/2014/main" id="{3E4217FF-98CD-B693-3C52-A37B082483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C21A32-4AC1-155B-A7B5-91290CC00D4E}"/>
              </a:ext>
            </a:extLst>
          </p:cNvPr>
          <p:cNvSpPr>
            <a:spLocks noGrp="1"/>
          </p:cNvSpPr>
          <p:nvPr>
            <p:ph type="sldNum" sz="quarter" idx="12"/>
          </p:nvPr>
        </p:nvSpPr>
        <p:spPr/>
        <p:txBody>
          <a:bodyPr/>
          <a:lstStyle/>
          <a:p>
            <a:fld id="{6C355667-FAA4-47AD-B6B2-756E24768706}" type="slidenum">
              <a:rPr lang="en-IN" smtClean="0"/>
              <a:t>‹#›</a:t>
            </a:fld>
            <a:endParaRPr lang="en-IN"/>
          </a:p>
        </p:txBody>
      </p:sp>
    </p:spTree>
    <p:extLst>
      <p:ext uri="{BB962C8B-B14F-4D97-AF65-F5344CB8AC3E}">
        <p14:creationId xmlns:p14="http://schemas.microsoft.com/office/powerpoint/2010/main" val="74777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C1477B-1345-1825-5C37-1E036F13F7E5}"/>
              </a:ext>
            </a:extLst>
          </p:cNvPr>
          <p:cNvSpPr>
            <a:spLocks noGrp="1"/>
          </p:cNvSpPr>
          <p:nvPr>
            <p:ph type="dt" sz="half" idx="10"/>
          </p:nvPr>
        </p:nvSpPr>
        <p:spPr/>
        <p:txBody>
          <a:bodyPr/>
          <a:lstStyle/>
          <a:p>
            <a:fld id="{335CC5FE-05FD-4020-ADC6-4E463A4FAB20}" type="datetimeFigureOut">
              <a:rPr lang="en-IN" smtClean="0"/>
              <a:t>28-06-2024</a:t>
            </a:fld>
            <a:endParaRPr lang="en-IN"/>
          </a:p>
        </p:txBody>
      </p:sp>
      <p:sp>
        <p:nvSpPr>
          <p:cNvPr id="3" name="Footer Placeholder 2">
            <a:extLst>
              <a:ext uri="{FF2B5EF4-FFF2-40B4-BE49-F238E27FC236}">
                <a16:creationId xmlns:a16="http://schemas.microsoft.com/office/drawing/2014/main" id="{95957FEB-AB2D-CF1C-7FF6-3514504096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E350A7-D002-6200-AD26-C900E5A22A22}"/>
              </a:ext>
            </a:extLst>
          </p:cNvPr>
          <p:cNvSpPr>
            <a:spLocks noGrp="1"/>
          </p:cNvSpPr>
          <p:nvPr>
            <p:ph type="sldNum" sz="quarter" idx="12"/>
          </p:nvPr>
        </p:nvSpPr>
        <p:spPr/>
        <p:txBody>
          <a:bodyPr/>
          <a:lstStyle/>
          <a:p>
            <a:fld id="{6C355667-FAA4-47AD-B6B2-756E24768706}" type="slidenum">
              <a:rPr lang="en-IN" smtClean="0"/>
              <a:t>‹#›</a:t>
            </a:fld>
            <a:endParaRPr lang="en-IN"/>
          </a:p>
        </p:txBody>
      </p:sp>
    </p:spTree>
    <p:extLst>
      <p:ext uri="{BB962C8B-B14F-4D97-AF65-F5344CB8AC3E}">
        <p14:creationId xmlns:p14="http://schemas.microsoft.com/office/powerpoint/2010/main" val="183848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E3C4-5B08-B77B-93D1-D5715EEB8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2B26E9-0CBB-0A47-BC6D-84A7624B1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02EAFC-ADB6-2CE6-95A7-3652C2767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AAFAE-073E-612B-54A1-AE8F39BC0D06}"/>
              </a:ext>
            </a:extLst>
          </p:cNvPr>
          <p:cNvSpPr>
            <a:spLocks noGrp="1"/>
          </p:cNvSpPr>
          <p:nvPr>
            <p:ph type="dt" sz="half" idx="10"/>
          </p:nvPr>
        </p:nvSpPr>
        <p:spPr/>
        <p:txBody>
          <a:bodyPr/>
          <a:lstStyle/>
          <a:p>
            <a:fld id="{335CC5FE-05FD-4020-ADC6-4E463A4FAB20}" type="datetimeFigureOut">
              <a:rPr lang="en-IN" smtClean="0"/>
              <a:t>28-06-2024</a:t>
            </a:fld>
            <a:endParaRPr lang="en-IN"/>
          </a:p>
        </p:txBody>
      </p:sp>
      <p:sp>
        <p:nvSpPr>
          <p:cNvPr id="6" name="Footer Placeholder 5">
            <a:extLst>
              <a:ext uri="{FF2B5EF4-FFF2-40B4-BE49-F238E27FC236}">
                <a16:creationId xmlns:a16="http://schemas.microsoft.com/office/drawing/2014/main" id="{60369A45-EA38-A129-B155-6FB2039170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2F889F-51FF-78EA-6A63-2130123C17C8}"/>
              </a:ext>
            </a:extLst>
          </p:cNvPr>
          <p:cNvSpPr>
            <a:spLocks noGrp="1"/>
          </p:cNvSpPr>
          <p:nvPr>
            <p:ph type="sldNum" sz="quarter" idx="12"/>
          </p:nvPr>
        </p:nvSpPr>
        <p:spPr/>
        <p:txBody>
          <a:bodyPr/>
          <a:lstStyle/>
          <a:p>
            <a:fld id="{6C355667-FAA4-47AD-B6B2-756E24768706}" type="slidenum">
              <a:rPr lang="en-IN" smtClean="0"/>
              <a:t>‹#›</a:t>
            </a:fld>
            <a:endParaRPr lang="en-IN"/>
          </a:p>
        </p:txBody>
      </p:sp>
    </p:spTree>
    <p:extLst>
      <p:ext uri="{BB962C8B-B14F-4D97-AF65-F5344CB8AC3E}">
        <p14:creationId xmlns:p14="http://schemas.microsoft.com/office/powerpoint/2010/main" val="154556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19EB-A88B-B617-CFD1-74074B618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ECC547-B100-5A2F-33E1-F8512FBB1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E72B34-B0A0-70CE-E096-5DE61EBA2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302DA-4400-D026-4F99-F8A65CCA943C}"/>
              </a:ext>
            </a:extLst>
          </p:cNvPr>
          <p:cNvSpPr>
            <a:spLocks noGrp="1"/>
          </p:cNvSpPr>
          <p:nvPr>
            <p:ph type="dt" sz="half" idx="10"/>
          </p:nvPr>
        </p:nvSpPr>
        <p:spPr/>
        <p:txBody>
          <a:bodyPr/>
          <a:lstStyle/>
          <a:p>
            <a:fld id="{335CC5FE-05FD-4020-ADC6-4E463A4FAB20}" type="datetimeFigureOut">
              <a:rPr lang="en-IN" smtClean="0"/>
              <a:t>28-06-2024</a:t>
            </a:fld>
            <a:endParaRPr lang="en-IN"/>
          </a:p>
        </p:txBody>
      </p:sp>
      <p:sp>
        <p:nvSpPr>
          <p:cNvPr id="6" name="Footer Placeholder 5">
            <a:extLst>
              <a:ext uri="{FF2B5EF4-FFF2-40B4-BE49-F238E27FC236}">
                <a16:creationId xmlns:a16="http://schemas.microsoft.com/office/drawing/2014/main" id="{E1FECD53-1839-CD75-E940-33C0929D97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64BC58-0593-FABA-0696-0DECFB20B9BE}"/>
              </a:ext>
            </a:extLst>
          </p:cNvPr>
          <p:cNvSpPr>
            <a:spLocks noGrp="1"/>
          </p:cNvSpPr>
          <p:nvPr>
            <p:ph type="sldNum" sz="quarter" idx="12"/>
          </p:nvPr>
        </p:nvSpPr>
        <p:spPr/>
        <p:txBody>
          <a:bodyPr/>
          <a:lstStyle/>
          <a:p>
            <a:fld id="{6C355667-FAA4-47AD-B6B2-756E24768706}" type="slidenum">
              <a:rPr lang="en-IN" smtClean="0"/>
              <a:t>‹#›</a:t>
            </a:fld>
            <a:endParaRPr lang="en-IN"/>
          </a:p>
        </p:txBody>
      </p:sp>
    </p:spTree>
    <p:extLst>
      <p:ext uri="{BB962C8B-B14F-4D97-AF65-F5344CB8AC3E}">
        <p14:creationId xmlns:p14="http://schemas.microsoft.com/office/powerpoint/2010/main" val="59851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7AE660-FC77-8E1F-BE5A-5E0F51B7AB49}"/>
              </a:ext>
            </a:extLst>
          </p:cNvPr>
          <p:cNvSpPr>
            <a:spLocks noGrp="1"/>
          </p:cNvSpPr>
          <p:nvPr>
            <p:ph type="title"/>
          </p:nvPr>
        </p:nvSpPr>
        <p:spPr>
          <a:xfrm>
            <a:off x="838200" y="365125"/>
            <a:ext cx="10515600" cy="641639"/>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FB9FA19-D786-1710-C058-E5A0EA8D5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A978C8A5-5EE0-C52D-6477-FA4947A8A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CC5FE-05FD-4020-ADC6-4E463A4FAB20}" type="datetimeFigureOut">
              <a:rPr lang="en-IN" smtClean="0"/>
              <a:t>28-06-2024</a:t>
            </a:fld>
            <a:endParaRPr lang="en-IN"/>
          </a:p>
        </p:txBody>
      </p:sp>
      <p:sp>
        <p:nvSpPr>
          <p:cNvPr id="5" name="Footer Placeholder 4">
            <a:extLst>
              <a:ext uri="{FF2B5EF4-FFF2-40B4-BE49-F238E27FC236}">
                <a16:creationId xmlns:a16="http://schemas.microsoft.com/office/drawing/2014/main" id="{CBECB5C0-78FE-DFF9-E0A7-55FC3859A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AF2F8E-047C-1CDE-845D-DB1DF060A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55667-FAA4-47AD-B6B2-756E24768706}" type="slidenum">
              <a:rPr lang="en-IN" smtClean="0"/>
              <a:t>‹#›</a:t>
            </a:fld>
            <a:endParaRPr lang="en-IN"/>
          </a:p>
        </p:txBody>
      </p:sp>
    </p:spTree>
    <p:extLst>
      <p:ext uri="{BB962C8B-B14F-4D97-AF65-F5344CB8AC3E}">
        <p14:creationId xmlns:p14="http://schemas.microsoft.com/office/powerpoint/2010/main" val="2399816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1600" kern="1200">
          <a:solidFill>
            <a:schemeClr val="bg1"/>
          </a:solidFill>
          <a:latin typeface="+mj-lt"/>
          <a:ea typeface="+mj-ea"/>
          <a:cs typeface="+mj-cs"/>
        </a:defRPr>
      </a:lvl1pPr>
    </p:titleStyle>
    <p:bodyStyle>
      <a:lvl1pPr marL="0" indent="0" algn="l" defTabSz="914400" rtl="0" eaLnBrk="1" latinLnBrk="0" hangingPunct="1">
        <a:lnSpc>
          <a:spcPct val="200000"/>
        </a:lnSpc>
        <a:spcBef>
          <a:spcPts val="1000"/>
        </a:spcBef>
        <a:buFontTx/>
        <a:buNone/>
        <a:defRPr sz="2800" kern="1200">
          <a:solidFill>
            <a:schemeClr val="bg1"/>
          </a:solidFill>
          <a:latin typeface="+mn-lt"/>
          <a:ea typeface="+mn-ea"/>
          <a:cs typeface="+mn-cs"/>
        </a:defRPr>
      </a:lvl1pPr>
      <a:lvl2pPr marL="457200" indent="0" algn="l" defTabSz="914400" rtl="0" eaLnBrk="1" latinLnBrk="0" hangingPunct="1">
        <a:lnSpc>
          <a:spcPct val="200000"/>
        </a:lnSpc>
        <a:spcBef>
          <a:spcPts val="500"/>
        </a:spcBef>
        <a:buFontTx/>
        <a:buNone/>
        <a:defRPr sz="2400" kern="1200">
          <a:solidFill>
            <a:schemeClr val="bg1"/>
          </a:solidFill>
          <a:latin typeface="+mn-lt"/>
          <a:ea typeface="+mn-ea"/>
          <a:cs typeface="+mn-cs"/>
        </a:defRPr>
      </a:lvl2pPr>
      <a:lvl3pPr marL="914400" indent="0" algn="l" defTabSz="914400" rtl="0" eaLnBrk="1" latinLnBrk="0" hangingPunct="1">
        <a:lnSpc>
          <a:spcPct val="200000"/>
        </a:lnSpc>
        <a:spcBef>
          <a:spcPts val="500"/>
        </a:spcBef>
        <a:buFontTx/>
        <a:buNone/>
        <a:defRPr sz="2000" kern="1200">
          <a:solidFill>
            <a:schemeClr val="bg1"/>
          </a:solidFill>
          <a:latin typeface="+mn-lt"/>
          <a:ea typeface="+mn-ea"/>
          <a:cs typeface="+mn-cs"/>
        </a:defRPr>
      </a:lvl3pPr>
      <a:lvl4pPr marL="1371600" indent="0" algn="l" defTabSz="914400" rtl="0" eaLnBrk="1" latinLnBrk="0" hangingPunct="1">
        <a:lnSpc>
          <a:spcPct val="200000"/>
        </a:lnSpc>
        <a:spcBef>
          <a:spcPts val="500"/>
        </a:spcBef>
        <a:buFontTx/>
        <a:buNone/>
        <a:defRPr sz="1800" kern="1200">
          <a:solidFill>
            <a:schemeClr val="bg1"/>
          </a:solidFill>
          <a:latin typeface="+mn-lt"/>
          <a:ea typeface="+mn-ea"/>
          <a:cs typeface="+mn-cs"/>
        </a:defRPr>
      </a:lvl4pPr>
      <a:lvl5pPr marL="1828800" indent="0" algn="l" defTabSz="914400" rtl="0" eaLnBrk="1" latinLnBrk="0" hangingPunct="1">
        <a:lnSpc>
          <a:spcPct val="200000"/>
        </a:lnSpc>
        <a:spcBef>
          <a:spcPts val="500"/>
        </a:spcBef>
        <a:buFontTx/>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05AF-DC68-45CA-6E17-62A3B5D1126C}"/>
              </a:ext>
            </a:extLst>
          </p:cNvPr>
          <p:cNvSpPr>
            <a:spLocks noGrp="1"/>
          </p:cNvSpPr>
          <p:nvPr>
            <p:ph type="title"/>
          </p:nvPr>
        </p:nvSpPr>
        <p:spPr>
          <a:xfrm>
            <a:off x="144966" y="365125"/>
            <a:ext cx="11208834" cy="1051080"/>
          </a:xfrm>
        </p:spPr>
        <p:txBody>
          <a:bodyPr>
            <a:normAutofit/>
          </a:bodyPr>
          <a:lstStyle/>
          <a:p>
            <a:pPr marR="0" rtl="0"/>
            <a:r>
              <a:rPr lang="en-US" sz="3200" b="1" i="0" u="none" strike="noStrike" baseline="0" dirty="0">
                <a:latin typeface="Times New Roman" panose="02020603050405020304" pitchFamily="18" charset="0"/>
              </a:rPr>
              <a:t>Unlocking Insights for </a:t>
            </a:r>
            <a:r>
              <a:rPr lang="en-US" sz="3200" b="1" i="0" u="none" strike="noStrike" baseline="0" dirty="0" err="1">
                <a:latin typeface="Times New Roman" panose="02020603050405020304" pitchFamily="18" charset="0"/>
              </a:rPr>
              <a:t>Mitron</a:t>
            </a:r>
            <a:r>
              <a:rPr lang="en-US" sz="3200" b="1" i="0" u="none" strike="noStrike" baseline="0" dirty="0">
                <a:latin typeface="Times New Roman" panose="02020603050405020304" pitchFamily="18" charset="0"/>
              </a:rPr>
              <a:t> Bank's New Credit Card Line</a:t>
            </a:r>
          </a:p>
        </p:txBody>
      </p:sp>
      <p:sp>
        <p:nvSpPr>
          <p:cNvPr id="3" name="Text Placeholder 2">
            <a:extLst>
              <a:ext uri="{FF2B5EF4-FFF2-40B4-BE49-F238E27FC236}">
                <a16:creationId xmlns:a16="http://schemas.microsoft.com/office/drawing/2014/main" id="{8BDF7953-B32C-B939-CD93-5FC71053BF97}"/>
              </a:ext>
            </a:extLst>
          </p:cNvPr>
          <p:cNvSpPr>
            <a:spLocks noGrp="1"/>
          </p:cNvSpPr>
          <p:nvPr>
            <p:ph type="body" idx="1"/>
          </p:nvPr>
        </p:nvSpPr>
        <p:spPr>
          <a:xfrm>
            <a:off x="990600" y="1225397"/>
            <a:ext cx="10515600" cy="514452"/>
          </a:xfrm>
        </p:spPr>
        <p:txBody>
          <a:bodyPr>
            <a:normAutofit fontScale="85000" lnSpcReduction="10000"/>
          </a:bodyPr>
          <a:lstStyle/>
          <a:p>
            <a:pPr marR="0" lvl="0" algn="ctr" rtl="0"/>
            <a:r>
              <a:rPr lang="en-IN" sz="2000" b="0" i="1" u="none" strike="noStrike" baseline="0" dirty="0">
                <a:latin typeface="Times New Roman" panose="02020603050405020304" pitchFamily="18" charset="0"/>
              </a:rPr>
              <a:t>(</a:t>
            </a:r>
            <a:r>
              <a:rPr lang="en-IN" sz="2000" b="0" i="1" u="none" strike="noStrike" baseline="0" dirty="0" err="1">
                <a:latin typeface="Times New Roman" panose="02020603050405020304" pitchFamily="18" charset="0"/>
              </a:rPr>
              <a:t>Codebasics</a:t>
            </a:r>
            <a:r>
              <a:rPr lang="en-IN" sz="2000" b="0" i="1" u="none" strike="noStrike" baseline="0" dirty="0">
                <a:latin typeface="Times New Roman" panose="02020603050405020304" pitchFamily="18" charset="0"/>
              </a:rPr>
              <a:t> resume challenge 8)</a:t>
            </a:r>
          </a:p>
        </p:txBody>
      </p:sp>
      <p:sp>
        <p:nvSpPr>
          <p:cNvPr id="4" name="Text Placeholder 2">
            <a:extLst>
              <a:ext uri="{FF2B5EF4-FFF2-40B4-BE49-F238E27FC236}">
                <a16:creationId xmlns:a16="http://schemas.microsoft.com/office/drawing/2014/main" id="{72DD7063-575E-124C-E0BA-394A58A0EBA5}"/>
              </a:ext>
            </a:extLst>
          </p:cNvPr>
          <p:cNvSpPr txBox="1">
            <a:spLocks/>
          </p:cNvSpPr>
          <p:nvPr/>
        </p:nvSpPr>
        <p:spPr>
          <a:xfrm>
            <a:off x="990600" y="1978025"/>
            <a:ext cx="10515600" cy="5144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2400" dirty="0">
                <a:latin typeface="Times New Roman" panose="02020603050405020304" pitchFamily="18" charset="0"/>
              </a:rPr>
              <a:t>Domain: </a:t>
            </a:r>
            <a:r>
              <a:rPr lang="en-IN" sz="2400" b="1" dirty="0">
                <a:latin typeface="Times New Roman" panose="02020603050405020304" pitchFamily="18" charset="0"/>
              </a:rPr>
              <a:t>Banking</a:t>
            </a:r>
            <a:r>
              <a:rPr lang="en-IN" sz="2400" dirty="0">
                <a:latin typeface="Times New Roman" panose="02020603050405020304" pitchFamily="18" charset="0"/>
              </a:rPr>
              <a:t>	 Function: </a:t>
            </a:r>
            <a:r>
              <a:rPr lang="en-IN" sz="2400" b="1" dirty="0">
                <a:latin typeface="Times New Roman" panose="02020603050405020304" pitchFamily="18" charset="0"/>
              </a:rPr>
              <a:t>Strategy</a:t>
            </a:r>
          </a:p>
        </p:txBody>
      </p:sp>
      <p:pic>
        <p:nvPicPr>
          <p:cNvPr id="6" name="Picture 5">
            <a:extLst>
              <a:ext uri="{FF2B5EF4-FFF2-40B4-BE49-F238E27FC236}">
                <a16:creationId xmlns:a16="http://schemas.microsoft.com/office/drawing/2014/main" id="{CA2719CD-3CAF-93A4-51D4-B1F2AC7FE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451" y="2805778"/>
            <a:ext cx="3687097" cy="36870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3083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4C3F-5D3F-34D5-F802-07E944406BA2}"/>
              </a:ext>
            </a:extLst>
          </p:cNvPr>
          <p:cNvSpPr>
            <a:spLocks noGrp="1"/>
          </p:cNvSpPr>
          <p:nvPr>
            <p:ph type="title"/>
          </p:nvPr>
        </p:nvSpPr>
        <p:spPr/>
        <p:txBody>
          <a:bodyPr/>
          <a:lstStyle/>
          <a:p>
            <a:pPr marR="0" rtl="0"/>
            <a:r>
              <a:rPr lang="en-IN" sz="1600" b="0" i="0" u="none" strike="noStrike" baseline="0" dirty="0">
                <a:latin typeface="Calibri Light" panose="020F0302020204030204" pitchFamily="34" charset="0"/>
              </a:rPr>
              <a:t>Demographic classification</a:t>
            </a:r>
            <a:endParaRPr lang="en-IN" b="0" i="0" u="none" strike="noStrike" baseline="0" dirty="0">
              <a:latin typeface="Symbol" panose="05050102010706020507" pitchFamily="18" charset="2"/>
            </a:endParaRPr>
          </a:p>
        </p:txBody>
      </p:sp>
      <p:sp>
        <p:nvSpPr>
          <p:cNvPr id="3" name="Text Placeholder 2">
            <a:extLst>
              <a:ext uri="{FF2B5EF4-FFF2-40B4-BE49-F238E27FC236}">
                <a16:creationId xmlns:a16="http://schemas.microsoft.com/office/drawing/2014/main" id="{09DEA625-9C9D-79B8-4FF0-C2522664C8A9}"/>
              </a:ext>
            </a:extLst>
          </p:cNvPr>
          <p:cNvSpPr>
            <a:spLocks noGrp="1"/>
          </p:cNvSpPr>
          <p:nvPr>
            <p:ph type="body" idx="1"/>
          </p:nvPr>
        </p:nvSpPr>
        <p:spPr>
          <a:xfrm>
            <a:off x="5751872" y="1173912"/>
            <a:ext cx="6017342" cy="4351338"/>
          </a:xfrm>
        </p:spPr>
        <p:txBody>
          <a:bodyPr>
            <a:noAutofit/>
          </a:bodyPr>
          <a:lstStyle/>
          <a:p>
            <a:pPr marR="0" lvl="0" rtl="0"/>
            <a:r>
              <a:rPr lang="en-IN" sz="2000" b="0" i="0" u="none" strike="noStrike" baseline="0" dirty="0">
                <a:latin typeface="Times New Roman" panose="02020603050405020304" pitchFamily="18" charset="0"/>
              </a:rPr>
              <a:t>Occupation</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Salaried IT Employees: </a:t>
            </a:r>
            <a:r>
              <a:rPr lang="en-IN" b="0" i="0" u="none" strike="noStrike" dirty="0">
                <a:latin typeface="Times New Roman" panose="02020603050405020304" pitchFamily="18" charset="0"/>
              </a:rPr>
              <a:t> </a:t>
            </a:r>
            <a:r>
              <a:rPr lang="en-IN" b="0" i="0" u="none" strike="noStrike" baseline="0" dirty="0">
                <a:latin typeface="Times New Roman" panose="02020603050405020304" pitchFamily="18" charset="0"/>
              </a:rPr>
              <a:t>Largest segment, significant usage.</a:t>
            </a:r>
          </a:p>
          <a:p>
            <a:pPr marL="800100" marR="0" lvl="1" indent="-342900" rtl="0">
              <a:buFont typeface="Symbol" panose="05050102010706020507" pitchFamily="18" charset="2"/>
              <a:buChar char="·"/>
            </a:pPr>
            <a:r>
              <a:rPr lang="en-IN" b="0" i="0" u="none" strike="noStrike" baseline="0" dirty="0">
                <a:latin typeface="Times New Roman" panose="02020603050405020304" pitchFamily="18" charset="0"/>
              </a:rPr>
              <a:t>Salaried Other Employees</a:t>
            </a:r>
          </a:p>
          <a:p>
            <a:pPr marL="800100" marR="0" lvl="1" indent="-342900" rtl="0">
              <a:buFont typeface="Symbol" panose="05050102010706020507" pitchFamily="18" charset="2"/>
              <a:buChar char="·"/>
            </a:pPr>
            <a:r>
              <a:rPr lang="en-IN" b="0" i="0" u="none" strike="noStrike" baseline="0" dirty="0">
                <a:latin typeface="Times New Roman" panose="02020603050405020304" pitchFamily="18" charset="0"/>
              </a:rPr>
              <a:t>Freelancers</a:t>
            </a:r>
          </a:p>
          <a:p>
            <a:pPr marL="800100" marR="0" lvl="1" indent="-342900" rtl="0">
              <a:buFont typeface="Symbol" panose="05050102010706020507" pitchFamily="18" charset="2"/>
              <a:buChar char="·"/>
            </a:pPr>
            <a:r>
              <a:rPr lang="en-IN" b="0" i="0" u="none" strike="noStrike" baseline="0" dirty="0">
                <a:latin typeface="Times New Roman" panose="02020603050405020304" pitchFamily="18" charset="0"/>
              </a:rPr>
              <a:t> Business Owners</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Government Employees: </a:t>
            </a:r>
            <a:r>
              <a:rPr lang="en-US" b="0" i="0" u="none" strike="noStrike" baseline="0" dirty="0">
                <a:latin typeface="Times New Roman" panose="02020603050405020304" pitchFamily="18" charset="0"/>
              </a:rPr>
              <a:t>Smallest group</a:t>
            </a:r>
          </a:p>
        </p:txBody>
      </p:sp>
      <p:pic>
        <p:nvPicPr>
          <p:cNvPr id="5" name="Picture 4">
            <a:extLst>
              <a:ext uri="{FF2B5EF4-FFF2-40B4-BE49-F238E27FC236}">
                <a16:creationId xmlns:a16="http://schemas.microsoft.com/office/drawing/2014/main" id="{994FFD24-2EB0-E6A6-28B9-3484283CF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70" y="1301732"/>
            <a:ext cx="4233493" cy="341758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66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6E51-D3FF-6FC2-E5B7-379822712BA2}"/>
              </a:ext>
            </a:extLst>
          </p:cNvPr>
          <p:cNvSpPr>
            <a:spLocks noGrp="1"/>
          </p:cNvSpPr>
          <p:nvPr>
            <p:ph type="title"/>
          </p:nvPr>
        </p:nvSpPr>
        <p:spPr/>
        <p:txBody>
          <a:bodyPr>
            <a:normAutofit/>
          </a:bodyPr>
          <a:lstStyle/>
          <a:p>
            <a:pPr marR="0" rtl="0"/>
            <a:r>
              <a:rPr lang="en-IN" sz="1600" b="0" i="0" u="none" strike="noStrike" baseline="0" dirty="0">
                <a:latin typeface="Calibri Light" panose="020F0302020204030204" pitchFamily="34" charset="0"/>
              </a:rPr>
              <a:t>Demographic classification</a:t>
            </a:r>
            <a:endParaRPr lang="en-IN" sz="1600" b="0" i="0" u="none" strike="noStrike" baseline="0" dirty="0">
              <a:latin typeface="Symbol" panose="05050102010706020507" pitchFamily="18" charset="2"/>
            </a:endParaRPr>
          </a:p>
        </p:txBody>
      </p:sp>
      <p:sp>
        <p:nvSpPr>
          <p:cNvPr id="3" name="Text Placeholder 2">
            <a:extLst>
              <a:ext uri="{FF2B5EF4-FFF2-40B4-BE49-F238E27FC236}">
                <a16:creationId xmlns:a16="http://schemas.microsoft.com/office/drawing/2014/main" id="{49678D0A-2B24-EA0A-08BC-7F932C906AD0}"/>
              </a:ext>
            </a:extLst>
          </p:cNvPr>
          <p:cNvSpPr>
            <a:spLocks noGrp="1"/>
          </p:cNvSpPr>
          <p:nvPr>
            <p:ph type="body" idx="1"/>
          </p:nvPr>
        </p:nvSpPr>
        <p:spPr>
          <a:xfrm>
            <a:off x="5574890" y="1580214"/>
            <a:ext cx="6400799" cy="4732095"/>
          </a:xfrm>
        </p:spPr>
        <p:txBody>
          <a:bodyPr>
            <a:noAutofit/>
          </a:bodyPr>
          <a:lstStyle/>
          <a:p>
            <a:pPr marR="0" lvl="0" rtl="0"/>
            <a:r>
              <a:rPr lang="en-IN" sz="2000" b="0" i="0" u="none" strike="noStrike" baseline="0" dirty="0">
                <a:latin typeface="Times New Roman" panose="02020603050405020304" pitchFamily="18" charset="0"/>
              </a:rPr>
              <a:t>City</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Mumbai:</a:t>
            </a:r>
            <a:r>
              <a:rPr lang="en-IN" b="0" i="0" u="none" strike="noStrike" dirty="0">
                <a:latin typeface="Times New Roman" panose="02020603050405020304" pitchFamily="18" charset="0"/>
              </a:rPr>
              <a:t> </a:t>
            </a:r>
            <a:r>
              <a:rPr lang="en-IN" b="0" i="0" u="none" strike="noStrike" baseline="0" dirty="0">
                <a:latin typeface="Times New Roman" panose="02020603050405020304" pitchFamily="18" charset="0"/>
              </a:rPr>
              <a:t>Financial hub, high activity.</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Chennai</a:t>
            </a:r>
            <a:r>
              <a:rPr lang="en-IN" dirty="0">
                <a:latin typeface="Times New Roman" panose="02020603050405020304" pitchFamily="18" charset="0"/>
              </a:rPr>
              <a:t>, </a:t>
            </a:r>
            <a:r>
              <a:rPr lang="en-IN" b="0" i="0" u="none" strike="noStrike" baseline="0" dirty="0">
                <a:latin typeface="Times New Roman" panose="02020603050405020304" pitchFamily="18" charset="0"/>
              </a:rPr>
              <a:t>Bengaluru</a:t>
            </a:r>
            <a:r>
              <a:rPr lang="en-IN" dirty="0">
                <a:latin typeface="Symbol" panose="05050102010706020507" pitchFamily="18" charset="2"/>
              </a:rPr>
              <a:t>,</a:t>
            </a:r>
            <a:r>
              <a:rPr lang="en-IN" b="0" i="0" u="none" strike="noStrike" baseline="0" dirty="0">
                <a:latin typeface="Times New Roman" panose="02020603050405020304" pitchFamily="18" charset="0"/>
              </a:rPr>
              <a:t> Delhi NCR</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Hyderabad: Thriving IT industry.</a:t>
            </a:r>
          </a:p>
        </p:txBody>
      </p:sp>
      <p:pic>
        <p:nvPicPr>
          <p:cNvPr id="5" name="Picture 4">
            <a:extLst>
              <a:ext uri="{FF2B5EF4-FFF2-40B4-BE49-F238E27FC236}">
                <a16:creationId xmlns:a16="http://schemas.microsoft.com/office/drawing/2014/main" id="{80D9322A-B1B8-7181-A9F7-7B72CB3DF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009" y="1580215"/>
            <a:ext cx="4368933" cy="350145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55421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982C-169D-24DE-F10D-88E11D2CDE0D}"/>
              </a:ext>
            </a:extLst>
          </p:cNvPr>
          <p:cNvSpPr>
            <a:spLocks noGrp="1"/>
          </p:cNvSpPr>
          <p:nvPr>
            <p:ph type="title"/>
          </p:nvPr>
        </p:nvSpPr>
        <p:spPr/>
        <p:txBody>
          <a:bodyPr>
            <a:normAutofit/>
          </a:bodyPr>
          <a:lstStyle/>
          <a:p>
            <a:pPr marR="0" rtl="0"/>
            <a:r>
              <a:rPr lang="en-IN" sz="1600" b="0" i="0" u="none" strike="noStrike" baseline="0" dirty="0">
                <a:latin typeface="Calibri Light" panose="020F0302020204030204" pitchFamily="34" charset="0"/>
              </a:rPr>
              <a:t>Demographic classification</a:t>
            </a:r>
            <a:endParaRPr lang="en-IN" sz="1600" b="0" i="0" u="none" strike="noStrike" baseline="0" dirty="0">
              <a:latin typeface="Symbol" panose="05050102010706020507" pitchFamily="18" charset="2"/>
            </a:endParaRPr>
          </a:p>
        </p:txBody>
      </p:sp>
      <p:sp>
        <p:nvSpPr>
          <p:cNvPr id="3" name="Text Placeholder 2">
            <a:extLst>
              <a:ext uri="{FF2B5EF4-FFF2-40B4-BE49-F238E27FC236}">
                <a16:creationId xmlns:a16="http://schemas.microsoft.com/office/drawing/2014/main" id="{BA1D9A13-26C5-F4D9-8D40-687ED516C695}"/>
              </a:ext>
            </a:extLst>
          </p:cNvPr>
          <p:cNvSpPr>
            <a:spLocks noGrp="1"/>
          </p:cNvSpPr>
          <p:nvPr>
            <p:ph type="body" idx="1"/>
          </p:nvPr>
        </p:nvSpPr>
        <p:spPr>
          <a:xfrm>
            <a:off x="5997677" y="1491113"/>
            <a:ext cx="5356123" cy="4351338"/>
          </a:xfrm>
        </p:spPr>
        <p:txBody>
          <a:bodyPr>
            <a:normAutofit fontScale="77500" lnSpcReduction="20000"/>
          </a:bodyPr>
          <a:lstStyle/>
          <a:p>
            <a:pPr marR="0" lvl="1" rtl="0"/>
            <a:r>
              <a:rPr lang="en-IN" b="0" i="0" u="none" strike="noStrike" baseline="0" dirty="0">
                <a:latin typeface="Times New Roman" panose="02020603050405020304" pitchFamily="18" charset="0"/>
              </a:rPr>
              <a:t>Marital</a:t>
            </a:r>
            <a:r>
              <a:rPr lang="en-IN" b="0" i="0" u="none" strike="noStrike" dirty="0">
                <a:latin typeface="Times New Roman" panose="02020603050405020304" pitchFamily="18" charset="0"/>
              </a:rPr>
              <a:t> status</a:t>
            </a:r>
          </a:p>
          <a:p>
            <a:pPr marL="1257300" lvl="2" indent="-342900">
              <a:buFont typeface="Symbol" panose="05050102010706020507" pitchFamily="18" charset="2"/>
              <a:buChar char="·"/>
            </a:pPr>
            <a:r>
              <a:rPr lang="en-IN" sz="2800" b="0" i="0" u="none" strike="noStrike" baseline="0" dirty="0">
                <a:latin typeface="Times New Roman" panose="02020603050405020304" pitchFamily="18" charset="0"/>
              </a:rPr>
              <a:t>Married Individuals: </a:t>
            </a:r>
          </a:p>
          <a:p>
            <a:pPr lvl="2"/>
            <a:r>
              <a:rPr lang="en-IN" sz="2800" b="0" i="0" u="none" strike="noStrike" baseline="0" dirty="0">
                <a:latin typeface="Times New Roman" panose="02020603050405020304" pitchFamily="18" charset="0"/>
              </a:rPr>
              <a:t>Majority, household, joint expenses.</a:t>
            </a:r>
          </a:p>
          <a:p>
            <a:pPr lvl="2"/>
            <a:r>
              <a:rPr lang="en-IN" sz="2800" b="0" i="0" u="none" strike="noStrike" baseline="0" dirty="0">
                <a:latin typeface="Symbol" panose="05050102010706020507" pitchFamily="18" charset="2"/>
              </a:rPr>
              <a:t>·</a:t>
            </a:r>
            <a:r>
              <a:rPr lang="en-IN" sz="2800" b="0" i="0" u="none" strike="noStrike" baseline="0" dirty="0">
                <a:latin typeface="Times New Roman" panose="02020603050405020304" pitchFamily="18" charset="0"/>
              </a:rPr>
              <a:t>  Single Individuals: </a:t>
            </a:r>
          </a:p>
          <a:p>
            <a:pPr lvl="2"/>
            <a:r>
              <a:rPr lang="en-IN" sz="2800" b="0" i="0" u="none" strike="noStrike" baseline="0" dirty="0">
                <a:latin typeface="Times New Roman" panose="02020603050405020304" pitchFamily="18" charset="0"/>
              </a:rPr>
              <a:t>Personal, entertainment, travel expenses.</a:t>
            </a:r>
          </a:p>
        </p:txBody>
      </p:sp>
      <p:pic>
        <p:nvPicPr>
          <p:cNvPr id="5" name="Picture 4">
            <a:extLst>
              <a:ext uri="{FF2B5EF4-FFF2-40B4-BE49-F238E27FC236}">
                <a16:creationId xmlns:a16="http://schemas.microsoft.com/office/drawing/2014/main" id="{B7D15355-ED39-9D64-2A50-6D0CF6BFA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91113"/>
            <a:ext cx="4127090" cy="3292567"/>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78112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49C571-8421-053E-D165-E07D08560057}"/>
              </a:ext>
            </a:extLst>
          </p:cNvPr>
          <p:cNvSpPr/>
          <p:nvPr/>
        </p:nvSpPr>
        <p:spPr>
          <a:xfrm>
            <a:off x="3131192" y="2967335"/>
            <a:ext cx="592963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Spending </a:t>
            </a:r>
            <a:r>
              <a:rPr lang="en-US" sz="5400" b="1" cap="none" spc="0" dirty="0" err="1">
                <a:ln w="22225">
                  <a:solidFill>
                    <a:schemeClr val="accent2"/>
                  </a:solidFill>
                  <a:prstDash val="solid"/>
                </a:ln>
                <a:solidFill>
                  <a:schemeClr val="accent2">
                    <a:lumMod val="40000"/>
                    <a:lumOff val="60000"/>
                  </a:schemeClr>
                </a:solidFill>
                <a:effectLst/>
              </a:rPr>
              <a:t>Behaviour</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70025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64D-BCF5-1182-F1B3-B5D27E7ECAD8}"/>
              </a:ext>
            </a:extLst>
          </p:cNvPr>
          <p:cNvSpPr>
            <a:spLocks noGrp="1"/>
          </p:cNvSpPr>
          <p:nvPr>
            <p:ph type="title"/>
          </p:nvPr>
        </p:nvSpPr>
        <p:spPr/>
        <p:txBody>
          <a:bodyPr>
            <a:normAutofit/>
          </a:bodyPr>
          <a:lstStyle/>
          <a:p>
            <a:pPr marR="0" rtl="0"/>
            <a:r>
              <a:rPr lang="en-IN" sz="1600" b="0" i="0" u="none" strike="noStrike" baseline="0" dirty="0">
                <a:latin typeface="Calibri Light" panose="020F0302020204030204" pitchFamily="34" charset="0"/>
              </a:rPr>
              <a:t>Key metric</a:t>
            </a:r>
          </a:p>
        </p:txBody>
      </p:sp>
      <p:sp>
        <p:nvSpPr>
          <p:cNvPr id="3" name="Text Placeholder 2">
            <a:extLst>
              <a:ext uri="{FF2B5EF4-FFF2-40B4-BE49-F238E27FC236}">
                <a16:creationId xmlns:a16="http://schemas.microsoft.com/office/drawing/2014/main" id="{772BD005-3C67-A291-0FDC-50A10F66B755}"/>
              </a:ext>
            </a:extLst>
          </p:cNvPr>
          <p:cNvSpPr>
            <a:spLocks noGrp="1"/>
          </p:cNvSpPr>
          <p:nvPr>
            <p:ph type="body" idx="1"/>
          </p:nvPr>
        </p:nvSpPr>
        <p:spPr>
          <a:xfrm>
            <a:off x="838200" y="1461832"/>
            <a:ext cx="10515600" cy="4351338"/>
          </a:xfrm>
        </p:spPr>
        <p:txBody>
          <a:bodyPr>
            <a:normAutofit fontScale="77500" lnSpcReduction="20000"/>
          </a:bodyPr>
          <a:lstStyle/>
          <a:p>
            <a:pPr marR="0" lvl="0" rtl="0"/>
            <a:r>
              <a:rPr lang="en-IN" b="1" i="0" u="none" strike="noStrike" baseline="0" dirty="0">
                <a:latin typeface="Times New Roman" panose="02020603050405020304" pitchFamily="18" charset="0"/>
              </a:rPr>
              <a:t>Average income utilization:</a:t>
            </a:r>
            <a:endParaRPr lang="en-US" b="1" dirty="0"/>
          </a:p>
          <a:p>
            <a:pPr>
              <a:buFont typeface="Arial" panose="020B0604020202020204" pitchFamily="34" charset="0"/>
              <a:buChar char="•"/>
            </a:pPr>
            <a:r>
              <a:rPr lang="en-US" b="1" dirty="0"/>
              <a:t>Definition</a:t>
            </a:r>
            <a:r>
              <a:rPr lang="en-US" dirty="0"/>
              <a:t>: Proportion of income spent versus saved/invested.</a:t>
            </a:r>
          </a:p>
          <a:p>
            <a:pPr>
              <a:buFont typeface="Arial" panose="020B0604020202020204" pitchFamily="34" charset="0"/>
              <a:buChar char="•"/>
            </a:pPr>
            <a:r>
              <a:rPr lang="en-US" b="1" dirty="0"/>
              <a:t>High Utilization</a:t>
            </a:r>
            <a:r>
              <a:rPr lang="en-US" dirty="0"/>
              <a:t>: Larger share of income used for expenses.</a:t>
            </a:r>
          </a:p>
          <a:p>
            <a:pPr>
              <a:buFont typeface="Arial" panose="020B0604020202020204" pitchFamily="34" charset="0"/>
              <a:buChar char="•"/>
            </a:pPr>
            <a:r>
              <a:rPr lang="en-US" b="1" dirty="0"/>
              <a:t>Low Utilization</a:t>
            </a:r>
            <a:r>
              <a:rPr lang="en-US" dirty="0"/>
              <a:t>: More income saved or invested.</a:t>
            </a:r>
          </a:p>
          <a:p>
            <a:pPr>
              <a:buFont typeface="Arial" panose="020B0604020202020204" pitchFamily="34" charset="0"/>
              <a:buChar char="•"/>
            </a:pPr>
            <a:r>
              <a:rPr lang="en-US" b="1" dirty="0"/>
              <a:t>Purpose</a:t>
            </a:r>
            <a:r>
              <a:rPr lang="en-US" dirty="0"/>
              <a:t>: Assesses spending behavior and financial health.</a:t>
            </a:r>
          </a:p>
          <a:p>
            <a:pPr marR="0" lvl="0" rtl="0"/>
            <a:r>
              <a:rPr lang="en-US" dirty="0"/>
              <a:t>Income Utilization=(Total Income Spent on Expenses​/Total Income)×100</a:t>
            </a:r>
            <a:endParaRPr lang="en-IN"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421322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64D-BCF5-1182-F1B3-B5D27E7ECAD8}"/>
              </a:ext>
            </a:extLst>
          </p:cNvPr>
          <p:cNvSpPr>
            <a:spLocks noGrp="1"/>
          </p:cNvSpPr>
          <p:nvPr>
            <p:ph type="title"/>
          </p:nvPr>
        </p:nvSpPr>
        <p:spPr/>
        <p:txBody>
          <a:bodyPr>
            <a:normAutofit/>
          </a:bodyPr>
          <a:lstStyle/>
          <a:p>
            <a:pPr marR="0" rtl="0"/>
            <a:r>
              <a:rPr lang="en-IN" sz="1600" b="0" i="0" u="none" strike="noStrike" baseline="0" dirty="0">
                <a:latin typeface="Calibri Light" panose="020F0302020204030204" pitchFamily="34" charset="0"/>
              </a:rPr>
              <a:t>Customer spending </a:t>
            </a:r>
            <a:r>
              <a:rPr lang="en-IN" sz="1600" b="0" i="0" u="none" strike="noStrike" baseline="0" dirty="0" err="1">
                <a:latin typeface="Calibri Light" panose="020F0302020204030204" pitchFamily="34" charset="0"/>
              </a:rPr>
              <a:t>behavior</a:t>
            </a:r>
            <a:endParaRPr lang="en-IN" sz="1600" b="0" i="0" u="none" strike="noStrike" baseline="0" dirty="0">
              <a:latin typeface="Calibri Light" panose="020F0302020204030204" pitchFamily="34" charset="0"/>
            </a:endParaRPr>
          </a:p>
        </p:txBody>
      </p:sp>
      <p:sp>
        <p:nvSpPr>
          <p:cNvPr id="3" name="Text Placeholder 2">
            <a:extLst>
              <a:ext uri="{FF2B5EF4-FFF2-40B4-BE49-F238E27FC236}">
                <a16:creationId xmlns:a16="http://schemas.microsoft.com/office/drawing/2014/main" id="{772BD005-3C67-A291-0FDC-50A10F66B755}"/>
              </a:ext>
            </a:extLst>
          </p:cNvPr>
          <p:cNvSpPr>
            <a:spLocks noGrp="1"/>
          </p:cNvSpPr>
          <p:nvPr>
            <p:ph type="body" idx="1"/>
          </p:nvPr>
        </p:nvSpPr>
        <p:spPr>
          <a:xfrm>
            <a:off x="6096000" y="1550106"/>
            <a:ext cx="5257800" cy="4351338"/>
          </a:xfrm>
        </p:spPr>
        <p:txBody>
          <a:bodyPr>
            <a:normAutofit/>
          </a:bodyPr>
          <a:lstStyle/>
          <a:p>
            <a:pPr marR="0" lvl="0" rtl="0"/>
            <a:r>
              <a:rPr lang="en-IN" sz="2000" b="0" i="0" u="none" strike="noStrike" baseline="0" dirty="0">
                <a:latin typeface="Times New Roman" panose="02020603050405020304" pitchFamily="18" charset="0"/>
              </a:rPr>
              <a:t>Gender</a:t>
            </a:r>
            <a:endParaRPr lang="en-IN" b="0" i="0" u="none" strike="noStrike" baseline="0" dirty="0">
              <a:latin typeface="Times New Roman" panose="02020603050405020304" pitchFamily="18" charset="0"/>
            </a:endParaRPr>
          </a:p>
          <a:p>
            <a:pPr marR="0" lvl="1" rtl="0"/>
            <a:r>
              <a:rPr lang="en-US" b="0" i="0" u="none" strike="noStrike" baseline="0" dirty="0">
                <a:latin typeface="Times New Roman" panose="02020603050405020304" pitchFamily="18" charset="0"/>
              </a:rPr>
              <a:t>Significant spending by both genders.</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Gender Differences: Males utilize higher percentage.</a:t>
            </a:r>
          </a:p>
          <a:p>
            <a:pPr marR="0" lvl="1" rtl="0"/>
            <a:r>
              <a:rPr lang="en-IN" b="0" i="0" u="none" strike="noStrike" baseline="0" dirty="0">
                <a:latin typeface="Times New Roman" panose="02020603050405020304" pitchFamily="18" charset="0"/>
              </a:rPr>
              <a:t>Indicates differing spending habits.</a:t>
            </a:r>
          </a:p>
        </p:txBody>
      </p:sp>
      <p:pic>
        <p:nvPicPr>
          <p:cNvPr id="5" name="Picture 4">
            <a:extLst>
              <a:ext uri="{FF2B5EF4-FFF2-40B4-BE49-F238E27FC236}">
                <a16:creationId xmlns:a16="http://schemas.microsoft.com/office/drawing/2014/main" id="{642709AD-5D23-0697-1B7A-06826BD2ECCC}"/>
              </a:ext>
            </a:extLst>
          </p:cNvPr>
          <p:cNvPicPr>
            <a:picLocks noChangeAspect="1"/>
          </p:cNvPicPr>
          <p:nvPr/>
        </p:nvPicPr>
        <p:blipFill>
          <a:blip r:embed="rId3"/>
          <a:stretch>
            <a:fillRect/>
          </a:stretch>
        </p:blipFill>
        <p:spPr>
          <a:xfrm>
            <a:off x="1185681" y="1550106"/>
            <a:ext cx="3887764" cy="310163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10454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EF64-5AB3-84BC-6EFD-43542BDC74C5}"/>
              </a:ext>
            </a:extLst>
          </p:cNvPr>
          <p:cNvSpPr>
            <a:spLocks noGrp="1"/>
          </p:cNvSpPr>
          <p:nvPr>
            <p:ph type="title"/>
          </p:nvPr>
        </p:nvSpPr>
        <p:spPr/>
        <p:txBody>
          <a:bodyPr>
            <a:normAutofit/>
          </a:bodyPr>
          <a:lstStyle/>
          <a:p>
            <a:pPr marR="0" rtl="0"/>
            <a:r>
              <a:rPr lang="en-IN" sz="1600" b="0" i="0" u="none" strike="noStrike" baseline="0" dirty="0">
                <a:latin typeface="Calibri Light" panose="020F0302020204030204" pitchFamily="34" charset="0"/>
              </a:rPr>
              <a:t>Customer spending </a:t>
            </a:r>
            <a:r>
              <a:rPr lang="en-IN" sz="1600" b="0" i="0" u="none" strike="noStrike" baseline="0" dirty="0" err="1">
                <a:latin typeface="Calibri Light" panose="020F0302020204030204" pitchFamily="34" charset="0"/>
              </a:rPr>
              <a:t>behavior</a:t>
            </a:r>
            <a:endParaRPr lang="en-IN" sz="1600" b="0" i="0" u="none" strike="noStrike" baseline="0" dirty="0">
              <a:latin typeface="Calibri Light" panose="020F0302020204030204" pitchFamily="34" charset="0"/>
            </a:endParaRPr>
          </a:p>
        </p:txBody>
      </p:sp>
      <p:sp>
        <p:nvSpPr>
          <p:cNvPr id="3" name="Text Placeholder 2">
            <a:extLst>
              <a:ext uri="{FF2B5EF4-FFF2-40B4-BE49-F238E27FC236}">
                <a16:creationId xmlns:a16="http://schemas.microsoft.com/office/drawing/2014/main" id="{E7A64E84-5FB6-E324-BEC1-EF26093B8051}"/>
              </a:ext>
            </a:extLst>
          </p:cNvPr>
          <p:cNvSpPr>
            <a:spLocks noGrp="1"/>
          </p:cNvSpPr>
          <p:nvPr>
            <p:ph type="body" idx="1"/>
          </p:nvPr>
        </p:nvSpPr>
        <p:spPr>
          <a:xfrm>
            <a:off x="5486400" y="1150374"/>
            <a:ext cx="6430297" cy="5535561"/>
          </a:xfrm>
        </p:spPr>
        <p:txBody>
          <a:bodyPr>
            <a:normAutofit fontScale="55000" lnSpcReduction="20000"/>
          </a:bodyPr>
          <a:lstStyle/>
          <a:p>
            <a:pPr marR="0" lvl="1" rtl="0"/>
            <a:r>
              <a:rPr lang="en-IN" sz="4200" i="0" u="none" strike="noStrike" baseline="0" dirty="0">
                <a:latin typeface="Times New Roman" panose="02020603050405020304" pitchFamily="18" charset="0"/>
              </a:rPr>
              <a:t>Age</a:t>
            </a:r>
            <a:r>
              <a:rPr lang="en-IN" sz="2900" i="0" u="none" strike="noStrike" baseline="0" dirty="0">
                <a:latin typeface="Times New Roman" panose="02020603050405020304" pitchFamily="18" charset="0"/>
              </a:rPr>
              <a:t>: </a:t>
            </a:r>
          </a:p>
          <a:p>
            <a:pPr marL="1485900" lvl="2" indent="-571500">
              <a:buFont typeface="Arial" panose="020B0604020202020204" pitchFamily="34" charset="0"/>
              <a:buChar char="•"/>
            </a:pPr>
            <a:r>
              <a:rPr lang="en-IN" sz="4400" i="0" u="none" strike="noStrike" baseline="0" dirty="0">
                <a:latin typeface="Times New Roman" panose="02020603050405020304" pitchFamily="18" charset="0"/>
              </a:rPr>
              <a:t>35-45 Age Group:</a:t>
            </a:r>
          </a:p>
          <a:p>
            <a:pPr lvl="2"/>
            <a:r>
              <a:rPr lang="en-US" sz="4400" b="0" i="0" u="none" strike="noStrike" baseline="0" dirty="0">
                <a:latin typeface="Times New Roman" panose="02020603050405020304" pitchFamily="18" charset="0"/>
              </a:rPr>
              <a:t>Highest spending, larger income usage.</a:t>
            </a:r>
          </a:p>
          <a:p>
            <a:pPr marL="1485900" lvl="2" indent="-571500">
              <a:buFont typeface="Arial" panose="020B0604020202020204" pitchFamily="34" charset="0"/>
              <a:buChar char="•"/>
            </a:pPr>
            <a:r>
              <a:rPr lang="en-IN" sz="4400" i="0" u="none" strike="noStrike" baseline="0" dirty="0">
                <a:latin typeface="Times New Roman" panose="02020603050405020304" pitchFamily="18" charset="0"/>
              </a:rPr>
              <a:t>45+ Age Group: </a:t>
            </a:r>
          </a:p>
          <a:p>
            <a:pPr lvl="2"/>
            <a:r>
              <a:rPr lang="en-IN" sz="4400" b="0" i="0" u="none" strike="noStrike" baseline="0" dirty="0">
                <a:latin typeface="Times New Roman" panose="02020603050405020304" pitchFamily="18" charset="0"/>
              </a:rPr>
              <a:t>Lowest spending, more conservative.</a:t>
            </a:r>
          </a:p>
          <a:p>
            <a:pPr marL="1485900" lvl="2" indent="-571500">
              <a:buFont typeface="Arial" panose="020B0604020202020204" pitchFamily="34" charset="0"/>
              <a:buChar char="•"/>
            </a:pPr>
            <a:r>
              <a:rPr lang="en-US" sz="4400" i="0" u="none" strike="noStrike" baseline="0" dirty="0">
                <a:latin typeface="Times New Roman" panose="02020603050405020304" pitchFamily="18" charset="0"/>
              </a:rPr>
              <a:t>Trend</a:t>
            </a:r>
            <a:r>
              <a:rPr lang="en-US" sz="4400" b="0" i="0" u="none" strike="noStrike" baseline="0" dirty="0">
                <a:latin typeface="Times New Roman" panose="02020603050405020304" pitchFamily="18" charset="0"/>
              </a:rPr>
              <a:t>: Decreasing utilization with age.</a:t>
            </a:r>
            <a:endParaRPr lang="en-IN" sz="4400" b="0" i="0" u="none" strike="noStrike" baseline="0" dirty="0">
              <a:latin typeface="Times New Roman" panose="02020603050405020304" pitchFamily="18" charset="0"/>
            </a:endParaRPr>
          </a:p>
          <a:p>
            <a:pPr marR="0" lvl="1" rtl="0"/>
            <a:endParaRPr lang="en-IN"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5E583ECB-DAA6-88EE-2772-12B520D3B56A}"/>
              </a:ext>
            </a:extLst>
          </p:cNvPr>
          <p:cNvPicPr>
            <a:picLocks noChangeAspect="1"/>
          </p:cNvPicPr>
          <p:nvPr/>
        </p:nvPicPr>
        <p:blipFill>
          <a:blip r:embed="rId3"/>
          <a:stretch>
            <a:fillRect/>
          </a:stretch>
        </p:blipFill>
        <p:spPr>
          <a:xfrm>
            <a:off x="838199" y="1458419"/>
            <a:ext cx="4136923" cy="334251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58752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CF8C-6B91-7465-341C-DA8910621E8D}"/>
              </a:ext>
            </a:extLst>
          </p:cNvPr>
          <p:cNvSpPr>
            <a:spLocks noGrp="1"/>
          </p:cNvSpPr>
          <p:nvPr>
            <p:ph type="title"/>
          </p:nvPr>
        </p:nvSpPr>
        <p:spPr/>
        <p:txBody>
          <a:bodyPr>
            <a:normAutofit/>
          </a:bodyPr>
          <a:lstStyle/>
          <a:p>
            <a:pPr marR="0" rtl="0"/>
            <a:r>
              <a:rPr lang="en-US" sz="1600" b="0" i="0" u="none" strike="noStrike" baseline="0" dirty="0">
                <a:latin typeface="Calibri Light" panose="020F0302020204030204" pitchFamily="34" charset="0"/>
              </a:rPr>
              <a:t>Customer spending behavior</a:t>
            </a:r>
            <a:endParaRPr lang="en-US" sz="1600" b="0" i="0" u="none" strike="noStrike" baseline="0" dirty="0">
              <a:latin typeface="Symbol" panose="05050102010706020507" pitchFamily="18" charset="2"/>
            </a:endParaRPr>
          </a:p>
        </p:txBody>
      </p:sp>
      <p:sp>
        <p:nvSpPr>
          <p:cNvPr id="4" name="Text Placeholder 2">
            <a:extLst>
              <a:ext uri="{FF2B5EF4-FFF2-40B4-BE49-F238E27FC236}">
                <a16:creationId xmlns:a16="http://schemas.microsoft.com/office/drawing/2014/main" id="{1D835978-0AA3-819C-EF05-6DA676894AA6}"/>
              </a:ext>
            </a:extLst>
          </p:cNvPr>
          <p:cNvSpPr txBox="1">
            <a:spLocks/>
          </p:cNvSpPr>
          <p:nvPr/>
        </p:nvSpPr>
        <p:spPr>
          <a:xfrm>
            <a:off x="5309421" y="1006764"/>
            <a:ext cx="6577780" cy="4637675"/>
          </a:xfrm>
          <a:prstGeom prst="rect">
            <a:avLst/>
          </a:prstGeom>
        </p:spPr>
        <p:txBody>
          <a:bodyPr vert="horz" lIns="91440" tIns="45720" rIns="91440" bIns="45720" rtlCol="0">
            <a:noAutofit/>
          </a:bodyPr>
          <a:lstStyle>
            <a:lvl1pPr marL="0" indent="0" algn="l" defTabSz="914400" rtl="0" eaLnBrk="1" latinLnBrk="0" hangingPunct="1">
              <a:lnSpc>
                <a:spcPct val="200000"/>
              </a:lnSpc>
              <a:spcBef>
                <a:spcPts val="1000"/>
              </a:spcBef>
              <a:buFontTx/>
              <a:buNone/>
              <a:defRPr sz="2800" kern="1200">
                <a:solidFill>
                  <a:schemeClr val="bg1"/>
                </a:solidFill>
                <a:latin typeface="+mn-lt"/>
                <a:ea typeface="+mn-ea"/>
                <a:cs typeface="+mn-cs"/>
              </a:defRPr>
            </a:lvl1pPr>
            <a:lvl2pPr marL="457200" indent="0" algn="l" defTabSz="914400" rtl="0" eaLnBrk="1" latinLnBrk="0" hangingPunct="1">
              <a:lnSpc>
                <a:spcPct val="200000"/>
              </a:lnSpc>
              <a:spcBef>
                <a:spcPts val="500"/>
              </a:spcBef>
              <a:buFontTx/>
              <a:buNone/>
              <a:defRPr sz="2400" kern="1200">
                <a:solidFill>
                  <a:schemeClr val="bg1"/>
                </a:solidFill>
                <a:latin typeface="+mn-lt"/>
                <a:ea typeface="+mn-ea"/>
                <a:cs typeface="+mn-cs"/>
              </a:defRPr>
            </a:lvl2pPr>
            <a:lvl3pPr marL="914400" indent="0" algn="l" defTabSz="914400" rtl="0" eaLnBrk="1" latinLnBrk="0" hangingPunct="1">
              <a:lnSpc>
                <a:spcPct val="200000"/>
              </a:lnSpc>
              <a:spcBef>
                <a:spcPts val="500"/>
              </a:spcBef>
              <a:buFontTx/>
              <a:buNone/>
              <a:defRPr sz="2000" kern="1200">
                <a:solidFill>
                  <a:schemeClr val="bg1"/>
                </a:solidFill>
                <a:latin typeface="+mn-lt"/>
                <a:ea typeface="+mn-ea"/>
                <a:cs typeface="+mn-cs"/>
              </a:defRPr>
            </a:lvl3pPr>
            <a:lvl4pPr marL="1371600" indent="0" algn="l" defTabSz="914400" rtl="0" eaLnBrk="1" latinLnBrk="0" hangingPunct="1">
              <a:lnSpc>
                <a:spcPct val="200000"/>
              </a:lnSpc>
              <a:spcBef>
                <a:spcPts val="500"/>
              </a:spcBef>
              <a:buFontTx/>
              <a:buNone/>
              <a:defRPr sz="1800" kern="1200">
                <a:solidFill>
                  <a:schemeClr val="bg1"/>
                </a:solidFill>
                <a:latin typeface="+mn-lt"/>
                <a:ea typeface="+mn-ea"/>
                <a:cs typeface="+mn-cs"/>
              </a:defRPr>
            </a:lvl4pPr>
            <a:lvl5pPr marL="1828800" indent="0" algn="l" defTabSz="914400" rtl="0" eaLnBrk="1" latinLnBrk="0" hangingPunct="1">
              <a:lnSpc>
                <a:spcPct val="200000"/>
              </a:lnSpc>
              <a:spcBef>
                <a:spcPts val="500"/>
              </a:spcBef>
              <a:buFontTx/>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2000" dirty="0">
                <a:latin typeface="Times New Roman" panose="02020603050405020304" pitchFamily="18" charset="0"/>
              </a:rPr>
              <a:t>Occupation</a:t>
            </a:r>
            <a:endParaRPr lang="en-IN" sz="2000" dirty="0">
              <a:latin typeface="Times New Roman" panose="02020603050405020304" pitchFamily="18" charset="0"/>
              <a:cs typeface="Times New Roman" panose="02020603050405020304" pitchFamily="18" charset="0"/>
            </a:endParaRPr>
          </a:p>
          <a:p>
            <a:pPr lvl="2"/>
            <a:r>
              <a:rPr lang="en-IN" sz="2400" dirty="0">
                <a:latin typeface="Symbol" panose="05050102010706020507" pitchFamily="18" charset="2"/>
              </a:rPr>
              <a:t>·</a:t>
            </a:r>
            <a:r>
              <a:rPr lang="en-IN" sz="2400" dirty="0">
                <a:latin typeface="Times New Roman" panose="02020603050405020304" pitchFamily="18" charset="0"/>
              </a:rPr>
              <a:t>  Salaried IT Employees: </a:t>
            </a:r>
            <a:r>
              <a:rPr lang="en-US" sz="2400" dirty="0">
                <a:latin typeface="Times New Roman" panose="02020603050405020304" pitchFamily="18" charset="0"/>
              </a:rPr>
              <a:t>Highest spending</a:t>
            </a:r>
            <a:endParaRPr lang="en-IN" sz="2400" dirty="0">
              <a:latin typeface="Times New Roman" panose="02020603050405020304" pitchFamily="18" charset="0"/>
            </a:endParaRPr>
          </a:p>
          <a:p>
            <a:pPr lvl="2"/>
            <a:r>
              <a:rPr lang="en-IN" sz="2400" dirty="0">
                <a:latin typeface="Symbol" panose="05050102010706020507" pitchFamily="18" charset="2"/>
              </a:rPr>
              <a:t>·</a:t>
            </a:r>
            <a:r>
              <a:rPr lang="en-IN" sz="2400" dirty="0">
                <a:latin typeface="Times New Roman" panose="02020603050405020304" pitchFamily="18" charset="0"/>
              </a:rPr>
              <a:t>  Government Employees: </a:t>
            </a:r>
          </a:p>
          <a:p>
            <a:pPr lvl="2"/>
            <a:r>
              <a:rPr lang="en-IN" sz="2400" dirty="0">
                <a:latin typeface="Times New Roman" panose="02020603050405020304" pitchFamily="18" charset="0"/>
              </a:rPr>
              <a:t>Lowest spending, conservative habits.</a:t>
            </a:r>
          </a:p>
          <a:p>
            <a:pPr lvl="2"/>
            <a:r>
              <a:rPr lang="en-IN" sz="2400" dirty="0">
                <a:latin typeface="Symbol" panose="05050102010706020507" pitchFamily="18" charset="2"/>
              </a:rPr>
              <a:t>·</a:t>
            </a:r>
            <a:r>
              <a:rPr lang="en-IN" sz="2400" dirty="0">
                <a:latin typeface="Times New Roman" panose="02020603050405020304" pitchFamily="18" charset="0"/>
              </a:rPr>
              <a:t>  </a:t>
            </a:r>
            <a:r>
              <a:rPr lang="en-US" sz="2400" dirty="0">
                <a:latin typeface="Times New Roman" panose="02020603050405020304" pitchFamily="18" charset="0"/>
              </a:rPr>
              <a:t>IT and freelancers spend more.</a:t>
            </a:r>
            <a:endParaRPr lang="en-IN" sz="2400" dirty="0">
              <a:latin typeface="Times New Roman" panose="02020603050405020304" pitchFamily="18" charset="0"/>
            </a:endParaRPr>
          </a:p>
          <a:p>
            <a:pPr lvl="2"/>
            <a:r>
              <a:rPr lang="en-IN" sz="2400" dirty="0">
                <a:latin typeface="Symbol" panose="05050102010706020507" pitchFamily="18" charset="2"/>
              </a:rPr>
              <a:t>·</a:t>
            </a:r>
            <a:r>
              <a:rPr lang="en-IN" sz="2400" dirty="0">
                <a:latin typeface="Times New Roman" panose="02020603050405020304" pitchFamily="18" charset="0"/>
              </a:rPr>
              <a:t>  </a:t>
            </a:r>
            <a:r>
              <a:rPr lang="en-US" sz="2400" dirty="0">
                <a:latin typeface="Times New Roman" panose="02020603050405020304" pitchFamily="18" charset="0"/>
              </a:rPr>
              <a:t>Business owners and government employees spend less.</a:t>
            </a:r>
            <a:endParaRPr lang="en-US" sz="1200" dirty="0">
              <a:latin typeface="Times New Roman" panose="02020603050405020304" pitchFamily="18" charset="0"/>
            </a:endParaRPr>
          </a:p>
          <a:p>
            <a:pPr lvl="2"/>
            <a:endParaRPr lang="en-IN" sz="2400" dirty="0">
              <a:latin typeface="Times New Roman" panose="02020603050405020304" pitchFamily="18" charset="0"/>
            </a:endParaRPr>
          </a:p>
        </p:txBody>
      </p:sp>
      <p:pic>
        <p:nvPicPr>
          <p:cNvPr id="8" name="Picture 7">
            <a:extLst>
              <a:ext uri="{FF2B5EF4-FFF2-40B4-BE49-F238E27FC236}">
                <a16:creationId xmlns:a16="http://schemas.microsoft.com/office/drawing/2014/main" id="{2DFF1A1E-D7E9-9C5C-263D-F899D93054D0}"/>
              </a:ext>
            </a:extLst>
          </p:cNvPr>
          <p:cNvPicPr>
            <a:picLocks noChangeAspect="1"/>
          </p:cNvPicPr>
          <p:nvPr/>
        </p:nvPicPr>
        <p:blipFill>
          <a:blip r:embed="rId3"/>
          <a:stretch>
            <a:fillRect/>
          </a:stretch>
        </p:blipFill>
        <p:spPr>
          <a:xfrm>
            <a:off x="838200" y="1314132"/>
            <a:ext cx="4048432" cy="324173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63678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B891-182A-3392-332F-A287E6D306A8}"/>
              </a:ext>
            </a:extLst>
          </p:cNvPr>
          <p:cNvSpPr>
            <a:spLocks noGrp="1"/>
          </p:cNvSpPr>
          <p:nvPr>
            <p:ph type="title"/>
          </p:nvPr>
        </p:nvSpPr>
        <p:spPr/>
        <p:txBody>
          <a:bodyPr>
            <a:normAutofit/>
          </a:bodyPr>
          <a:lstStyle/>
          <a:p>
            <a:pPr marR="0" rtl="0"/>
            <a:r>
              <a:rPr lang="en-IN" sz="1600" b="0" i="0" u="none" strike="noStrike" baseline="0" dirty="0">
                <a:latin typeface="Calibri Light" panose="020F0302020204030204" pitchFamily="34" charset="0"/>
              </a:rPr>
              <a:t>Customer spending </a:t>
            </a:r>
            <a:r>
              <a:rPr lang="en-IN" sz="1600" b="0" i="0" u="none" strike="noStrike" baseline="0" dirty="0" err="1">
                <a:latin typeface="Calibri Light" panose="020F0302020204030204" pitchFamily="34" charset="0"/>
              </a:rPr>
              <a:t>behavior</a:t>
            </a:r>
            <a:endParaRPr lang="en-IN" sz="1600" b="0" i="0" u="none" strike="noStrike" baseline="0" dirty="0">
              <a:latin typeface="Calibri Light" panose="020F0302020204030204" pitchFamily="34" charset="0"/>
            </a:endParaRPr>
          </a:p>
        </p:txBody>
      </p:sp>
      <p:sp>
        <p:nvSpPr>
          <p:cNvPr id="3" name="Text Placeholder 2">
            <a:extLst>
              <a:ext uri="{FF2B5EF4-FFF2-40B4-BE49-F238E27FC236}">
                <a16:creationId xmlns:a16="http://schemas.microsoft.com/office/drawing/2014/main" id="{5137486E-C1C7-25B8-E048-F8CFE842C7A6}"/>
              </a:ext>
            </a:extLst>
          </p:cNvPr>
          <p:cNvSpPr>
            <a:spLocks noGrp="1"/>
          </p:cNvSpPr>
          <p:nvPr>
            <p:ph type="body" idx="1"/>
          </p:nvPr>
        </p:nvSpPr>
        <p:spPr>
          <a:xfrm>
            <a:off x="5810865" y="1343844"/>
            <a:ext cx="5837902" cy="4879976"/>
          </a:xfrm>
        </p:spPr>
        <p:txBody>
          <a:bodyPr>
            <a:noAutofit/>
          </a:bodyPr>
          <a:lstStyle/>
          <a:p>
            <a:pPr marR="0" lvl="0" rtl="0"/>
            <a:r>
              <a:rPr lang="en-IN" sz="2000" b="0" i="0" u="none" strike="noStrike" baseline="0" dirty="0">
                <a:latin typeface="Times New Roman" panose="02020603050405020304" pitchFamily="18" charset="0"/>
              </a:rPr>
              <a:t>City</a:t>
            </a:r>
          </a:p>
          <a:p>
            <a:pPr marL="800100" marR="0" lvl="1" indent="-342900" rtl="0">
              <a:buFont typeface="Arial" panose="020B0604020202020204" pitchFamily="34" charset="0"/>
              <a:buChar char="•"/>
            </a:pPr>
            <a:r>
              <a:rPr lang="en-IN" i="0" u="none" strike="noStrike" baseline="0" dirty="0">
                <a:latin typeface="Times New Roman" panose="02020603050405020304" pitchFamily="18" charset="0"/>
              </a:rPr>
              <a:t>Mumbai: </a:t>
            </a:r>
            <a:r>
              <a:rPr lang="en-IN" i="0" u="none" strike="noStrike" dirty="0">
                <a:latin typeface="Times New Roman" panose="02020603050405020304" pitchFamily="18" charset="0"/>
              </a:rPr>
              <a:t> </a:t>
            </a:r>
            <a:r>
              <a:rPr lang="en-US" b="0" i="0" u="none" strike="noStrike" baseline="0" dirty="0">
                <a:latin typeface="Times New Roman" panose="02020603050405020304" pitchFamily="18" charset="0"/>
              </a:rPr>
              <a:t>Highest spending, high cost of living.</a:t>
            </a:r>
          </a:p>
          <a:p>
            <a:pPr marL="800100" marR="0" lvl="1" indent="-342900" rtl="0">
              <a:buFont typeface="Arial" panose="020B0604020202020204" pitchFamily="34" charset="0"/>
              <a:buChar char="•"/>
            </a:pPr>
            <a:r>
              <a:rPr lang="en-IN" i="0" u="none" strike="noStrike" baseline="0" dirty="0">
                <a:latin typeface="Times New Roman" panose="02020603050405020304" pitchFamily="18" charset="0"/>
              </a:rPr>
              <a:t>Chennai: </a:t>
            </a:r>
            <a:r>
              <a:rPr lang="en-IN" b="0" i="0" u="none" strike="noStrike" baseline="0" dirty="0">
                <a:latin typeface="Times New Roman" panose="02020603050405020304" pitchFamily="18" charset="0"/>
              </a:rPr>
              <a:t>Lowest spending, restrained pattern.</a:t>
            </a:r>
          </a:p>
          <a:p>
            <a:pPr marL="800100" marR="0" lvl="1" indent="-342900" rtl="0">
              <a:buFont typeface="Arial" panose="020B0604020202020204" pitchFamily="34" charset="0"/>
              <a:buChar char="•"/>
            </a:pPr>
            <a:r>
              <a:rPr lang="en-US" b="1" i="0" u="none" strike="noStrike" baseline="0" dirty="0">
                <a:latin typeface="Times New Roman" panose="02020603050405020304" pitchFamily="18" charset="0"/>
              </a:rPr>
              <a:t>Variation</a:t>
            </a:r>
            <a:r>
              <a:rPr lang="en-US" b="0" i="0" u="none" strike="noStrike" baseline="0" dirty="0">
                <a:latin typeface="Times New Roman" panose="02020603050405020304" pitchFamily="18" charset="0"/>
              </a:rPr>
              <a:t>: Significant differences across cities.</a:t>
            </a:r>
          </a:p>
          <a:p>
            <a:pPr marR="0" lvl="1" rtl="0"/>
            <a:r>
              <a:rPr lang="en-US" b="0" i="0" u="none" strike="noStrike" baseline="0" dirty="0">
                <a:latin typeface="Times New Roman" panose="02020603050405020304" pitchFamily="18" charset="0"/>
              </a:rPr>
              <a:t>Mumbai and Delhi NCR spend more.</a:t>
            </a:r>
          </a:p>
          <a:p>
            <a:pPr marR="0" lvl="1" rtl="0"/>
            <a:endParaRPr lang="en-IN" sz="2000"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239EC9AB-24E6-39FE-3658-4748FFD393CF}"/>
              </a:ext>
            </a:extLst>
          </p:cNvPr>
          <p:cNvPicPr>
            <a:picLocks noChangeAspect="1"/>
          </p:cNvPicPr>
          <p:nvPr/>
        </p:nvPicPr>
        <p:blipFill>
          <a:blip r:embed="rId3"/>
          <a:stretch>
            <a:fillRect/>
          </a:stretch>
        </p:blipFill>
        <p:spPr>
          <a:xfrm>
            <a:off x="838199" y="1343844"/>
            <a:ext cx="4251917" cy="339530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56945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B93A-93D0-6E75-C35C-1B85774ECC69}"/>
              </a:ext>
            </a:extLst>
          </p:cNvPr>
          <p:cNvSpPr>
            <a:spLocks noGrp="1"/>
          </p:cNvSpPr>
          <p:nvPr>
            <p:ph type="title"/>
          </p:nvPr>
        </p:nvSpPr>
        <p:spPr/>
        <p:txBody>
          <a:bodyPr>
            <a:normAutofit/>
          </a:bodyPr>
          <a:lstStyle/>
          <a:p>
            <a:pPr marR="0" rtl="0"/>
            <a:r>
              <a:rPr lang="en-IN" sz="1600" b="0" i="0" u="none" strike="noStrike" baseline="0" dirty="0">
                <a:latin typeface="Calibri Light" panose="020F0302020204030204" pitchFamily="34" charset="0"/>
              </a:rPr>
              <a:t>Customer spending </a:t>
            </a:r>
            <a:r>
              <a:rPr lang="en-IN" sz="1600" b="0" i="0" u="none" strike="noStrike" baseline="0" dirty="0" err="1">
                <a:latin typeface="Calibri Light" panose="020F0302020204030204" pitchFamily="34" charset="0"/>
              </a:rPr>
              <a:t>behavior</a:t>
            </a:r>
            <a:endParaRPr lang="en-IN" sz="1600" b="0" i="0" u="none" strike="noStrike" baseline="0" dirty="0">
              <a:latin typeface="Calibri Light" panose="020F0302020204030204" pitchFamily="34" charset="0"/>
            </a:endParaRPr>
          </a:p>
        </p:txBody>
      </p:sp>
      <p:sp>
        <p:nvSpPr>
          <p:cNvPr id="3" name="Text Placeholder 2">
            <a:extLst>
              <a:ext uri="{FF2B5EF4-FFF2-40B4-BE49-F238E27FC236}">
                <a16:creationId xmlns:a16="http://schemas.microsoft.com/office/drawing/2014/main" id="{E1D27858-338D-B45A-B305-46E7D976F8B5}"/>
              </a:ext>
            </a:extLst>
          </p:cNvPr>
          <p:cNvSpPr>
            <a:spLocks noGrp="1"/>
          </p:cNvSpPr>
          <p:nvPr>
            <p:ph type="body" idx="1"/>
          </p:nvPr>
        </p:nvSpPr>
        <p:spPr>
          <a:xfrm>
            <a:off x="6096000" y="1268362"/>
            <a:ext cx="5857567" cy="4957763"/>
          </a:xfrm>
        </p:spPr>
        <p:txBody>
          <a:bodyPr>
            <a:normAutofit fontScale="92500" lnSpcReduction="20000"/>
          </a:bodyPr>
          <a:lstStyle/>
          <a:p>
            <a:pPr marR="0" lvl="1" rtl="0"/>
            <a:r>
              <a:rPr lang="en-IN" sz="2200" i="0" u="none" strike="noStrike" baseline="0" dirty="0">
                <a:latin typeface="Times New Roman" panose="02020603050405020304" pitchFamily="18" charset="0"/>
              </a:rPr>
              <a:t>Marital status</a:t>
            </a:r>
          </a:p>
          <a:p>
            <a:pPr marR="0" lvl="1" rtl="0"/>
            <a:r>
              <a:rPr lang="en-IN" sz="2600" i="0" u="none" strike="noStrike" baseline="0" dirty="0">
                <a:latin typeface="Times New Roman" panose="02020603050405020304" pitchFamily="18" charset="0"/>
              </a:rPr>
              <a:t>Single: </a:t>
            </a:r>
          </a:p>
          <a:p>
            <a:pPr marR="0" lvl="1" rtl="0"/>
            <a:r>
              <a:rPr lang="en-IN" sz="2600" i="0" u="none" strike="noStrike" baseline="0" dirty="0">
                <a:latin typeface="Times New Roman" panose="02020603050405020304" pitchFamily="18" charset="0"/>
              </a:rPr>
              <a:t>Significant spending, personal interests.</a:t>
            </a:r>
          </a:p>
          <a:p>
            <a:pPr marR="0" lvl="1" rtl="0"/>
            <a:r>
              <a:rPr lang="en-IN" sz="2600" i="0" u="none" strike="noStrike" baseline="0" dirty="0">
                <a:latin typeface="Times New Roman" panose="02020603050405020304" pitchFamily="18" charset="0"/>
              </a:rPr>
              <a:t>Married: </a:t>
            </a:r>
          </a:p>
          <a:p>
            <a:pPr marR="0" lvl="1" rtl="0"/>
            <a:r>
              <a:rPr lang="en-IN" sz="2600" i="0" u="none" strike="noStrike" baseline="0" dirty="0">
                <a:latin typeface="Times New Roman" panose="02020603050405020304" pitchFamily="18" charset="0"/>
              </a:rPr>
              <a:t>Slightly more conservative spending.</a:t>
            </a:r>
          </a:p>
          <a:p>
            <a:pPr marR="0" lvl="1" rtl="0"/>
            <a:r>
              <a:rPr lang="en-US" sz="2600" i="0" u="none" strike="noStrike" baseline="0" dirty="0">
                <a:latin typeface="Times New Roman" panose="02020603050405020304" pitchFamily="18" charset="0"/>
              </a:rPr>
              <a:t>Similarities: Both groups spend substantially</a:t>
            </a:r>
            <a:r>
              <a:rPr lang="en-US" sz="2600" b="0" i="0" u="none" strike="noStrike" baseline="0" dirty="0">
                <a:latin typeface="Times New Roman" panose="02020603050405020304" pitchFamily="18" charset="0"/>
              </a:rPr>
              <a:t>.</a:t>
            </a:r>
          </a:p>
          <a:p>
            <a:pPr marR="0" lvl="1" rtl="0"/>
            <a:endParaRPr lang="en-IN"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2D0522BE-D490-E344-8D90-497F47FA5B2C}"/>
              </a:ext>
            </a:extLst>
          </p:cNvPr>
          <p:cNvPicPr>
            <a:picLocks noChangeAspect="1"/>
          </p:cNvPicPr>
          <p:nvPr/>
        </p:nvPicPr>
        <p:blipFill>
          <a:blip r:embed="rId3"/>
          <a:stretch>
            <a:fillRect/>
          </a:stretch>
        </p:blipFill>
        <p:spPr>
          <a:xfrm>
            <a:off x="838199" y="1268362"/>
            <a:ext cx="4441723" cy="353692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30108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4740-F9B3-6F1B-2CCD-E6347916F2E3}"/>
              </a:ext>
            </a:extLst>
          </p:cNvPr>
          <p:cNvSpPr>
            <a:spLocks noGrp="1"/>
          </p:cNvSpPr>
          <p:nvPr>
            <p:ph type="title"/>
          </p:nvPr>
        </p:nvSpPr>
        <p:spPr>
          <a:xfrm>
            <a:off x="838200" y="365126"/>
            <a:ext cx="10515600" cy="509946"/>
          </a:xfrm>
        </p:spPr>
        <p:txBody>
          <a:bodyPr/>
          <a:lstStyle/>
          <a:p>
            <a:pPr marR="0" rtl="0"/>
            <a:r>
              <a:rPr lang="en-IN" sz="1600" b="0" i="0" u="none" strike="noStrike" baseline="0" dirty="0">
                <a:latin typeface="Calibri Light" panose="020F0302020204030204" pitchFamily="34" charset="0"/>
              </a:rPr>
              <a:t>Agenda</a:t>
            </a:r>
            <a:endParaRPr lang="en-IN" b="0" i="0" u="none" strike="noStrike" baseline="0" dirty="0">
              <a:latin typeface="Calibri Light" panose="020F0302020204030204" pitchFamily="34" charset="0"/>
            </a:endParaRPr>
          </a:p>
        </p:txBody>
      </p:sp>
      <p:sp>
        <p:nvSpPr>
          <p:cNvPr id="3" name="Text Placeholder 2">
            <a:extLst>
              <a:ext uri="{FF2B5EF4-FFF2-40B4-BE49-F238E27FC236}">
                <a16:creationId xmlns:a16="http://schemas.microsoft.com/office/drawing/2014/main" id="{BE5BA566-7B68-AEAC-06E8-66DBBCE9F677}"/>
              </a:ext>
            </a:extLst>
          </p:cNvPr>
          <p:cNvSpPr>
            <a:spLocks noGrp="1"/>
          </p:cNvSpPr>
          <p:nvPr>
            <p:ph type="body" idx="1"/>
          </p:nvPr>
        </p:nvSpPr>
        <p:spPr>
          <a:xfrm>
            <a:off x="838200" y="852716"/>
            <a:ext cx="10515600" cy="5394836"/>
          </a:xfrm>
        </p:spPr>
        <p:txBody>
          <a:bodyPr>
            <a:noAutofit/>
          </a:bodyPr>
          <a:lstStyle/>
          <a:p>
            <a:pPr marL="800100" marR="0" lvl="1" indent="-342900" rtl="0">
              <a:buFont typeface="Symbol" panose="05050102010706020507" pitchFamily="18" charset="2"/>
              <a:buChar char="·"/>
            </a:pPr>
            <a:r>
              <a:rPr lang="en-IN" sz="2000" b="0" i="0" u="none" strike="noStrike" baseline="0" dirty="0">
                <a:latin typeface="Times New Roman" panose="02020603050405020304" pitchFamily="18" charset="0"/>
              </a:rPr>
              <a:t>Problem Statement</a:t>
            </a:r>
          </a:p>
          <a:p>
            <a:pPr marL="800100" marR="0" lvl="1" indent="-342900" rtl="0">
              <a:buFont typeface="Symbol" panose="05050102010706020507" pitchFamily="18" charset="2"/>
              <a:buChar char="·"/>
            </a:pPr>
            <a:r>
              <a:rPr lang="en-IN" sz="2000" dirty="0">
                <a:latin typeface="Times New Roman" panose="02020603050405020304" pitchFamily="18" charset="0"/>
              </a:rPr>
              <a:t>Purpose</a:t>
            </a:r>
            <a:endParaRPr lang="en-IN" sz="2000" b="0" i="0" u="none" strike="noStrike" baseline="0" dirty="0">
              <a:latin typeface="Times New Roman" panose="02020603050405020304" pitchFamily="18" charset="0"/>
            </a:endParaRPr>
          </a:p>
          <a:p>
            <a:pPr marR="0" lvl="1" rtl="0"/>
            <a:r>
              <a:rPr lang="en-IN" sz="2000" b="0" i="0" u="none" strike="noStrike" baseline="0" dirty="0">
                <a:latin typeface="Symbol" panose="05050102010706020507" pitchFamily="18" charset="2"/>
              </a:rPr>
              <a:t>·</a:t>
            </a:r>
            <a:r>
              <a:rPr lang="en-IN" sz="2000" b="0" i="0" u="none" strike="noStrike" baseline="0" dirty="0">
                <a:latin typeface="Times New Roman" panose="02020603050405020304" pitchFamily="18" charset="0"/>
              </a:rPr>
              <a:t>  Data Overview</a:t>
            </a:r>
          </a:p>
          <a:p>
            <a:pPr marR="0" lvl="1" rtl="0"/>
            <a:r>
              <a:rPr lang="en-IN" sz="2000" b="0" i="0" u="none" strike="noStrike" baseline="0" dirty="0">
                <a:latin typeface="Symbol" panose="05050102010706020507" pitchFamily="18" charset="2"/>
              </a:rPr>
              <a:t>·</a:t>
            </a:r>
            <a:r>
              <a:rPr lang="en-IN" sz="2000" b="0" i="0" u="none" strike="noStrike" baseline="0" dirty="0">
                <a:latin typeface="Times New Roman" panose="02020603050405020304" pitchFamily="18" charset="0"/>
              </a:rPr>
              <a:t>  Key Findings &amp; recommendations</a:t>
            </a:r>
          </a:p>
          <a:p>
            <a:pPr marL="1371600" lvl="2" indent="-457200">
              <a:buFont typeface="+mj-lt"/>
              <a:buAutoNum type="arabicPeriod"/>
            </a:pPr>
            <a:r>
              <a:rPr lang="en-IN" b="0" i="0" u="none" strike="noStrike" baseline="0" dirty="0">
                <a:latin typeface="Times New Roman" panose="02020603050405020304" pitchFamily="18" charset="0"/>
              </a:rPr>
              <a:t>Demographic</a:t>
            </a:r>
          </a:p>
          <a:p>
            <a:pPr marL="1371600" lvl="2" indent="-457200">
              <a:buFont typeface="+mj-lt"/>
              <a:buAutoNum type="arabicPeriod"/>
            </a:pPr>
            <a:r>
              <a:rPr lang="en-IN" b="0" i="0" u="none" strike="noStrike" baseline="0" dirty="0">
                <a:latin typeface="Times New Roman" panose="02020603050405020304" pitchFamily="18" charset="0"/>
              </a:rPr>
              <a:t>Customer spending behaviour</a:t>
            </a:r>
          </a:p>
          <a:p>
            <a:pPr marL="1371600" lvl="2" indent="-457200">
              <a:buFont typeface="+mj-lt"/>
              <a:buAutoNum type="arabicPeriod"/>
            </a:pPr>
            <a:r>
              <a:rPr lang="en-IN" dirty="0">
                <a:latin typeface="Times New Roman" panose="02020603050405020304" pitchFamily="18" charset="0"/>
              </a:rPr>
              <a:t>High value customer segment</a:t>
            </a:r>
            <a:endParaRPr lang="en-IN" sz="2000" b="0" i="0" u="none" strike="noStrike" baseline="0" dirty="0">
              <a:latin typeface="Times New Roman" panose="02020603050405020304" pitchFamily="18" charset="0"/>
            </a:endParaRPr>
          </a:p>
          <a:p>
            <a:pPr marR="0" lvl="1" rtl="0"/>
            <a:r>
              <a:rPr lang="en-IN" sz="2000" b="0" i="0" u="none" strike="noStrike" baseline="0" dirty="0">
                <a:latin typeface="Symbol" panose="05050102010706020507" pitchFamily="18" charset="2"/>
              </a:rPr>
              <a:t>·</a:t>
            </a:r>
            <a:r>
              <a:rPr lang="en-IN" sz="2000" b="0" i="0" u="none" strike="noStrike" baseline="0" dirty="0">
                <a:latin typeface="Times New Roman" panose="02020603050405020304" pitchFamily="18" charset="0"/>
              </a:rPr>
              <a:t>  Conclusion</a:t>
            </a:r>
          </a:p>
        </p:txBody>
      </p:sp>
    </p:spTree>
    <p:extLst>
      <p:ext uri="{BB962C8B-B14F-4D97-AF65-F5344CB8AC3E}">
        <p14:creationId xmlns:p14="http://schemas.microsoft.com/office/powerpoint/2010/main" val="16398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641B-D946-F87D-EA52-C0063355EFE3}"/>
              </a:ext>
            </a:extLst>
          </p:cNvPr>
          <p:cNvSpPr>
            <a:spLocks noGrp="1"/>
          </p:cNvSpPr>
          <p:nvPr>
            <p:ph type="title"/>
          </p:nvPr>
        </p:nvSpPr>
        <p:spPr/>
        <p:txBody>
          <a:bodyPr>
            <a:normAutofit/>
          </a:bodyPr>
          <a:lstStyle/>
          <a:p>
            <a:pPr marR="0" rtl="0"/>
            <a:r>
              <a:rPr lang="en-IN" sz="1600" b="0" i="0" u="none" strike="noStrike" baseline="0" dirty="0">
                <a:latin typeface="Calibri Light" panose="020F0302020204030204" pitchFamily="34" charset="0"/>
              </a:rPr>
              <a:t>Spending insights</a:t>
            </a:r>
            <a:endParaRPr lang="en-IN" sz="1600" b="0" i="0" u="none" strike="noStrike" baseline="0" dirty="0">
              <a:latin typeface="Symbol" panose="05050102010706020507" pitchFamily="18" charset="2"/>
            </a:endParaRPr>
          </a:p>
        </p:txBody>
      </p:sp>
      <p:sp>
        <p:nvSpPr>
          <p:cNvPr id="10" name="Flowchart: Connector 9">
            <a:extLst>
              <a:ext uri="{FF2B5EF4-FFF2-40B4-BE49-F238E27FC236}">
                <a16:creationId xmlns:a16="http://schemas.microsoft.com/office/drawing/2014/main" id="{CB329C23-B7B2-6C48-ACB2-BEF455FFF7F3}"/>
              </a:ext>
            </a:extLst>
          </p:cNvPr>
          <p:cNvSpPr/>
          <p:nvPr/>
        </p:nvSpPr>
        <p:spPr>
          <a:xfrm>
            <a:off x="7088459" y="1669586"/>
            <a:ext cx="1317523" cy="131203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lowchart: Connector 10">
            <a:extLst>
              <a:ext uri="{FF2B5EF4-FFF2-40B4-BE49-F238E27FC236}">
                <a16:creationId xmlns:a16="http://schemas.microsoft.com/office/drawing/2014/main" id="{F60B11C7-184F-9539-F50A-E4B41F739BD3}"/>
              </a:ext>
            </a:extLst>
          </p:cNvPr>
          <p:cNvSpPr/>
          <p:nvPr/>
        </p:nvSpPr>
        <p:spPr>
          <a:xfrm>
            <a:off x="9204316" y="1669586"/>
            <a:ext cx="1317523" cy="1312039"/>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Connector 11">
            <a:extLst>
              <a:ext uri="{FF2B5EF4-FFF2-40B4-BE49-F238E27FC236}">
                <a16:creationId xmlns:a16="http://schemas.microsoft.com/office/drawing/2014/main" id="{55B8FF89-B693-6401-DEE3-045C1D280450}"/>
              </a:ext>
            </a:extLst>
          </p:cNvPr>
          <p:cNvSpPr/>
          <p:nvPr/>
        </p:nvSpPr>
        <p:spPr>
          <a:xfrm>
            <a:off x="8405982" y="5154968"/>
            <a:ext cx="1317523" cy="1312039"/>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lowchart: Connector 16">
            <a:extLst>
              <a:ext uri="{FF2B5EF4-FFF2-40B4-BE49-F238E27FC236}">
                <a16:creationId xmlns:a16="http://schemas.microsoft.com/office/drawing/2014/main" id="{942A8BA5-8E23-A1B8-84D7-C7E372C4AC8C}"/>
              </a:ext>
            </a:extLst>
          </p:cNvPr>
          <p:cNvSpPr/>
          <p:nvPr/>
        </p:nvSpPr>
        <p:spPr>
          <a:xfrm>
            <a:off x="9293526" y="3504588"/>
            <a:ext cx="1317523" cy="1312039"/>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Connector 2">
            <a:extLst>
              <a:ext uri="{FF2B5EF4-FFF2-40B4-BE49-F238E27FC236}">
                <a16:creationId xmlns:a16="http://schemas.microsoft.com/office/drawing/2014/main" id="{15CFABC7-6CE1-D95C-0870-F46EC48B57C6}"/>
              </a:ext>
            </a:extLst>
          </p:cNvPr>
          <p:cNvSpPr/>
          <p:nvPr/>
        </p:nvSpPr>
        <p:spPr>
          <a:xfrm>
            <a:off x="7088459" y="3627720"/>
            <a:ext cx="1317523" cy="1312039"/>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3BB5D0AE-4B1A-6C37-4734-3C88200630F3}"/>
              </a:ext>
            </a:extLst>
          </p:cNvPr>
          <p:cNvPicPr>
            <a:picLocks noChangeAspect="1"/>
          </p:cNvPicPr>
          <p:nvPr/>
        </p:nvPicPr>
        <p:blipFill>
          <a:blip r:embed="rId8"/>
          <a:stretch>
            <a:fillRect/>
          </a:stretch>
        </p:blipFill>
        <p:spPr>
          <a:xfrm>
            <a:off x="572347" y="1465842"/>
            <a:ext cx="5180840" cy="376005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55224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49C571-8421-053E-D165-E07D08560057}"/>
              </a:ext>
            </a:extLst>
          </p:cNvPr>
          <p:cNvSpPr/>
          <p:nvPr/>
        </p:nvSpPr>
        <p:spPr>
          <a:xfrm>
            <a:off x="287866" y="2967335"/>
            <a:ext cx="11684001"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High value customer segment</a:t>
            </a:r>
          </a:p>
        </p:txBody>
      </p:sp>
    </p:spTree>
    <p:extLst>
      <p:ext uri="{BB962C8B-B14F-4D97-AF65-F5344CB8AC3E}">
        <p14:creationId xmlns:p14="http://schemas.microsoft.com/office/powerpoint/2010/main" val="143065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641B-D946-F87D-EA52-C0063355EFE3}"/>
              </a:ext>
            </a:extLst>
          </p:cNvPr>
          <p:cNvSpPr>
            <a:spLocks noGrp="1"/>
          </p:cNvSpPr>
          <p:nvPr>
            <p:ph type="title"/>
          </p:nvPr>
        </p:nvSpPr>
        <p:spPr/>
        <p:txBody>
          <a:bodyPr>
            <a:normAutofit/>
          </a:bodyPr>
          <a:lstStyle/>
          <a:p>
            <a:pPr marR="0" rtl="0"/>
            <a:r>
              <a:rPr lang="en-IN" sz="1600" b="0" i="0" u="none" strike="noStrike" baseline="0" dirty="0">
                <a:latin typeface="Calibri Light" panose="020F0302020204030204" pitchFamily="34" charset="0"/>
              </a:rPr>
              <a:t>High Value  users</a:t>
            </a:r>
            <a:endParaRPr lang="en-IN" sz="1600" b="0" i="0" u="none" strike="noStrike" baseline="0" dirty="0">
              <a:latin typeface="Symbol" panose="05050102010706020507" pitchFamily="18" charset="2"/>
            </a:endParaRPr>
          </a:p>
        </p:txBody>
      </p:sp>
      <p:sp>
        <p:nvSpPr>
          <p:cNvPr id="19" name="TextBox 18">
            <a:extLst>
              <a:ext uri="{FF2B5EF4-FFF2-40B4-BE49-F238E27FC236}">
                <a16:creationId xmlns:a16="http://schemas.microsoft.com/office/drawing/2014/main" id="{508D738E-AEC5-7245-DCFB-6B6D6EC9BCDF}"/>
              </a:ext>
            </a:extLst>
          </p:cNvPr>
          <p:cNvSpPr txBox="1"/>
          <p:nvPr/>
        </p:nvSpPr>
        <p:spPr>
          <a:xfrm>
            <a:off x="838200" y="1006764"/>
            <a:ext cx="8102600" cy="5159554"/>
          </a:xfrm>
          <a:prstGeom prst="rect">
            <a:avLst/>
          </a:prstGeom>
          <a:noFill/>
        </p:spPr>
        <p:txBody>
          <a:bodyPr wrap="square">
            <a:spAutoFit/>
          </a:bodyPr>
          <a:lstStyle/>
          <a:p>
            <a:pPr>
              <a:lnSpc>
                <a:spcPct val="200000"/>
              </a:lnSpc>
            </a:pPr>
            <a:r>
              <a:rPr lang="en-US" sz="2400" b="1" dirty="0">
                <a:solidFill>
                  <a:schemeClr val="bg1"/>
                </a:solidFill>
              </a:rPr>
              <a:t>High-Value Customer Profile:</a:t>
            </a:r>
          </a:p>
          <a:p>
            <a:pPr marL="342900" indent="-342900">
              <a:lnSpc>
                <a:spcPct val="200000"/>
              </a:lnSpc>
              <a:buFont typeface="Arial" panose="020B0604020202020204" pitchFamily="34" charset="0"/>
              <a:buChar char="•"/>
            </a:pPr>
            <a:r>
              <a:rPr lang="en-US" sz="2400" b="1" dirty="0">
                <a:solidFill>
                  <a:schemeClr val="bg1"/>
                </a:solidFill>
              </a:rPr>
              <a:t>Age Group</a:t>
            </a:r>
            <a:r>
              <a:rPr lang="en-US" sz="2400" dirty="0">
                <a:solidFill>
                  <a:schemeClr val="bg1"/>
                </a:solidFill>
              </a:rPr>
              <a:t>: 25-34, 35-45</a:t>
            </a:r>
          </a:p>
          <a:p>
            <a:pPr marL="342900" indent="-342900">
              <a:lnSpc>
                <a:spcPct val="200000"/>
              </a:lnSpc>
              <a:buFont typeface="Arial" panose="020B0604020202020204" pitchFamily="34" charset="0"/>
              <a:buChar char="•"/>
            </a:pPr>
            <a:r>
              <a:rPr lang="en-US" sz="2400" b="1" dirty="0">
                <a:solidFill>
                  <a:schemeClr val="bg1"/>
                </a:solidFill>
              </a:rPr>
              <a:t>Gender</a:t>
            </a:r>
            <a:r>
              <a:rPr lang="en-US" sz="2400" dirty="0">
                <a:solidFill>
                  <a:schemeClr val="bg1"/>
                </a:solidFill>
              </a:rPr>
              <a:t>: Male</a:t>
            </a:r>
          </a:p>
          <a:p>
            <a:pPr marL="342900" indent="-342900">
              <a:lnSpc>
                <a:spcPct val="200000"/>
              </a:lnSpc>
              <a:buFont typeface="Arial" panose="020B0604020202020204" pitchFamily="34" charset="0"/>
              <a:buChar char="•"/>
            </a:pPr>
            <a:r>
              <a:rPr lang="en-US" sz="2400" b="1" dirty="0">
                <a:solidFill>
                  <a:schemeClr val="bg1"/>
                </a:solidFill>
              </a:rPr>
              <a:t>Occupation</a:t>
            </a:r>
            <a:r>
              <a:rPr lang="en-US" sz="2400" dirty="0">
                <a:solidFill>
                  <a:schemeClr val="bg1"/>
                </a:solidFill>
              </a:rPr>
              <a:t>: Salaried IT Employees (followed by Salaried Other Employees, Business Owners)</a:t>
            </a:r>
          </a:p>
          <a:p>
            <a:pPr marL="342900" indent="-342900">
              <a:lnSpc>
                <a:spcPct val="200000"/>
              </a:lnSpc>
              <a:buFont typeface="Arial" panose="020B0604020202020204" pitchFamily="34" charset="0"/>
              <a:buChar char="•"/>
            </a:pPr>
            <a:r>
              <a:rPr lang="en-US" sz="2400" b="1" dirty="0">
                <a:solidFill>
                  <a:schemeClr val="bg1"/>
                </a:solidFill>
              </a:rPr>
              <a:t>City</a:t>
            </a:r>
            <a:r>
              <a:rPr lang="en-US" sz="2400" dirty="0">
                <a:solidFill>
                  <a:schemeClr val="bg1"/>
                </a:solidFill>
              </a:rPr>
              <a:t>: Mumbai (followed by Delhi NCR Bengaluru)</a:t>
            </a:r>
          </a:p>
          <a:p>
            <a:pPr marL="342900" indent="-342900">
              <a:lnSpc>
                <a:spcPct val="200000"/>
              </a:lnSpc>
              <a:buFont typeface="Arial" panose="020B0604020202020204" pitchFamily="34" charset="0"/>
              <a:buChar char="•"/>
            </a:pPr>
            <a:r>
              <a:rPr lang="en-US" sz="2400" b="1" dirty="0">
                <a:solidFill>
                  <a:schemeClr val="bg1"/>
                </a:solidFill>
              </a:rPr>
              <a:t>Marital Status</a:t>
            </a:r>
            <a:r>
              <a:rPr lang="en-US" sz="2400" dirty="0">
                <a:solidFill>
                  <a:schemeClr val="bg1"/>
                </a:solidFill>
              </a:rPr>
              <a:t>: Married</a:t>
            </a:r>
          </a:p>
        </p:txBody>
      </p:sp>
    </p:spTree>
    <p:extLst>
      <p:ext uri="{BB962C8B-B14F-4D97-AF65-F5344CB8AC3E}">
        <p14:creationId xmlns:p14="http://schemas.microsoft.com/office/powerpoint/2010/main" val="359014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9">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9">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9">
                                            <p:txEl>
                                              <p:pRg st="2" end="2"/>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9">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9">
                                            <p:txEl>
                                              <p:pRg st="4" end="4"/>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9">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F68ED0F-431F-45AC-5AE9-9E50894918B9}"/>
              </a:ext>
            </a:extLst>
          </p:cNvPr>
          <p:cNvSpPr>
            <a:spLocks noChangeArrowheads="1"/>
          </p:cNvSpPr>
          <p:nvPr/>
        </p:nvSpPr>
        <p:spPr bwMode="auto">
          <a:xfrm>
            <a:off x="838200" y="1687882"/>
            <a:ext cx="703715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1. Rewards and Cashbacks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Cashback on Essentials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Accelerated Rewards for IT and Salaried Employees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2. Exclusive Benefits and Privileges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Travel and Lifestyle Benefits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Lifestyle Discounts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3. Flexible Payment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EMI Conversion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Credit Limit Enhancement</a:t>
            </a:r>
          </a:p>
        </p:txBody>
      </p:sp>
      <p:sp>
        <p:nvSpPr>
          <p:cNvPr id="5" name="Title 1">
            <a:extLst>
              <a:ext uri="{FF2B5EF4-FFF2-40B4-BE49-F238E27FC236}">
                <a16:creationId xmlns:a16="http://schemas.microsoft.com/office/drawing/2014/main" id="{1E04D336-8677-AF6E-B356-2185A5CFC4B3}"/>
              </a:ext>
            </a:extLst>
          </p:cNvPr>
          <p:cNvSpPr>
            <a:spLocks noGrp="1"/>
          </p:cNvSpPr>
          <p:nvPr>
            <p:ph type="title"/>
          </p:nvPr>
        </p:nvSpPr>
        <p:spPr>
          <a:xfrm>
            <a:off x="838200" y="365125"/>
            <a:ext cx="10515600" cy="641639"/>
          </a:xfrm>
        </p:spPr>
        <p:txBody>
          <a:bodyPr>
            <a:normAutofit/>
          </a:bodyPr>
          <a:lstStyle/>
          <a:p>
            <a:pPr marR="0" rtl="0"/>
            <a:r>
              <a:rPr lang="en-IN" sz="1600" dirty="0">
                <a:latin typeface="Calibri Light" panose="020F0302020204030204" pitchFamily="34" charset="0"/>
              </a:rPr>
              <a:t>R</a:t>
            </a:r>
            <a:r>
              <a:rPr lang="en-IN" sz="1600" b="0" i="0" u="none" strike="noStrike" baseline="0" dirty="0">
                <a:latin typeface="Calibri Light" panose="020F0302020204030204" pitchFamily="34" charset="0"/>
              </a:rPr>
              <a:t>ecommendations</a:t>
            </a:r>
            <a:endParaRPr lang="en-IN" sz="1600" b="0" i="0" u="none" strike="noStrike" baseline="0" dirty="0">
              <a:latin typeface="Symbol" panose="05050102010706020507" pitchFamily="18" charset="2"/>
            </a:endParaRPr>
          </a:p>
        </p:txBody>
      </p:sp>
      <p:sp>
        <p:nvSpPr>
          <p:cNvPr id="11" name="Flowchart: Connector 10">
            <a:extLst>
              <a:ext uri="{FF2B5EF4-FFF2-40B4-BE49-F238E27FC236}">
                <a16:creationId xmlns:a16="http://schemas.microsoft.com/office/drawing/2014/main" id="{45D98A2F-430C-50D9-B565-0509EE6B2B32}"/>
              </a:ext>
            </a:extLst>
          </p:cNvPr>
          <p:cNvSpPr/>
          <p:nvPr/>
        </p:nvSpPr>
        <p:spPr>
          <a:xfrm>
            <a:off x="7524553" y="3234245"/>
            <a:ext cx="1317523" cy="131203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Connector 11">
            <a:extLst>
              <a:ext uri="{FF2B5EF4-FFF2-40B4-BE49-F238E27FC236}">
                <a16:creationId xmlns:a16="http://schemas.microsoft.com/office/drawing/2014/main" id="{0D69F6E8-C988-9E92-9A4B-8A6C851D4071}"/>
              </a:ext>
            </a:extLst>
          </p:cNvPr>
          <p:cNvSpPr/>
          <p:nvPr/>
        </p:nvSpPr>
        <p:spPr>
          <a:xfrm>
            <a:off x="7478252" y="1775884"/>
            <a:ext cx="1317523" cy="1312039"/>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Flowchart: Connector 14">
            <a:extLst>
              <a:ext uri="{FF2B5EF4-FFF2-40B4-BE49-F238E27FC236}">
                <a16:creationId xmlns:a16="http://schemas.microsoft.com/office/drawing/2014/main" id="{48300C87-A10D-8664-8B6D-8D1A87248BDF}"/>
              </a:ext>
            </a:extLst>
          </p:cNvPr>
          <p:cNvSpPr/>
          <p:nvPr/>
        </p:nvSpPr>
        <p:spPr>
          <a:xfrm>
            <a:off x="7478251" y="4692606"/>
            <a:ext cx="1317523" cy="1312039"/>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2437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chemeClr val="hlink"/>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6" end="6"/>
                                            </p:txEl>
                                          </p:spTgt>
                                        </p:tgtEl>
                                        <p:attrNameLst>
                                          <p:attrName>ppt_c</p:attrName>
                                        </p:attrNameLst>
                                      </p:cBhvr>
                                      <p:to>
                                        <a:schemeClr val="hlink"/>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8" end="8"/>
                                            </p:txEl>
                                          </p:spTgt>
                                        </p:tgtEl>
                                        <p:attrNameLst>
                                          <p:attrName>ppt_c</p:attrName>
                                        </p:attrNameLst>
                                      </p:cBhvr>
                                      <p:to>
                                        <a:schemeClr val="hlink"/>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9" end="9"/>
                                            </p:txEl>
                                          </p:spTgt>
                                        </p:tgtEl>
                                        <p:attrNameLst>
                                          <p:attrName>ppt_c</p:attrName>
                                        </p:attrNameLst>
                                      </p:cBhvr>
                                      <p:to>
                                        <a:schemeClr val="hlink"/>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0" end="10"/>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1" grpId="0" animBg="1"/>
      <p:bldP spid="12"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9640D3-080B-E065-BE66-A9548436C1FE}"/>
              </a:ext>
            </a:extLst>
          </p:cNvPr>
          <p:cNvSpPr txBox="1"/>
          <p:nvPr/>
        </p:nvSpPr>
        <p:spPr>
          <a:xfrm>
            <a:off x="838200" y="1416205"/>
            <a:ext cx="8303011" cy="455509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4. Financial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Expense Tracking and Budgeting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Personalized Offers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5. Loyalty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Tiered Loyalty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bg1"/>
                </a:solidFill>
                <a:latin typeface="Times New Roman" panose="02020603050405020304" pitchFamily="18" charset="0"/>
                <a:cs typeface="Times New Roman" panose="02020603050405020304" pitchFamily="18" charset="0"/>
              </a:rPr>
              <a:t>6</a:t>
            </a: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Promotions and Offers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Welcome Bonuses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Referral Programs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bg1"/>
                </a:solidFill>
                <a:latin typeface="Times New Roman" panose="02020603050405020304" pitchFamily="18" charset="0"/>
                <a:cs typeface="Times New Roman" panose="02020603050405020304" pitchFamily="18" charset="0"/>
              </a:rPr>
              <a:t>7</a:t>
            </a: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Digital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Mobile Wallet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Contactless Payments</a:t>
            </a:r>
          </a:p>
        </p:txBody>
      </p:sp>
      <p:sp>
        <p:nvSpPr>
          <p:cNvPr id="6" name="Title 1">
            <a:extLst>
              <a:ext uri="{FF2B5EF4-FFF2-40B4-BE49-F238E27FC236}">
                <a16:creationId xmlns:a16="http://schemas.microsoft.com/office/drawing/2014/main" id="{D0012E08-FADC-3BEC-6CBA-72771757E971}"/>
              </a:ext>
            </a:extLst>
          </p:cNvPr>
          <p:cNvSpPr>
            <a:spLocks noGrp="1"/>
          </p:cNvSpPr>
          <p:nvPr>
            <p:ph type="title"/>
          </p:nvPr>
        </p:nvSpPr>
        <p:spPr>
          <a:xfrm>
            <a:off x="838200" y="365125"/>
            <a:ext cx="10515600" cy="641639"/>
          </a:xfrm>
        </p:spPr>
        <p:txBody>
          <a:bodyPr>
            <a:normAutofit/>
          </a:bodyPr>
          <a:lstStyle/>
          <a:p>
            <a:pPr marR="0" rtl="0"/>
            <a:r>
              <a:rPr lang="en-IN" sz="1600" dirty="0">
                <a:latin typeface="Calibri Light" panose="020F0302020204030204" pitchFamily="34" charset="0"/>
              </a:rPr>
              <a:t>R</a:t>
            </a:r>
            <a:r>
              <a:rPr lang="en-IN" sz="1600" b="0" i="0" u="none" strike="noStrike" baseline="0" dirty="0">
                <a:latin typeface="Calibri Light" panose="020F0302020204030204" pitchFamily="34" charset="0"/>
              </a:rPr>
              <a:t>ecommendations</a:t>
            </a:r>
            <a:endParaRPr lang="en-IN" sz="1600" b="0" i="0" u="none" strike="noStrike" baseline="0" dirty="0">
              <a:latin typeface="Symbol" panose="05050102010706020507" pitchFamily="18" charset="2"/>
            </a:endParaRPr>
          </a:p>
        </p:txBody>
      </p:sp>
      <p:sp>
        <p:nvSpPr>
          <p:cNvPr id="7" name="Flowchart: Connector 6">
            <a:extLst>
              <a:ext uri="{FF2B5EF4-FFF2-40B4-BE49-F238E27FC236}">
                <a16:creationId xmlns:a16="http://schemas.microsoft.com/office/drawing/2014/main" id="{F03FA3E7-A10B-FD5A-E1A3-D1F5A702B0A8}"/>
              </a:ext>
            </a:extLst>
          </p:cNvPr>
          <p:cNvSpPr/>
          <p:nvPr/>
        </p:nvSpPr>
        <p:spPr>
          <a:xfrm>
            <a:off x="7433649" y="1416205"/>
            <a:ext cx="1030128" cy="1045375"/>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lowchart: Connector 7">
            <a:extLst>
              <a:ext uri="{FF2B5EF4-FFF2-40B4-BE49-F238E27FC236}">
                <a16:creationId xmlns:a16="http://schemas.microsoft.com/office/drawing/2014/main" id="{701B90E2-91CF-B9EA-2D21-69546D33D5A4}"/>
              </a:ext>
            </a:extLst>
          </p:cNvPr>
          <p:cNvSpPr/>
          <p:nvPr/>
        </p:nvSpPr>
        <p:spPr>
          <a:xfrm>
            <a:off x="7433649" y="2644969"/>
            <a:ext cx="1030128" cy="1045375"/>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Flowchart: Connector 8">
            <a:extLst>
              <a:ext uri="{FF2B5EF4-FFF2-40B4-BE49-F238E27FC236}">
                <a16:creationId xmlns:a16="http://schemas.microsoft.com/office/drawing/2014/main" id="{4DF53237-E5B1-2F7A-901A-ABC64960B632}"/>
              </a:ext>
            </a:extLst>
          </p:cNvPr>
          <p:cNvSpPr/>
          <p:nvPr/>
        </p:nvSpPr>
        <p:spPr>
          <a:xfrm>
            <a:off x="7464996" y="3873733"/>
            <a:ext cx="1030128" cy="1045375"/>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Flowchart: Connector 9">
            <a:extLst>
              <a:ext uri="{FF2B5EF4-FFF2-40B4-BE49-F238E27FC236}">
                <a16:creationId xmlns:a16="http://schemas.microsoft.com/office/drawing/2014/main" id="{4AB4636F-C2F0-9C7F-A914-B3133112AEBD}"/>
              </a:ext>
            </a:extLst>
          </p:cNvPr>
          <p:cNvSpPr/>
          <p:nvPr/>
        </p:nvSpPr>
        <p:spPr>
          <a:xfrm>
            <a:off x="7433649" y="5105337"/>
            <a:ext cx="1030128" cy="1045375"/>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1997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0" end="0"/>
                                            </p:txEl>
                                          </p:spTgt>
                                        </p:tgtEl>
                                        <p:attrNameLst>
                                          <p:attrName>ppt_c</p:attrName>
                                        </p:attrNameLst>
                                      </p:cBhvr>
                                      <p:to>
                                        <a:schemeClr val="hlink"/>
                                      </p:to>
                                    </p:animClr>
                                  </p:sub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2" end="2"/>
                                            </p:txEl>
                                          </p:spTgt>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4" end="4"/>
                                            </p:txEl>
                                          </p:spTgt>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5" end="5"/>
                                            </p:txEl>
                                          </p:spTgt>
                                        </p:tgtEl>
                                        <p:attrNameLst>
                                          <p:attrName>ppt_c</p:attrName>
                                        </p:attrNameLst>
                                      </p:cBhvr>
                                      <p:to>
                                        <a:schemeClr val="hlink"/>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7" end="7"/>
                                            </p:txEl>
                                          </p:spTgt>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8" end="8"/>
                                            </p:txEl>
                                          </p:spTgt>
                                        </p:tgtEl>
                                        <p:attrNameLst>
                                          <p:attrName>ppt_c</p:attrName>
                                        </p:attrNameLst>
                                      </p:cBhvr>
                                      <p:to>
                                        <a:schemeClr val="hlink"/>
                                      </p:to>
                                    </p:animClr>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9" end="9"/>
                                            </p:txEl>
                                          </p:spTgt>
                                        </p:tgtEl>
                                        <p:attrNameLst>
                                          <p:attrName>ppt_c</p:attrName>
                                        </p:attrNameLst>
                                      </p:cBhvr>
                                      <p:to>
                                        <a:schemeClr val="hlink"/>
                                      </p:to>
                                    </p:animClr>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11" end="11"/>
                                            </p:txEl>
                                          </p:spTgt>
                                        </p:tgtEl>
                                        <p:attrNameLst>
                                          <p:attrName>ppt_c</p:attrName>
                                        </p:attrNameLst>
                                      </p:cBhvr>
                                      <p:to>
                                        <a:schemeClr val="hlink"/>
                                      </p:to>
                                    </p:animClr>
                                  </p:sub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12" end="12"/>
                                            </p:txEl>
                                          </p:spTgt>
                                        </p:tgtEl>
                                        <p:attrNameLst>
                                          <p:attrName>ppt_c</p:attrName>
                                        </p:attrNameLst>
                                      </p:cBhvr>
                                      <p:to>
                                        <a:schemeClr val="hlink"/>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13" end="1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B15CBD-476A-1512-1769-56D077EB5011}"/>
              </a:ext>
            </a:extLst>
          </p:cNvPr>
          <p:cNvSpPr/>
          <p:nvPr/>
        </p:nvSpPr>
        <p:spPr>
          <a:xfrm>
            <a:off x="4591134" y="2967335"/>
            <a:ext cx="300973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Thankyou</a:t>
            </a:r>
          </a:p>
        </p:txBody>
      </p:sp>
    </p:spTree>
    <p:extLst>
      <p:ext uri="{BB962C8B-B14F-4D97-AF65-F5344CB8AC3E}">
        <p14:creationId xmlns:p14="http://schemas.microsoft.com/office/powerpoint/2010/main" val="162842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FF0B-5469-42BD-CBC9-F18A3C2E17F3}"/>
              </a:ext>
            </a:extLst>
          </p:cNvPr>
          <p:cNvSpPr>
            <a:spLocks noGrp="1"/>
          </p:cNvSpPr>
          <p:nvPr>
            <p:ph type="title"/>
          </p:nvPr>
        </p:nvSpPr>
        <p:spPr>
          <a:xfrm>
            <a:off x="838200" y="365125"/>
            <a:ext cx="10515600" cy="844663"/>
          </a:xfrm>
        </p:spPr>
        <p:txBody>
          <a:bodyPr/>
          <a:lstStyle/>
          <a:p>
            <a:pPr marR="0" rtl="0"/>
            <a:r>
              <a:rPr lang="en-IN" b="0" i="0" u="none" strike="noStrike" baseline="0" dirty="0">
                <a:latin typeface="Calibri Light" panose="020F0302020204030204" pitchFamily="34" charset="0"/>
              </a:rPr>
              <a:t>Problem </a:t>
            </a:r>
            <a:r>
              <a:rPr lang="en-IN" sz="1800" b="0" i="0" u="none" strike="noStrike" baseline="0" dirty="0">
                <a:latin typeface="Calibri Light" panose="020F0302020204030204" pitchFamily="34" charset="0"/>
              </a:rPr>
              <a:t>Statement</a:t>
            </a:r>
            <a:endParaRPr lang="en-IN" b="0" i="0" u="none" strike="noStrike" baseline="0" dirty="0">
              <a:latin typeface="Calibri Light" panose="020F0302020204030204" pitchFamily="34" charset="0"/>
            </a:endParaRPr>
          </a:p>
        </p:txBody>
      </p:sp>
      <p:sp>
        <p:nvSpPr>
          <p:cNvPr id="3" name="Text Placeholder 2">
            <a:extLst>
              <a:ext uri="{FF2B5EF4-FFF2-40B4-BE49-F238E27FC236}">
                <a16:creationId xmlns:a16="http://schemas.microsoft.com/office/drawing/2014/main" id="{5D78E6CA-E97F-0110-69B1-BA68271C9C76}"/>
              </a:ext>
            </a:extLst>
          </p:cNvPr>
          <p:cNvSpPr>
            <a:spLocks noGrp="1"/>
          </p:cNvSpPr>
          <p:nvPr>
            <p:ph type="body" idx="1"/>
          </p:nvPr>
        </p:nvSpPr>
        <p:spPr>
          <a:xfrm>
            <a:off x="838200" y="1413032"/>
            <a:ext cx="10515600" cy="4351338"/>
          </a:xfrm>
        </p:spPr>
        <p:txBody>
          <a:bodyPr>
            <a:normAutofit fontScale="92500"/>
          </a:bodyPr>
          <a:lstStyle/>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a:t>
            </a:r>
            <a:r>
              <a:rPr lang="en-IN" b="0" i="0" u="none" strike="noStrike" baseline="0" dirty="0" err="1">
                <a:latin typeface="Times New Roman" panose="02020603050405020304" pitchFamily="18" charset="0"/>
              </a:rPr>
              <a:t>Mitron</a:t>
            </a:r>
            <a:r>
              <a:rPr lang="en-IN" b="0" i="0" u="none" strike="noStrike" baseline="0" dirty="0">
                <a:latin typeface="Times New Roman" panose="02020603050405020304" pitchFamily="18" charset="0"/>
              </a:rPr>
              <a:t> Bank in Hyderabad.</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New credit cards planned.</a:t>
            </a:r>
          </a:p>
          <a:p>
            <a:pPr marR="0" lvl="1" rtl="0"/>
            <a:r>
              <a:rPr lang="en-US" b="0" i="0" u="none" strike="noStrike" baseline="0" dirty="0">
                <a:latin typeface="Symbol" panose="05050102010706020507" pitchFamily="18" charset="2"/>
              </a:rPr>
              <a:t>·</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AtliQ</a:t>
            </a:r>
            <a:r>
              <a:rPr lang="en-US" b="0" i="0" u="none" strike="noStrike" baseline="0" dirty="0">
                <a:latin typeface="Times New Roman" panose="02020603050405020304" pitchFamily="18" charset="0"/>
              </a:rPr>
              <a:t> Data Services proposed project.</a:t>
            </a:r>
          </a:p>
          <a:p>
            <a:pPr marR="0" lvl="1" rtl="0"/>
            <a:r>
              <a:rPr lang="en-US" b="0" i="0" u="none" strike="noStrike" baseline="0" dirty="0">
                <a:latin typeface="Symbol" panose="05050102010706020507" pitchFamily="18" charset="2"/>
              </a:rPr>
              <a:t>·</a:t>
            </a:r>
            <a:r>
              <a:rPr lang="en-US" b="0" i="0" u="none" strike="noStrike" baseline="0" dirty="0">
                <a:latin typeface="Times New Roman" panose="02020603050405020304" pitchFamily="18" charset="0"/>
              </a:rPr>
              <a:t>  Pilot project requested by </a:t>
            </a:r>
            <a:r>
              <a:rPr lang="en-US" b="0" i="0" u="none" strike="noStrike" baseline="0" dirty="0" err="1">
                <a:latin typeface="Times New Roman" panose="02020603050405020304" pitchFamily="18" charset="0"/>
              </a:rPr>
              <a:t>Bashnir</a:t>
            </a:r>
            <a:r>
              <a:rPr lang="en-US" b="0" i="0" u="none" strike="noStrike" baseline="0" dirty="0">
                <a:latin typeface="Times New Roman" panose="02020603050405020304" pitchFamily="18" charset="0"/>
              </a:rPr>
              <a:t>.</a:t>
            </a:r>
          </a:p>
          <a:p>
            <a:pPr marR="0" lvl="1" rtl="0"/>
            <a:r>
              <a:rPr lang="en-US" b="0" i="0" u="none" strike="noStrike" baseline="0" dirty="0">
                <a:latin typeface="Symbol" panose="05050102010706020507" pitchFamily="18" charset="2"/>
              </a:rPr>
              <a:t>·</a:t>
            </a:r>
            <a:r>
              <a:rPr lang="en-US" b="0" i="0" u="none" strike="noStrike" baseline="0" dirty="0">
                <a:latin typeface="Times New Roman" panose="02020603050405020304" pitchFamily="18" charset="0"/>
              </a:rPr>
              <a:t>  Sample data of 4,000 customers.</a:t>
            </a:r>
          </a:p>
          <a:p>
            <a:pPr marR="0" lvl="1" rtl="0"/>
            <a:r>
              <a:rPr lang="en-US" b="0" i="0" u="none" strike="noStrike" baseline="0" dirty="0">
                <a:latin typeface="Symbol" panose="05050102010706020507" pitchFamily="18" charset="2"/>
              </a:rPr>
              <a:t>·</a:t>
            </a:r>
            <a:r>
              <a:rPr lang="en-US" b="0" i="0" u="none" strike="noStrike" baseline="0" dirty="0">
                <a:latin typeface="Times New Roman" panose="02020603050405020304" pitchFamily="18" charset="0"/>
              </a:rPr>
              <a:t>  </a:t>
            </a:r>
            <a:r>
              <a:rPr lang="en-US" dirty="0">
                <a:latin typeface="Times New Roman" panose="02020603050405020304" pitchFamily="18" charset="0"/>
              </a:rPr>
              <a:t>T</a:t>
            </a:r>
            <a:r>
              <a:rPr lang="en-US" b="0" i="0" u="none" strike="noStrike" baseline="0" dirty="0">
                <a:latin typeface="Times New Roman" panose="02020603050405020304" pitchFamily="18" charset="0"/>
              </a:rPr>
              <a:t>o analyze data.</a:t>
            </a:r>
          </a:p>
        </p:txBody>
      </p:sp>
      <p:pic>
        <p:nvPicPr>
          <p:cNvPr id="5" name="Picture 4">
            <a:extLst>
              <a:ext uri="{FF2B5EF4-FFF2-40B4-BE49-F238E27FC236}">
                <a16:creationId xmlns:a16="http://schemas.microsoft.com/office/drawing/2014/main" id="{6787B311-F96A-7378-0B8C-13738B77956C}"/>
              </a:ext>
            </a:extLst>
          </p:cNvPr>
          <p:cNvPicPr>
            <a:picLocks noChangeAspect="1"/>
          </p:cNvPicPr>
          <p:nvPr/>
        </p:nvPicPr>
        <p:blipFill rotWithShape="1">
          <a:blip r:embed="rId3">
            <a:extLst>
              <a:ext uri="{28A0092B-C50C-407E-A947-70E740481C1C}">
                <a14:useLocalDpi xmlns:a14="http://schemas.microsoft.com/office/drawing/2010/main" val="0"/>
              </a:ext>
            </a:extLst>
          </a:blip>
          <a:srcRect l="5874" t="9367" r="4874" b="8926"/>
          <a:stretch/>
        </p:blipFill>
        <p:spPr>
          <a:xfrm>
            <a:off x="7836309" y="4061283"/>
            <a:ext cx="2959510" cy="2709323"/>
          </a:xfrm>
          <a:prstGeom prst="rect">
            <a:avLst/>
          </a:prstGeom>
        </p:spPr>
      </p:pic>
      <p:pic>
        <p:nvPicPr>
          <p:cNvPr id="7" name="Picture 6">
            <a:extLst>
              <a:ext uri="{FF2B5EF4-FFF2-40B4-BE49-F238E27FC236}">
                <a16:creationId xmlns:a16="http://schemas.microsoft.com/office/drawing/2014/main" id="{F8835025-7A8D-C278-402B-3988F6BA20B9}"/>
              </a:ext>
            </a:extLst>
          </p:cNvPr>
          <p:cNvPicPr>
            <a:picLocks noChangeAspect="1"/>
          </p:cNvPicPr>
          <p:nvPr/>
        </p:nvPicPr>
        <p:blipFill rotWithShape="1">
          <a:blip r:embed="rId4">
            <a:extLst>
              <a:ext uri="{28A0092B-C50C-407E-A947-70E740481C1C}">
                <a14:useLocalDpi xmlns:a14="http://schemas.microsoft.com/office/drawing/2010/main" val="0"/>
              </a:ext>
            </a:extLst>
          </a:blip>
          <a:srcRect l="9178" r="7958"/>
          <a:stretch/>
        </p:blipFill>
        <p:spPr>
          <a:xfrm>
            <a:off x="7561006" y="1333582"/>
            <a:ext cx="3234813" cy="2603907"/>
          </a:xfrm>
          <a:prstGeom prst="rect">
            <a:avLst/>
          </a:prstGeom>
        </p:spPr>
      </p:pic>
      <p:sp>
        <p:nvSpPr>
          <p:cNvPr id="4" name="Text Placeholder 2">
            <a:extLst>
              <a:ext uri="{FF2B5EF4-FFF2-40B4-BE49-F238E27FC236}">
                <a16:creationId xmlns:a16="http://schemas.microsoft.com/office/drawing/2014/main" id="{4EF18BB4-9E37-D380-ACF9-008A90D1AE2B}"/>
              </a:ext>
            </a:extLst>
          </p:cNvPr>
          <p:cNvSpPr txBox="1">
            <a:spLocks/>
          </p:cNvSpPr>
          <p:nvPr/>
        </p:nvSpPr>
        <p:spPr>
          <a:xfrm>
            <a:off x="1115122" y="6255834"/>
            <a:ext cx="5765180" cy="514771"/>
          </a:xfrm>
          <a:prstGeom prst="rect">
            <a:avLst/>
          </a:prstGeom>
        </p:spPr>
        <p:txBody>
          <a:bodyPr vert="horz" lIns="91440" tIns="45720" rIns="91440" bIns="45720" rtlCol="0">
            <a:normAutofit/>
          </a:bodyPr>
          <a:lstStyle>
            <a:lvl1pPr marL="0" indent="0" algn="l" defTabSz="914400" rtl="0" eaLnBrk="1" latinLnBrk="0" hangingPunct="1">
              <a:lnSpc>
                <a:spcPct val="200000"/>
              </a:lnSpc>
              <a:spcBef>
                <a:spcPts val="1000"/>
              </a:spcBef>
              <a:buFontTx/>
              <a:buNone/>
              <a:defRPr sz="2800" kern="1200">
                <a:solidFill>
                  <a:schemeClr val="bg1"/>
                </a:solidFill>
                <a:latin typeface="+mn-lt"/>
                <a:ea typeface="+mn-ea"/>
                <a:cs typeface="+mn-cs"/>
              </a:defRPr>
            </a:lvl1pPr>
            <a:lvl2pPr marL="457200" indent="0" algn="l" defTabSz="914400" rtl="0" eaLnBrk="1" latinLnBrk="0" hangingPunct="1">
              <a:lnSpc>
                <a:spcPct val="200000"/>
              </a:lnSpc>
              <a:spcBef>
                <a:spcPts val="500"/>
              </a:spcBef>
              <a:buFontTx/>
              <a:buNone/>
              <a:defRPr sz="2400" kern="1200">
                <a:solidFill>
                  <a:schemeClr val="bg1"/>
                </a:solidFill>
                <a:latin typeface="+mn-lt"/>
                <a:ea typeface="+mn-ea"/>
                <a:cs typeface="+mn-cs"/>
              </a:defRPr>
            </a:lvl2pPr>
            <a:lvl3pPr marL="914400" indent="0" algn="l" defTabSz="914400" rtl="0" eaLnBrk="1" latinLnBrk="0" hangingPunct="1">
              <a:lnSpc>
                <a:spcPct val="200000"/>
              </a:lnSpc>
              <a:spcBef>
                <a:spcPts val="500"/>
              </a:spcBef>
              <a:buFontTx/>
              <a:buNone/>
              <a:defRPr sz="2000" kern="1200">
                <a:solidFill>
                  <a:schemeClr val="bg1"/>
                </a:solidFill>
                <a:latin typeface="+mn-lt"/>
                <a:ea typeface="+mn-ea"/>
                <a:cs typeface="+mn-cs"/>
              </a:defRPr>
            </a:lvl3pPr>
            <a:lvl4pPr marL="1371600" indent="0" algn="l" defTabSz="914400" rtl="0" eaLnBrk="1" latinLnBrk="0" hangingPunct="1">
              <a:lnSpc>
                <a:spcPct val="200000"/>
              </a:lnSpc>
              <a:spcBef>
                <a:spcPts val="500"/>
              </a:spcBef>
              <a:buFontTx/>
              <a:buNone/>
              <a:defRPr sz="1800" kern="1200">
                <a:solidFill>
                  <a:schemeClr val="bg1"/>
                </a:solidFill>
                <a:latin typeface="+mn-lt"/>
                <a:ea typeface="+mn-ea"/>
                <a:cs typeface="+mn-cs"/>
              </a:defRPr>
            </a:lvl4pPr>
            <a:lvl5pPr marL="1828800" indent="0" algn="l" defTabSz="914400" rtl="0" eaLnBrk="1" latinLnBrk="0" hangingPunct="1">
              <a:lnSpc>
                <a:spcPct val="200000"/>
              </a:lnSpc>
              <a:spcBef>
                <a:spcPts val="500"/>
              </a:spcBef>
              <a:buFontTx/>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200" dirty="0">
                <a:latin typeface="Times New Roman" panose="02020603050405020304" pitchFamily="18" charset="0"/>
              </a:rPr>
              <a:t>Please check the notes section for detailed information for all slides</a:t>
            </a:r>
          </a:p>
        </p:txBody>
      </p:sp>
    </p:spTree>
    <p:extLst>
      <p:ext uri="{BB962C8B-B14F-4D97-AF65-F5344CB8AC3E}">
        <p14:creationId xmlns:p14="http://schemas.microsoft.com/office/powerpoint/2010/main" val="313562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hlink"/>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hlink"/>
                                      </p:to>
                                    </p:animClr>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7A7E-8795-1413-5B0F-2B45F150B364}"/>
              </a:ext>
            </a:extLst>
          </p:cNvPr>
          <p:cNvSpPr>
            <a:spLocks noGrp="1"/>
          </p:cNvSpPr>
          <p:nvPr>
            <p:ph type="title"/>
          </p:nvPr>
        </p:nvSpPr>
        <p:spPr>
          <a:xfrm>
            <a:off x="838200" y="365126"/>
            <a:ext cx="10515600" cy="667262"/>
          </a:xfrm>
        </p:spPr>
        <p:txBody>
          <a:bodyPr/>
          <a:lstStyle/>
          <a:p>
            <a:pPr marR="0" rtl="0"/>
            <a:r>
              <a:rPr lang="en-IN" sz="1800" b="0" i="0" u="none" strike="noStrike" baseline="0" dirty="0">
                <a:latin typeface="Calibri Light" panose="020F0302020204030204" pitchFamily="34" charset="0"/>
              </a:rPr>
              <a:t>Purpose</a:t>
            </a:r>
            <a:endParaRPr lang="en-IN" b="0" i="0" u="none" strike="noStrike" baseline="0" dirty="0">
              <a:latin typeface="Calibri Light" panose="020F0302020204030204" pitchFamily="34" charset="0"/>
            </a:endParaRPr>
          </a:p>
        </p:txBody>
      </p:sp>
      <p:sp>
        <p:nvSpPr>
          <p:cNvPr id="3" name="Text Placeholder 2">
            <a:extLst>
              <a:ext uri="{FF2B5EF4-FFF2-40B4-BE49-F238E27FC236}">
                <a16:creationId xmlns:a16="http://schemas.microsoft.com/office/drawing/2014/main" id="{9D3D1984-7ABF-A39D-999A-6734C95F08DD}"/>
              </a:ext>
            </a:extLst>
          </p:cNvPr>
          <p:cNvSpPr>
            <a:spLocks noGrp="1"/>
          </p:cNvSpPr>
          <p:nvPr>
            <p:ph type="body" idx="1"/>
          </p:nvPr>
        </p:nvSpPr>
        <p:spPr>
          <a:xfrm>
            <a:off x="838200" y="1491328"/>
            <a:ext cx="10515600" cy="4351338"/>
          </a:xfrm>
        </p:spPr>
        <p:txBody>
          <a:bodyPr>
            <a:normAutofit/>
          </a:bodyPr>
          <a:lstStyle/>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Broaden Product Offerings</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Market Reach</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Customer Insight</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Tailor Products</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Informed Strategy</a:t>
            </a:r>
          </a:p>
          <a:p>
            <a:pPr marR="0" lvl="1" rtl="0"/>
            <a:endParaRPr lang="en-IN"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5280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B69F-CF8D-764F-BB7C-1A489AE4836E}"/>
              </a:ext>
            </a:extLst>
          </p:cNvPr>
          <p:cNvSpPr>
            <a:spLocks noGrp="1"/>
          </p:cNvSpPr>
          <p:nvPr>
            <p:ph type="title"/>
          </p:nvPr>
        </p:nvSpPr>
        <p:spPr>
          <a:xfrm>
            <a:off x="838200" y="365125"/>
            <a:ext cx="10515600" cy="637765"/>
          </a:xfrm>
        </p:spPr>
        <p:txBody>
          <a:bodyPr>
            <a:normAutofit/>
          </a:bodyPr>
          <a:lstStyle/>
          <a:p>
            <a:pPr marR="0" rtl="0"/>
            <a:r>
              <a:rPr lang="en-IN" sz="1600" b="0" i="0" u="none" strike="noStrike" baseline="0" dirty="0"/>
              <a:t>Data Overview</a:t>
            </a:r>
          </a:p>
        </p:txBody>
      </p:sp>
      <p:sp>
        <p:nvSpPr>
          <p:cNvPr id="3" name="Text Placeholder 2">
            <a:extLst>
              <a:ext uri="{FF2B5EF4-FFF2-40B4-BE49-F238E27FC236}">
                <a16:creationId xmlns:a16="http://schemas.microsoft.com/office/drawing/2014/main" id="{D09AE1FB-3F65-24B8-AFA6-793ED6E5386B}"/>
              </a:ext>
            </a:extLst>
          </p:cNvPr>
          <p:cNvSpPr>
            <a:spLocks noGrp="1"/>
          </p:cNvSpPr>
          <p:nvPr>
            <p:ph type="body" idx="1"/>
          </p:nvPr>
        </p:nvSpPr>
        <p:spPr>
          <a:xfrm>
            <a:off x="838200" y="2488011"/>
            <a:ext cx="4756355" cy="3688951"/>
          </a:xfrm>
        </p:spPr>
        <p:txBody>
          <a:bodyPr>
            <a:normAutofit/>
          </a:bodyPr>
          <a:lstStyle/>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a:t>
            </a:r>
            <a:r>
              <a:rPr lang="en-IN" b="0" i="0" u="none" strike="noStrike" baseline="0" dirty="0" err="1">
                <a:latin typeface="Times New Roman" panose="02020603050405020304" pitchFamily="18" charset="0"/>
              </a:rPr>
              <a:t>customer_id</a:t>
            </a:r>
            <a:endParaRPr lang="en-IN" b="0" i="0" u="none" strike="noStrike" baseline="0" dirty="0">
              <a:latin typeface="Times New Roman" panose="02020603050405020304" pitchFamily="18" charset="0"/>
            </a:endParaRP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gender</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a:t>
            </a:r>
            <a:r>
              <a:rPr lang="en-IN" b="0" i="0" u="none" strike="noStrike" baseline="0" dirty="0" err="1">
                <a:latin typeface="Times New Roman" panose="02020603050405020304" pitchFamily="18" charset="0"/>
              </a:rPr>
              <a:t>age_group</a:t>
            </a:r>
            <a:endParaRPr lang="en-IN" b="0" i="0" u="none" strike="noStrike" baseline="0" dirty="0">
              <a:latin typeface="Times New Roman" panose="02020603050405020304" pitchFamily="18" charset="0"/>
            </a:endParaRP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a:t>
            </a:r>
            <a:r>
              <a:rPr lang="en-IN" b="0" i="0" u="none" strike="noStrike" baseline="0" dirty="0" err="1">
                <a:latin typeface="Times New Roman" panose="02020603050405020304" pitchFamily="18" charset="0"/>
              </a:rPr>
              <a:t>marital_status</a:t>
            </a:r>
            <a:endParaRPr lang="en-IN" b="0" i="0" u="none" strike="noStrike" baseline="0" dirty="0">
              <a:latin typeface="Times New Roman" panose="02020603050405020304" pitchFamily="18" charset="0"/>
            </a:endParaRPr>
          </a:p>
        </p:txBody>
      </p:sp>
      <p:sp>
        <p:nvSpPr>
          <p:cNvPr id="5" name="TextBox 4">
            <a:extLst>
              <a:ext uri="{FF2B5EF4-FFF2-40B4-BE49-F238E27FC236}">
                <a16:creationId xmlns:a16="http://schemas.microsoft.com/office/drawing/2014/main" id="{68853479-E346-EC1E-2F1A-F757B82A363A}"/>
              </a:ext>
            </a:extLst>
          </p:cNvPr>
          <p:cNvSpPr txBox="1"/>
          <p:nvPr/>
        </p:nvSpPr>
        <p:spPr>
          <a:xfrm>
            <a:off x="6339348" y="2488012"/>
            <a:ext cx="5014452" cy="2194640"/>
          </a:xfrm>
          <a:prstGeom prst="rect">
            <a:avLst/>
          </a:prstGeom>
          <a:noFill/>
        </p:spPr>
        <p:txBody>
          <a:bodyPr wrap="square">
            <a:spAutoFit/>
          </a:bodyPr>
          <a:lstStyle/>
          <a:p>
            <a:pPr marR="0" lvl="1" rtl="0">
              <a:lnSpc>
                <a:spcPct val="200000"/>
              </a:lnSpc>
            </a:pPr>
            <a:r>
              <a:rPr lang="en-IN" sz="2400" b="0" i="0" u="none" strike="noStrike" baseline="0" dirty="0">
                <a:solidFill>
                  <a:schemeClr val="bg1"/>
                </a:solidFill>
                <a:latin typeface="Symbol" panose="05050102010706020507" pitchFamily="18" charset="2"/>
              </a:rPr>
              <a:t>·</a:t>
            </a:r>
            <a:r>
              <a:rPr lang="en-IN" sz="2400" b="0" i="0" u="none" strike="noStrike" baseline="0" dirty="0">
                <a:solidFill>
                  <a:schemeClr val="bg1"/>
                </a:solidFill>
                <a:latin typeface="Times New Roman" panose="02020603050405020304" pitchFamily="18" charset="0"/>
              </a:rPr>
              <a:t>  city</a:t>
            </a:r>
          </a:p>
          <a:p>
            <a:pPr marR="0" lvl="1" rtl="0">
              <a:lnSpc>
                <a:spcPct val="200000"/>
              </a:lnSpc>
            </a:pPr>
            <a:r>
              <a:rPr lang="en-IN" sz="2400" b="0" i="0" u="none" strike="noStrike" baseline="0" dirty="0">
                <a:solidFill>
                  <a:schemeClr val="bg1"/>
                </a:solidFill>
                <a:latin typeface="Symbol" panose="05050102010706020507" pitchFamily="18" charset="2"/>
              </a:rPr>
              <a:t>·</a:t>
            </a:r>
            <a:r>
              <a:rPr lang="en-IN" sz="2400" b="0" i="0" u="none" strike="noStrike" baseline="0" dirty="0">
                <a:solidFill>
                  <a:schemeClr val="bg1"/>
                </a:solidFill>
                <a:latin typeface="Times New Roman" panose="02020603050405020304" pitchFamily="18" charset="0"/>
              </a:rPr>
              <a:t>  occupation</a:t>
            </a:r>
          </a:p>
          <a:p>
            <a:pPr marR="0" lvl="1" rtl="0">
              <a:lnSpc>
                <a:spcPct val="200000"/>
              </a:lnSpc>
            </a:pPr>
            <a:r>
              <a:rPr lang="en-IN" sz="2400" b="0" i="0" u="none" strike="noStrike" baseline="0" dirty="0">
                <a:solidFill>
                  <a:schemeClr val="bg1"/>
                </a:solidFill>
                <a:latin typeface="Symbol" panose="05050102010706020507" pitchFamily="18" charset="2"/>
              </a:rPr>
              <a:t>·</a:t>
            </a:r>
            <a:r>
              <a:rPr lang="en-IN" sz="2400" b="0" i="0" u="none" strike="noStrike" baseline="0" dirty="0">
                <a:solidFill>
                  <a:schemeClr val="bg1"/>
                </a:solidFill>
                <a:latin typeface="Times New Roman" panose="02020603050405020304" pitchFamily="18" charset="0"/>
              </a:rPr>
              <a:t>  </a:t>
            </a:r>
            <a:r>
              <a:rPr lang="en-IN" sz="2400" b="0" i="0" u="none" strike="noStrike" baseline="0" dirty="0" err="1">
                <a:solidFill>
                  <a:schemeClr val="bg1"/>
                </a:solidFill>
                <a:latin typeface="Times New Roman" panose="02020603050405020304" pitchFamily="18" charset="0"/>
              </a:rPr>
              <a:t>average_income</a:t>
            </a:r>
            <a:endParaRPr lang="en-IN" sz="2400" b="0" i="0" u="none" strike="noStrike" baseline="0" dirty="0">
              <a:solidFill>
                <a:schemeClr val="bg1"/>
              </a:solidFill>
              <a:latin typeface="Times New Roman" panose="02020603050405020304" pitchFamily="18" charset="0"/>
            </a:endParaRPr>
          </a:p>
        </p:txBody>
      </p:sp>
      <p:sp>
        <p:nvSpPr>
          <p:cNvPr id="7" name="TextBox 6">
            <a:extLst>
              <a:ext uri="{FF2B5EF4-FFF2-40B4-BE49-F238E27FC236}">
                <a16:creationId xmlns:a16="http://schemas.microsoft.com/office/drawing/2014/main" id="{5A11AB23-1AB7-8DD9-974D-5DE424CE2658}"/>
              </a:ext>
            </a:extLst>
          </p:cNvPr>
          <p:cNvSpPr txBox="1"/>
          <p:nvPr/>
        </p:nvSpPr>
        <p:spPr>
          <a:xfrm>
            <a:off x="1150375" y="1545395"/>
            <a:ext cx="6096000" cy="400110"/>
          </a:xfrm>
          <a:prstGeom prst="rect">
            <a:avLst/>
          </a:prstGeom>
          <a:noFill/>
        </p:spPr>
        <p:txBody>
          <a:bodyPr wrap="square">
            <a:spAutoFit/>
          </a:bodyPr>
          <a:lstStyle/>
          <a:p>
            <a:pPr marR="0" lvl="0" rtl="0"/>
            <a:r>
              <a:rPr lang="en-IN" sz="2000" i="0" u="none" strike="noStrike" baseline="0" dirty="0">
                <a:solidFill>
                  <a:schemeClr val="bg1"/>
                </a:solidFill>
                <a:latin typeface="Times New Roman" panose="02020603050405020304" pitchFamily="18" charset="0"/>
              </a:rPr>
              <a:t>1.)  </a:t>
            </a:r>
            <a:r>
              <a:rPr lang="en-IN" sz="2000" i="0" u="none" strike="noStrike" baseline="0" dirty="0" err="1">
                <a:solidFill>
                  <a:schemeClr val="bg1"/>
                </a:solidFill>
                <a:latin typeface="Times New Roman" panose="02020603050405020304" pitchFamily="18" charset="0"/>
              </a:rPr>
              <a:t>dim_customers</a:t>
            </a:r>
            <a:endParaRPr lang="en-IN" sz="2000" i="0" u="none" strike="noStrike" baseline="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122124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0" end="0"/>
                                            </p:txEl>
                                          </p:spTgt>
                                        </p:tgtEl>
                                        <p:attrNameLst>
                                          <p:attrName>ppt_c</p:attrName>
                                        </p:attrNameLst>
                                      </p:cBhvr>
                                      <p:to>
                                        <a:schemeClr val="hlink"/>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1" end="1"/>
                                            </p:txEl>
                                          </p:spTgt>
                                        </p:tgtEl>
                                        <p:attrNameLst>
                                          <p:attrName>ppt_c</p:attrName>
                                        </p:attrNameLst>
                                      </p:cBhvr>
                                      <p:to>
                                        <a:schemeClr val="hlink"/>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4C16-279E-D286-36D2-E4913E324E8E}"/>
              </a:ext>
            </a:extLst>
          </p:cNvPr>
          <p:cNvSpPr>
            <a:spLocks noGrp="1"/>
          </p:cNvSpPr>
          <p:nvPr>
            <p:ph type="title"/>
          </p:nvPr>
        </p:nvSpPr>
        <p:spPr/>
        <p:txBody>
          <a:bodyPr>
            <a:normAutofit/>
          </a:bodyPr>
          <a:lstStyle/>
          <a:p>
            <a:pPr marR="0" rtl="0"/>
            <a:r>
              <a:rPr lang="en-IN" sz="1600" b="0" i="0" u="none" strike="noStrike" baseline="0" dirty="0"/>
              <a:t>Data</a:t>
            </a:r>
            <a:r>
              <a:rPr lang="en-IN" sz="1800" b="0" i="0" u="none" strike="noStrike" baseline="0" dirty="0"/>
              <a:t> overview</a:t>
            </a:r>
          </a:p>
        </p:txBody>
      </p:sp>
      <p:sp>
        <p:nvSpPr>
          <p:cNvPr id="3" name="Text Placeholder 2">
            <a:extLst>
              <a:ext uri="{FF2B5EF4-FFF2-40B4-BE49-F238E27FC236}">
                <a16:creationId xmlns:a16="http://schemas.microsoft.com/office/drawing/2014/main" id="{54454260-06A7-38A3-974A-ADC7932C4048}"/>
              </a:ext>
            </a:extLst>
          </p:cNvPr>
          <p:cNvSpPr>
            <a:spLocks noGrp="1"/>
          </p:cNvSpPr>
          <p:nvPr>
            <p:ph type="body" idx="1"/>
          </p:nvPr>
        </p:nvSpPr>
        <p:spPr/>
        <p:txBody>
          <a:bodyPr>
            <a:normAutofit/>
          </a:bodyPr>
          <a:lstStyle/>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a:t>
            </a:r>
            <a:r>
              <a:rPr lang="en-IN" b="0" i="0" u="none" strike="noStrike" baseline="0" dirty="0" err="1">
                <a:latin typeface="Times New Roman" panose="02020603050405020304" pitchFamily="18" charset="0"/>
              </a:rPr>
              <a:t>customer_id</a:t>
            </a:r>
            <a:endParaRPr lang="en-IN" b="0" i="0" u="none" strike="noStrike" baseline="0" dirty="0">
              <a:latin typeface="Times New Roman" panose="02020603050405020304" pitchFamily="18" charset="0"/>
            </a:endParaRP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month</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category</a:t>
            </a: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a:t>
            </a:r>
            <a:r>
              <a:rPr lang="en-IN" b="0" i="0" u="none" strike="noStrike" baseline="0" dirty="0" err="1">
                <a:latin typeface="Times New Roman" panose="02020603050405020304" pitchFamily="18" charset="0"/>
              </a:rPr>
              <a:t>payment_type</a:t>
            </a:r>
            <a:endParaRPr lang="en-IN" b="0" i="0" u="none" strike="noStrike" baseline="0" dirty="0">
              <a:latin typeface="Times New Roman" panose="02020603050405020304" pitchFamily="18" charset="0"/>
            </a:endParaRPr>
          </a:p>
          <a:p>
            <a:pPr marR="0" lvl="1" rtl="0"/>
            <a:r>
              <a:rPr lang="en-IN" b="0" i="0" u="none" strike="noStrike" baseline="0" dirty="0">
                <a:latin typeface="Symbol" panose="05050102010706020507" pitchFamily="18" charset="2"/>
              </a:rPr>
              <a:t>·</a:t>
            </a:r>
            <a:r>
              <a:rPr lang="en-IN" b="0" i="0" u="none" strike="noStrike" baseline="0" dirty="0">
                <a:latin typeface="Times New Roman" panose="02020603050405020304" pitchFamily="18" charset="0"/>
              </a:rPr>
              <a:t>  spends</a:t>
            </a:r>
          </a:p>
        </p:txBody>
      </p:sp>
      <p:sp>
        <p:nvSpPr>
          <p:cNvPr id="5" name="TextBox 4">
            <a:extLst>
              <a:ext uri="{FF2B5EF4-FFF2-40B4-BE49-F238E27FC236}">
                <a16:creationId xmlns:a16="http://schemas.microsoft.com/office/drawing/2014/main" id="{EA286D36-453D-A71C-0841-F182AA709135}"/>
              </a:ext>
            </a:extLst>
          </p:cNvPr>
          <p:cNvSpPr txBox="1"/>
          <p:nvPr/>
        </p:nvSpPr>
        <p:spPr>
          <a:xfrm>
            <a:off x="1002891" y="1231528"/>
            <a:ext cx="6096000" cy="400110"/>
          </a:xfrm>
          <a:prstGeom prst="rect">
            <a:avLst/>
          </a:prstGeom>
          <a:noFill/>
        </p:spPr>
        <p:txBody>
          <a:bodyPr wrap="square">
            <a:spAutoFit/>
          </a:bodyPr>
          <a:lstStyle/>
          <a:p>
            <a:pPr marR="0" lvl="0" rtl="0"/>
            <a:r>
              <a:rPr lang="en-IN" sz="2000" b="0" i="0" u="none" strike="noStrike" baseline="0" dirty="0">
                <a:solidFill>
                  <a:schemeClr val="bg1"/>
                </a:solidFill>
                <a:latin typeface="Times New Roman" panose="02020603050405020304" pitchFamily="18" charset="0"/>
              </a:rPr>
              <a:t>2.) </a:t>
            </a:r>
            <a:r>
              <a:rPr lang="en-IN" sz="2000" b="0" i="0" u="none" strike="noStrike" baseline="0" dirty="0" err="1">
                <a:solidFill>
                  <a:schemeClr val="bg1"/>
                </a:solidFill>
                <a:latin typeface="Times New Roman" panose="02020603050405020304" pitchFamily="18" charset="0"/>
              </a:rPr>
              <a:t>fact_spends</a:t>
            </a:r>
            <a:endParaRPr lang="en-IN" sz="2000" b="0" i="0" u="none" strike="noStrike" baseline="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406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49C571-8421-053E-D165-E07D08560057}"/>
              </a:ext>
            </a:extLst>
          </p:cNvPr>
          <p:cNvSpPr/>
          <p:nvPr/>
        </p:nvSpPr>
        <p:spPr>
          <a:xfrm>
            <a:off x="2130817" y="2967335"/>
            <a:ext cx="793037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Demographic Classification</a:t>
            </a:r>
          </a:p>
        </p:txBody>
      </p:sp>
    </p:spTree>
    <p:extLst>
      <p:ext uri="{BB962C8B-B14F-4D97-AF65-F5344CB8AC3E}">
        <p14:creationId xmlns:p14="http://schemas.microsoft.com/office/powerpoint/2010/main" val="41610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9F5A-E32C-0963-4265-6304437FBAFB}"/>
              </a:ext>
            </a:extLst>
          </p:cNvPr>
          <p:cNvSpPr>
            <a:spLocks noGrp="1"/>
          </p:cNvSpPr>
          <p:nvPr>
            <p:ph type="title"/>
          </p:nvPr>
        </p:nvSpPr>
        <p:spPr/>
        <p:txBody>
          <a:bodyPr>
            <a:normAutofit/>
          </a:bodyPr>
          <a:lstStyle/>
          <a:p>
            <a:pPr marR="0" rtl="0"/>
            <a:r>
              <a:rPr lang="en-IN" sz="1800" b="0" i="0" u="none" strike="noStrike" baseline="0" dirty="0">
                <a:latin typeface="Calibri Light" panose="020F0302020204030204" pitchFamily="34" charset="0"/>
              </a:rPr>
              <a:t>Demographic classification</a:t>
            </a:r>
          </a:p>
        </p:txBody>
      </p:sp>
      <p:sp>
        <p:nvSpPr>
          <p:cNvPr id="3" name="Text Placeholder 2">
            <a:extLst>
              <a:ext uri="{FF2B5EF4-FFF2-40B4-BE49-F238E27FC236}">
                <a16:creationId xmlns:a16="http://schemas.microsoft.com/office/drawing/2014/main" id="{08B4C9EE-C4D5-4AD8-BB78-228906878ABC}"/>
              </a:ext>
            </a:extLst>
          </p:cNvPr>
          <p:cNvSpPr>
            <a:spLocks noGrp="1"/>
          </p:cNvSpPr>
          <p:nvPr>
            <p:ph type="body" idx="1"/>
          </p:nvPr>
        </p:nvSpPr>
        <p:spPr>
          <a:xfrm>
            <a:off x="6096000" y="1436293"/>
            <a:ext cx="5388077" cy="2155569"/>
          </a:xfrm>
        </p:spPr>
        <p:txBody>
          <a:bodyPr/>
          <a:lstStyle/>
          <a:p>
            <a:pPr marR="0" lvl="0" rtl="0"/>
            <a:r>
              <a:rPr lang="en-IN" sz="2000" b="0" i="0" u="none" strike="noStrike" baseline="0" dirty="0">
                <a:latin typeface="Times New Roman" panose="02020603050405020304" pitchFamily="18" charset="0"/>
              </a:rPr>
              <a:t>Gender</a:t>
            </a:r>
          </a:p>
          <a:p>
            <a:pPr marR="0" lvl="1" rtl="0"/>
            <a:r>
              <a:rPr lang="en-US" b="0" i="0" u="none" strike="noStrike" baseline="0" dirty="0">
                <a:latin typeface="Times New Roman" panose="02020603050405020304" pitchFamily="18" charset="0"/>
              </a:rPr>
              <a:t>Higher Male Credit card users</a:t>
            </a:r>
          </a:p>
        </p:txBody>
      </p:sp>
      <p:pic>
        <p:nvPicPr>
          <p:cNvPr id="5" name="Picture 4">
            <a:extLst>
              <a:ext uri="{FF2B5EF4-FFF2-40B4-BE49-F238E27FC236}">
                <a16:creationId xmlns:a16="http://schemas.microsoft.com/office/drawing/2014/main" id="{A727180F-05C8-E907-0B3E-41259A63D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23" y="1547286"/>
            <a:ext cx="3311013" cy="264150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98239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C371-87BE-100D-954D-C26EAD484635}"/>
              </a:ext>
            </a:extLst>
          </p:cNvPr>
          <p:cNvSpPr>
            <a:spLocks noGrp="1"/>
          </p:cNvSpPr>
          <p:nvPr>
            <p:ph type="title"/>
          </p:nvPr>
        </p:nvSpPr>
        <p:spPr/>
        <p:txBody>
          <a:bodyPr>
            <a:normAutofit/>
          </a:bodyPr>
          <a:lstStyle/>
          <a:p>
            <a:pPr marR="0" rtl="0"/>
            <a:r>
              <a:rPr lang="en-IN" sz="1600" b="0" i="0" u="none" strike="noStrike" baseline="0" dirty="0">
                <a:latin typeface="Calibri Light" panose="020F0302020204030204" pitchFamily="34" charset="0"/>
              </a:rPr>
              <a:t>Demographic classification</a:t>
            </a:r>
            <a:endParaRPr lang="en-IN" sz="1600" b="0" i="0" u="none" strike="noStrike" baseline="0" dirty="0">
              <a:latin typeface="Symbol" panose="05050102010706020507" pitchFamily="18" charset="2"/>
            </a:endParaRPr>
          </a:p>
        </p:txBody>
      </p:sp>
      <p:sp>
        <p:nvSpPr>
          <p:cNvPr id="3" name="Text Placeholder 2">
            <a:extLst>
              <a:ext uri="{FF2B5EF4-FFF2-40B4-BE49-F238E27FC236}">
                <a16:creationId xmlns:a16="http://schemas.microsoft.com/office/drawing/2014/main" id="{DC29DCF7-1B5C-A8DD-7F83-6FD939042552}"/>
              </a:ext>
            </a:extLst>
          </p:cNvPr>
          <p:cNvSpPr>
            <a:spLocks noGrp="1"/>
          </p:cNvSpPr>
          <p:nvPr>
            <p:ph type="body" idx="1"/>
          </p:nvPr>
        </p:nvSpPr>
        <p:spPr>
          <a:xfrm>
            <a:off x="5712541" y="1539288"/>
            <a:ext cx="6194323" cy="4637675"/>
          </a:xfrm>
        </p:spPr>
        <p:txBody>
          <a:bodyPr>
            <a:noAutofit/>
          </a:bodyPr>
          <a:lstStyle/>
          <a:p>
            <a:pPr marR="0" lvl="1" rtl="0"/>
            <a:r>
              <a:rPr lang="en-IN" sz="2000" dirty="0">
                <a:latin typeface="Times New Roman" panose="02020603050405020304" pitchFamily="18" charset="0"/>
                <a:cs typeface="Times New Roman" panose="02020603050405020304" pitchFamily="18" charset="0"/>
              </a:rPr>
              <a:t>Age</a:t>
            </a:r>
          </a:p>
          <a:p>
            <a:pPr lvl="2"/>
            <a:r>
              <a:rPr lang="en-IN" sz="2400" b="0" i="0" u="none" strike="noStrike" baseline="0" dirty="0">
                <a:latin typeface="Symbol" panose="05050102010706020507" pitchFamily="18" charset="2"/>
              </a:rPr>
              <a:t>·</a:t>
            </a:r>
            <a:r>
              <a:rPr lang="en-IN" sz="2400" b="0" i="0" u="none" strike="noStrike" baseline="0" dirty="0">
                <a:latin typeface="Times New Roman" panose="02020603050405020304" pitchFamily="18" charset="0"/>
              </a:rPr>
              <a:t>  Largest Age Group: 25-34</a:t>
            </a:r>
          </a:p>
          <a:p>
            <a:pPr lvl="2"/>
            <a:r>
              <a:rPr lang="en-IN" sz="2400" b="0" i="0" u="none" strike="noStrike" baseline="0" dirty="0">
                <a:latin typeface="Symbol" panose="05050102010706020507" pitchFamily="18" charset="2"/>
              </a:rPr>
              <a:t>·</a:t>
            </a:r>
            <a:r>
              <a:rPr lang="en-IN" sz="2400" b="0" i="0" u="none" strike="noStrike" baseline="0" dirty="0">
                <a:latin typeface="Times New Roman" panose="02020603050405020304" pitchFamily="18" charset="0"/>
              </a:rPr>
              <a:t>  Second-Largest Group: 35-45</a:t>
            </a:r>
          </a:p>
          <a:p>
            <a:pPr lvl="2"/>
            <a:r>
              <a:rPr lang="en-IN" sz="2400" b="0" i="0" u="none" strike="noStrike" baseline="0" dirty="0">
                <a:latin typeface="Symbol" panose="05050102010706020507" pitchFamily="18" charset="2"/>
              </a:rPr>
              <a:t>·</a:t>
            </a:r>
            <a:r>
              <a:rPr lang="en-IN" sz="2400" b="0" i="0" u="none" strike="noStrike" baseline="0" dirty="0">
                <a:latin typeface="Times New Roman" panose="02020603050405020304" pitchFamily="18" charset="0"/>
              </a:rPr>
              <a:t>  21-24 Age Group</a:t>
            </a:r>
          </a:p>
          <a:p>
            <a:pPr lvl="2"/>
            <a:r>
              <a:rPr lang="en-IN" sz="2400" b="0" i="0" u="none" strike="noStrike" baseline="0" dirty="0">
                <a:latin typeface="Symbol" panose="05050102010706020507" pitchFamily="18" charset="2"/>
              </a:rPr>
              <a:t>·</a:t>
            </a:r>
            <a:r>
              <a:rPr lang="en-IN" sz="2400" b="0" i="0" u="none" strike="noStrike" baseline="0" dirty="0">
                <a:latin typeface="Times New Roman" panose="02020603050405020304" pitchFamily="18" charset="0"/>
              </a:rPr>
              <a:t>  45+ Age Group: have different card usage</a:t>
            </a:r>
            <a:r>
              <a:rPr lang="en-IN" sz="2400" b="0" i="0" u="none" strike="noStrike" dirty="0">
                <a:latin typeface="Times New Roman" panose="02020603050405020304" pitchFamily="18" charset="0"/>
              </a:rPr>
              <a:t> pattern</a:t>
            </a:r>
            <a:endParaRPr lang="en-IN" sz="2400"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993E44E6-6F22-4DEE-A96E-1896BE233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39288"/>
            <a:ext cx="3930445" cy="31926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56228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6535</TotalTime>
  <Words>3409</Words>
  <Application>Microsoft Office PowerPoint</Application>
  <PresentationFormat>Widescreen</PresentationFormat>
  <Paragraphs>263</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Symbol</vt:lpstr>
      <vt:lpstr>Times New Roman</vt:lpstr>
      <vt:lpstr>Office Theme</vt:lpstr>
      <vt:lpstr>Unlocking Insights for Mitron Bank's New Credit Card Line</vt:lpstr>
      <vt:lpstr>Agenda</vt:lpstr>
      <vt:lpstr>Problem Statement</vt:lpstr>
      <vt:lpstr>Purpose</vt:lpstr>
      <vt:lpstr>Data Overview</vt:lpstr>
      <vt:lpstr>Data overview</vt:lpstr>
      <vt:lpstr>PowerPoint Presentation</vt:lpstr>
      <vt:lpstr>Demographic classification</vt:lpstr>
      <vt:lpstr>Demographic classification</vt:lpstr>
      <vt:lpstr>Demographic classification</vt:lpstr>
      <vt:lpstr>Demographic classification</vt:lpstr>
      <vt:lpstr>Demographic classification</vt:lpstr>
      <vt:lpstr>PowerPoint Presentation</vt:lpstr>
      <vt:lpstr>Key metric</vt:lpstr>
      <vt:lpstr>Customer spending behavior</vt:lpstr>
      <vt:lpstr>Customer spending behavior</vt:lpstr>
      <vt:lpstr>Customer spending behavior</vt:lpstr>
      <vt:lpstr>Customer spending behavior</vt:lpstr>
      <vt:lpstr>Customer spending behavior</vt:lpstr>
      <vt:lpstr>Spending insights</vt:lpstr>
      <vt:lpstr>PowerPoint Presentation</vt:lpstr>
      <vt:lpstr>High Value  users</vt:lpstr>
      <vt:lpstr>Recommendations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rachana hadke</dc:creator>
  <cp:lastModifiedBy>rachana hadke</cp:lastModifiedBy>
  <cp:revision>142</cp:revision>
  <dcterms:created xsi:type="dcterms:W3CDTF">2024-06-19T15:25:43Z</dcterms:created>
  <dcterms:modified xsi:type="dcterms:W3CDTF">2024-06-29T10:46:07Z</dcterms:modified>
</cp:coreProperties>
</file>