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59" r:id="rId3"/>
    <p:sldId id="257" r:id="rId4"/>
    <p:sldId id="261" r:id="rId5"/>
    <p:sldId id="295" r:id="rId6"/>
    <p:sldId id="296" r:id="rId7"/>
    <p:sldId id="297" r:id="rId8"/>
    <p:sldId id="298" r:id="rId9"/>
    <p:sldId id="299" r:id="rId10"/>
    <p:sldId id="303" r:id="rId11"/>
    <p:sldId id="301" r:id="rId12"/>
    <p:sldId id="302" r:id="rId13"/>
    <p:sldId id="304" r:id="rId14"/>
    <p:sldId id="309" r:id="rId15"/>
    <p:sldId id="310" r:id="rId16"/>
    <p:sldId id="311" r:id="rId17"/>
    <p:sldId id="312" r:id="rId18"/>
    <p:sldId id="313" r:id="rId19"/>
    <p:sldId id="306" r:id="rId20"/>
    <p:sldId id="307" r:id="rId21"/>
    <p:sldId id="308" r:id="rId22"/>
    <p:sldId id="278" r:id="rId2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B713A6-5156-4448-B144-822046962AE8}">
  <a:tblStyle styleId="{BBB713A6-5156-4448-B144-822046962A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86E1FF-FDF2-4410-8487-3ABA108AFF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2130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7830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226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783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942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251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073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594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281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566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394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4460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263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535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793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75a7f99e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75a7f99e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691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828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621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760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04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273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281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67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grpSp>
        <p:nvGrpSpPr>
          <p:cNvPr id="20" name="Google Shape;20;p4"/>
          <p:cNvGrpSpPr/>
          <p:nvPr/>
        </p:nvGrpSpPr>
        <p:grpSpPr>
          <a:xfrm>
            <a:off x="801025" y="1121365"/>
            <a:ext cx="1957200" cy="922385"/>
            <a:chOff x="801025" y="1190353"/>
            <a:chExt cx="1957200" cy="1229847"/>
          </a:xfrm>
        </p:grpSpPr>
        <p:sp>
          <p:nvSpPr>
            <p:cNvPr id="21" name="Google Shape;21;p4"/>
            <p:cNvSpPr txBox="1"/>
            <p:nvPr/>
          </p:nvSpPr>
          <p:spPr>
            <a:xfrm>
              <a:off x="801025" y="1190353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400" b="1">
                  <a:solidFill>
                    <a:schemeClr val="dk1"/>
                  </a:solidFill>
                </a:rPr>
                <a:t>‘’</a:t>
              </a:r>
              <a:endParaRPr sz="9400" b="1"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397400" y="1396000"/>
              <a:ext cx="772200" cy="1024200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6912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55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80550" y="3065737"/>
            <a:ext cx="4762731" cy="1208312"/>
          </a:xfrm>
        </p:spPr>
        <p:txBody>
          <a:bodyPr/>
          <a:lstStyle/>
          <a:p>
            <a:pPr marL="0" lv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/>
              <a:t>Internship Presentation on</a:t>
            </a:r>
          </a:p>
          <a:p>
            <a:pPr marL="0" lv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 smtClean="0">
                <a:latin typeface="Montserrat" panose="00000500000000000000" pitchFamily="2" charset="0"/>
              </a:rPr>
              <a:t>“</a:t>
            </a:r>
            <a:r>
              <a:rPr lang="en-US" sz="2000" b="1" dirty="0" smtClean="0">
                <a:latin typeface="Montserrat" panose="00000500000000000000" pitchFamily="2" charset="0"/>
                <a:cs typeface="Times New Roman"/>
                <a:sym typeface="Times New Roman"/>
              </a:rPr>
              <a:t>Predicting the price of used cars and bikes</a:t>
            </a:r>
            <a:r>
              <a:rPr lang="en-US" sz="2000" b="1" dirty="0" smtClean="0">
                <a:latin typeface="Montserrat" panose="00000500000000000000" pitchFamily="2" charset="0"/>
              </a:rPr>
              <a:t>”</a:t>
            </a:r>
            <a:endParaRPr lang="en-US" sz="2000" b="1" dirty="0">
              <a:latin typeface="Montserrat" panose="00000500000000000000" pitchFamily="2" charset="0"/>
            </a:endParaRPr>
          </a:p>
        </p:txBody>
      </p:sp>
      <p:sp>
        <p:nvSpPr>
          <p:cNvPr id="62" name="Google Shape;62;p11"/>
          <p:cNvSpPr txBox="1">
            <a:spLocks noGrp="1"/>
          </p:cNvSpPr>
          <p:nvPr>
            <p:ph type="ctrTitle" idx="4294967295"/>
          </p:nvPr>
        </p:nvSpPr>
        <p:spPr>
          <a:xfrm>
            <a:off x="2106380" y="105015"/>
            <a:ext cx="5280739" cy="13236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  <a:buSzPts val="1100"/>
            </a:pPr>
            <a:r>
              <a:rPr lang="en-US" sz="2000" dirty="0"/>
              <a:t>DEPARTMENT OF COMPUTER SCIENCE &amp; ENGINEERING</a:t>
            </a:r>
            <a:br>
              <a:rPr lang="en-US" sz="2000" dirty="0"/>
            </a:br>
            <a:r>
              <a:rPr lang="en-US" sz="1500" b="0" dirty="0" smtClean="0"/>
              <a:t>ACHARYA </a:t>
            </a:r>
            <a:r>
              <a:rPr lang="en-US" sz="1500" b="0" dirty="0"/>
              <a:t>INSTITUTE OF TECHNOLOGY</a:t>
            </a:r>
            <a:endParaRPr sz="1500" b="0" dirty="0"/>
          </a:p>
        </p:txBody>
      </p:sp>
      <p:pic>
        <p:nvPicPr>
          <p:cNvPr id="7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297" y="1709699"/>
            <a:ext cx="1386904" cy="10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1"/>
          <p:cNvSpPr txBox="1">
            <a:spLocks/>
          </p:cNvSpPr>
          <p:nvPr/>
        </p:nvSpPr>
        <p:spPr>
          <a:xfrm>
            <a:off x="54907" y="4277936"/>
            <a:ext cx="4102945" cy="86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"/>
              <a:buChar char="▣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"/>
              <a:buChar char="□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"/>
              <a:buChar char="■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○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■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○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■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Montserrat"/>
              <a:buNone/>
            </a:pPr>
            <a:r>
              <a:rPr lang="en-US" sz="1600" dirty="0" smtClean="0"/>
              <a:t>Presented by: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Montserrat"/>
              <a:buNone/>
            </a:pPr>
            <a:r>
              <a:rPr lang="en-US" sz="1600" b="1" dirty="0" err="1" smtClean="0">
                <a:latin typeface="Montserrat" panose="00000500000000000000" pitchFamily="2" charset="0"/>
              </a:rPr>
              <a:t>Rachana</a:t>
            </a:r>
            <a:r>
              <a:rPr lang="en-US" sz="1600" b="1" dirty="0" smtClean="0">
                <a:latin typeface="Montserrat" panose="00000500000000000000" pitchFamily="2" charset="0"/>
              </a:rPr>
              <a:t> JM </a:t>
            </a:r>
            <a:r>
              <a:rPr lang="en-US" sz="1600" dirty="0" smtClean="0">
                <a:latin typeface="Montserrat" panose="00000500000000000000" pitchFamily="2" charset="0"/>
              </a:rPr>
              <a:t>(1AY17CS069)</a:t>
            </a:r>
            <a:endParaRPr lang="en-US" sz="1600" dirty="0">
              <a:latin typeface="Montserrat" panose="00000500000000000000" pitchFamily="2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5689269" y="4202128"/>
            <a:ext cx="4102945" cy="86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"/>
              <a:buChar char="▣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"/>
              <a:buChar char="□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"/>
              <a:buChar char="■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○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■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○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■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Montserrat"/>
              <a:buNone/>
            </a:pPr>
            <a:r>
              <a:rPr lang="en-US" sz="1600" dirty="0" smtClean="0"/>
              <a:t>Under the guidance of: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Montserrat"/>
              <a:buNone/>
            </a:pPr>
            <a:r>
              <a:rPr lang="en-US" sz="1600" b="1" dirty="0" smtClean="0">
                <a:latin typeface="Montserrat" panose="00000500000000000000" pitchFamily="2" charset="0"/>
              </a:rPr>
              <a:t>Prof. </a:t>
            </a:r>
            <a:r>
              <a:rPr lang="en-US" sz="1600" b="1" dirty="0" err="1" smtClean="0">
                <a:latin typeface="Montserrat" panose="00000500000000000000" pitchFamily="2" charset="0"/>
              </a:rPr>
              <a:t>Vani</a:t>
            </a:r>
            <a:r>
              <a:rPr lang="en-US" sz="1600" b="1" dirty="0" smtClean="0">
                <a:latin typeface="Montserrat" panose="00000500000000000000" pitchFamily="2" charset="0"/>
              </a:rPr>
              <a:t> </a:t>
            </a:r>
            <a:r>
              <a:rPr lang="en-US" sz="1600" b="1" dirty="0" smtClean="0">
                <a:latin typeface="Montserrat" panose="00000500000000000000" pitchFamily="2" charset="0"/>
              </a:rPr>
              <a:t>K S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Montserrat"/>
              <a:buNone/>
            </a:pPr>
            <a:r>
              <a:rPr lang="en-US" sz="1600" dirty="0" smtClean="0">
                <a:latin typeface="Montserrat" panose="00000500000000000000" pitchFamily="2" charset="0"/>
              </a:rPr>
              <a:t>Assistant Professor</a:t>
            </a:r>
            <a:endParaRPr lang="en-US" sz="16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Algorithm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528514"/>
            <a:ext cx="7761600" cy="3614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b="1" dirty="0" smtClean="0"/>
              <a:t>Algorithm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Linear regression is the algorithm employed to find out the extent up to which there is a linear relationship between some dependent and one or more independent variables</a:t>
            </a:r>
            <a:r>
              <a:rPr lang="en-US" sz="16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Regression </a:t>
            </a:r>
            <a:r>
              <a:rPr lang="en-US" sz="1600" dirty="0"/>
              <a:t>techniques mostly differ based on the number of independent variables and the type of relationship between the independent and dependent variables. </a:t>
            </a:r>
          </a:p>
          <a:p>
            <a:pPr marL="76200" indent="0">
              <a:buNone/>
            </a:pPr>
            <a:endParaRPr lang="en-US" sz="14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89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Algorithm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936981" y="1284270"/>
            <a:ext cx="7270038" cy="3371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400" b="1" dirty="0"/>
              <a:t>Step 1: Reading and Understanding data: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 dataset on used car and bikes sales are collected from </a:t>
            </a:r>
            <a:r>
              <a:rPr lang="en-US" sz="1400" dirty="0" err="1"/>
              <a:t>Kaggle</a:t>
            </a:r>
            <a:r>
              <a:rPr lang="en-US" sz="14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 file can be saved in any of the formats (like </a:t>
            </a:r>
            <a:r>
              <a:rPr lang="en-US" sz="1400" dirty="0" err="1"/>
              <a:t>csv</a:t>
            </a:r>
            <a:r>
              <a:rPr lang="en-US" sz="1400" dirty="0"/>
              <a:t>, pdf, excel, txt </a:t>
            </a:r>
            <a:r>
              <a:rPr lang="en-US" sz="1400" dirty="0" err="1"/>
              <a:t>etc</a:t>
            </a:r>
            <a:r>
              <a:rPr lang="en-US" sz="1400" dirty="0"/>
              <a:t>). </a:t>
            </a:r>
          </a:p>
          <a:p>
            <a:pPr marL="76200" indent="0">
              <a:buNone/>
            </a:pPr>
            <a:r>
              <a:rPr lang="en-US" sz="1400" b="1" dirty="0"/>
              <a:t>Step 2: Importing Packages: </a:t>
            </a:r>
            <a:endParaRPr lang="en-US" sz="1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400" dirty="0"/>
              <a:t>Importing data using the pandas library.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400" dirty="0"/>
              <a:t>Understanding the structure of the data</a:t>
            </a:r>
          </a:p>
          <a:p>
            <a:pPr marL="76200" indent="0">
              <a:buNone/>
            </a:pPr>
            <a:r>
              <a:rPr lang="en-US" sz="1400" b="1" dirty="0"/>
              <a:t>Step 3: Testing the data: 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To look at the data types to see which columns need to be encoded. </a:t>
            </a:r>
          </a:p>
          <a:p>
            <a:pPr marL="76200" indent="0">
              <a:buNone/>
            </a:pPr>
            <a:r>
              <a:rPr lang="en-US" sz="1400" b="1" dirty="0"/>
              <a:t>Step 4: Splitting the data:</a:t>
            </a:r>
            <a:r>
              <a:rPr lang="en-US" sz="1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To Split the dataset into independent(X) and dependent(Y) datasets. </a:t>
            </a:r>
          </a:p>
          <a:p>
            <a:pPr marL="76200" indent="0">
              <a:buNone/>
            </a:pPr>
            <a:r>
              <a:rPr lang="en-US" sz="1400" b="1" dirty="0"/>
              <a:t>Step 5: Building Regular Expression: 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This is the most important step. According to the data, Regular Expression need to be constructed properly. </a:t>
            </a:r>
          </a:p>
          <a:p>
            <a:pPr marL="76200" indent="0">
              <a:buNone/>
            </a:pPr>
            <a:endParaRPr lang="en-US" sz="14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7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Implementation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452447"/>
            <a:ext cx="7761600" cy="3614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buFont typeface="+mj-lt"/>
              <a:buAutoNum type="arabicPeriod"/>
            </a:pPr>
            <a:r>
              <a:rPr lang="en-US" sz="1600" dirty="0" smtClean="0"/>
              <a:t>Load libraries</a:t>
            </a:r>
          </a:p>
          <a:p>
            <a:pPr marL="419100" indent="-342900">
              <a:buFont typeface="+mj-lt"/>
              <a:buAutoNum type="arabicPeriod"/>
            </a:pPr>
            <a:r>
              <a:rPr lang="en-US" sz="1600" dirty="0" smtClean="0"/>
              <a:t>Load Data.</a:t>
            </a:r>
          </a:p>
          <a:p>
            <a:pPr marL="419100" indent="-342900">
              <a:buFont typeface="+mj-lt"/>
              <a:buAutoNum type="arabicPeriod"/>
            </a:pPr>
            <a:r>
              <a:rPr lang="en-US" sz="1600" dirty="0" smtClean="0"/>
              <a:t>Data Inspection.</a:t>
            </a:r>
          </a:p>
          <a:p>
            <a:pPr marL="419100" indent="-342900">
              <a:buFont typeface="+mj-lt"/>
              <a:buAutoNum type="arabicPeriod"/>
            </a:pPr>
            <a:r>
              <a:rPr lang="en-US" sz="1600" dirty="0" smtClean="0"/>
              <a:t>Data Visualization.</a:t>
            </a:r>
          </a:p>
          <a:p>
            <a:pPr marL="419100" indent="-342900">
              <a:buFont typeface="+mj-lt"/>
              <a:buAutoNum type="arabicPeriod"/>
            </a:pPr>
            <a:r>
              <a:rPr lang="en-US" sz="1600" dirty="0" smtClean="0"/>
              <a:t>Creating dummies for categorical value.</a:t>
            </a:r>
          </a:p>
          <a:p>
            <a:pPr marL="419100" indent="-342900">
              <a:buFont typeface="+mj-lt"/>
              <a:buAutoNum type="arabicPeriod"/>
            </a:pPr>
            <a:r>
              <a:rPr lang="en-US" sz="1600" dirty="0" smtClean="0"/>
              <a:t>Split the data into training and testing sets.</a:t>
            </a:r>
          </a:p>
          <a:p>
            <a:pPr marL="419100" indent="-342900">
              <a:buFont typeface="+mj-lt"/>
              <a:buAutoNum type="arabicPeriod"/>
            </a:pPr>
            <a:r>
              <a:rPr lang="en-US" sz="1600" dirty="0" smtClean="0"/>
              <a:t>Train the model using Linear Regression.</a:t>
            </a:r>
          </a:p>
          <a:p>
            <a:pPr marL="419100" indent="-342900">
              <a:buFont typeface="+mj-lt"/>
              <a:buAutoNum type="arabicPeriod"/>
            </a:pPr>
            <a:r>
              <a:rPr lang="en-US" sz="1600" dirty="0" smtClean="0"/>
              <a:t>Calculating the mean squared error and the model accuracy.</a:t>
            </a:r>
          </a:p>
          <a:p>
            <a:pPr marL="76200" indent="0">
              <a:buNone/>
            </a:pPr>
            <a:endParaRPr lang="en-US" sz="1400" dirty="0" smtClean="0"/>
          </a:p>
          <a:p>
            <a:pPr marL="76200" indent="0">
              <a:buNone/>
            </a:pPr>
            <a:endParaRPr lang="en-US" sz="14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55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/>
                </a:solidFill>
              </a:rPr>
              <a:t>8</a:t>
            </a:r>
            <a:r>
              <a:rPr lang="en" sz="9600" dirty="0" smtClean="0">
                <a:solidFill>
                  <a:schemeClr val="accent2"/>
                </a:solidFill>
              </a:rPr>
              <a:t>.</a:t>
            </a:r>
            <a:endParaRPr sz="9600"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</a:t>
            </a:r>
            <a:endParaRPr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65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2795363" y="222475"/>
            <a:ext cx="4982174" cy="2076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b="1" dirty="0"/>
              <a:t>Graph against vehicle type versus price</a:t>
            </a:r>
            <a:endParaRPr sz="1500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6" name="Picture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" t="8549" r="5429" b="2332"/>
          <a:stretch/>
        </p:blipFill>
        <p:spPr bwMode="auto">
          <a:xfrm>
            <a:off x="2933966" y="1343136"/>
            <a:ext cx="4981575" cy="3276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226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2795363" y="222475"/>
            <a:ext cx="4982174" cy="2076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b="1" dirty="0"/>
              <a:t>Graph against manufacturing year versus </a:t>
            </a:r>
            <a:r>
              <a:rPr lang="en-US" sz="2400" b="1" dirty="0" smtClean="0"/>
              <a:t>price</a:t>
            </a:r>
            <a:endParaRPr sz="1500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0" b="3880"/>
          <a:stretch/>
        </p:blipFill>
        <p:spPr bwMode="auto">
          <a:xfrm>
            <a:off x="2795363" y="1260942"/>
            <a:ext cx="5551805" cy="31718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5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2795363" y="222475"/>
            <a:ext cx="4982174" cy="2076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b="1" dirty="0"/>
              <a:t>Graph against </a:t>
            </a:r>
            <a:r>
              <a:rPr lang="en-US" sz="2400" b="1" dirty="0" smtClean="0"/>
              <a:t>odometer versus </a:t>
            </a:r>
            <a:r>
              <a:rPr lang="en-US" sz="2400" b="1" dirty="0"/>
              <a:t>price</a:t>
            </a:r>
            <a:endParaRPr sz="1500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8233" r="3600" b="3063"/>
          <a:stretch/>
        </p:blipFill>
        <p:spPr bwMode="auto">
          <a:xfrm>
            <a:off x="2795363" y="1412590"/>
            <a:ext cx="5095240" cy="3181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890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2795363" y="222475"/>
            <a:ext cx="4982174" cy="2076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b="1" dirty="0"/>
              <a:t>Graph against </a:t>
            </a:r>
            <a:r>
              <a:rPr lang="en-US" sz="2400" b="1" dirty="0" smtClean="0"/>
              <a:t>fuel </a:t>
            </a:r>
            <a:r>
              <a:rPr lang="en-US" sz="2400" b="1" dirty="0"/>
              <a:t>type versus price</a:t>
            </a:r>
            <a:endParaRPr sz="1500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5" r="4638"/>
          <a:stretch/>
        </p:blipFill>
        <p:spPr bwMode="auto">
          <a:xfrm>
            <a:off x="2795363" y="1417258"/>
            <a:ext cx="5248275" cy="3495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309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2795363" y="222475"/>
            <a:ext cx="4982174" cy="2076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b="1" dirty="0"/>
              <a:t>Graph against </a:t>
            </a:r>
            <a:r>
              <a:rPr lang="en-US" sz="2400" b="1" dirty="0" smtClean="0"/>
              <a:t>owner versus </a:t>
            </a:r>
            <a:r>
              <a:rPr lang="en-US" sz="2400" b="1" dirty="0"/>
              <a:t>price</a:t>
            </a:r>
            <a:endParaRPr sz="1500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6" name="Picture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8"/>
          <a:stretch/>
        </p:blipFill>
        <p:spPr bwMode="auto">
          <a:xfrm>
            <a:off x="2909287" y="1345308"/>
            <a:ext cx="5503545" cy="3413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214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2774815" y="419685"/>
            <a:ext cx="4982174" cy="2076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b="1" dirty="0"/>
              <a:t>The mean squared error and model </a:t>
            </a:r>
            <a:r>
              <a:rPr lang="en-US" sz="2400" b="1" dirty="0" smtClean="0"/>
              <a:t>accuracy</a:t>
            </a:r>
          </a:p>
          <a:p>
            <a:pPr marL="0" lvl="0" indent="0">
              <a:buNone/>
            </a:pPr>
            <a:endParaRPr sz="1500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4" name="Picture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7" t="22466" r="32753" b="49528"/>
          <a:stretch/>
        </p:blipFill>
        <p:spPr bwMode="auto">
          <a:xfrm>
            <a:off x="2851300" y="1596559"/>
            <a:ext cx="5705475" cy="15805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51299" y="3429144"/>
            <a:ext cx="5705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buClr>
                <a:srgbClr val="C7F464"/>
              </a:buClr>
              <a:buSzPts val="3000"/>
            </a:pPr>
            <a:r>
              <a:rPr lang="en-US" sz="1600" dirty="0">
                <a:solidFill>
                  <a:srgbClr val="454F5B"/>
                </a:solidFill>
                <a:latin typeface="Montserrat"/>
                <a:sym typeface="Montserrat"/>
              </a:rPr>
              <a:t>This shows the model accuracy of Linear Regression is 0.84 which is good and predictions were quite close to the original selling prices.</a:t>
            </a:r>
          </a:p>
        </p:txBody>
      </p:sp>
    </p:spTree>
    <p:extLst>
      <p:ext uri="{BB962C8B-B14F-4D97-AF65-F5344CB8AC3E}">
        <p14:creationId xmlns:p14="http://schemas.microsoft.com/office/powerpoint/2010/main" val="41636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/>
                </a:solidFill>
              </a:rPr>
              <a:t>1.</a:t>
            </a:r>
            <a:endParaRPr sz="9600"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Agenda</a:t>
            </a:r>
            <a:endParaRPr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6110275" y="527565"/>
            <a:ext cx="2446500" cy="38030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1400" dirty="0">
                <a:solidFill>
                  <a:schemeClr val="dk1"/>
                </a:solidFill>
              </a:rPr>
              <a:t>Certificate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1400" dirty="0">
                <a:solidFill>
                  <a:schemeClr val="dk1"/>
                </a:solidFill>
              </a:rPr>
              <a:t>Abstract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1400" dirty="0">
                <a:solidFill>
                  <a:schemeClr val="dk1"/>
                </a:solidFill>
              </a:rPr>
              <a:t>About the industry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1400" dirty="0">
                <a:solidFill>
                  <a:schemeClr val="dk1"/>
                </a:solidFill>
              </a:rPr>
              <a:t>Training/ Technology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1400" dirty="0">
                <a:solidFill>
                  <a:schemeClr val="dk1"/>
                </a:solidFill>
              </a:rPr>
              <a:t>Software Design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1400" dirty="0" smtClean="0">
                <a:solidFill>
                  <a:schemeClr val="dk1"/>
                </a:solidFill>
              </a:rPr>
              <a:t>Algorithm</a:t>
            </a:r>
            <a:endParaRPr lang="en-US" sz="1400" dirty="0">
              <a:solidFill>
                <a:schemeClr val="dk1"/>
              </a:solidFill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1400" dirty="0">
                <a:solidFill>
                  <a:schemeClr val="dk1"/>
                </a:solidFill>
              </a:rPr>
              <a:t>Implementation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1400" dirty="0">
                <a:solidFill>
                  <a:schemeClr val="dk1"/>
                </a:solidFill>
              </a:rPr>
              <a:t>Results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1400" dirty="0">
                <a:solidFill>
                  <a:schemeClr val="dk1"/>
                </a:solidFill>
              </a:rPr>
              <a:t>Learning outcomes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Learning Outcomes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452447"/>
            <a:ext cx="7761600" cy="3614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different exposure to the advanced technologies used in industry. 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Learnt </a:t>
            </a:r>
            <a:r>
              <a:rPr lang="en-US" sz="1600" dirty="0"/>
              <a:t>how to build regular expression and how it is useful in real time. 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Understood </a:t>
            </a:r>
            <a:r>
              <a:rPr lang="en-US" sz="1600" dirty="0"/>
              <a:t>how necessary and important to know the price of the vehicle we buy today would be tomorrow. 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Learn skills regarding paper publishing including reading blogs</a:t>
            </a:r>
            <a:r>
              <a:rPr lang="en-US" sz="1600" dirty="0" smtClean="0"/>
              <a:t>, research </a:t>
            </a:r>
            <a:r>
              <a:rPr lang="en-US" sz="1600" dirty="0"/>
              <a:t>papers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6200" indent="0">
              <a:buNone/>
            </a:pPr>
            <a:endParaRPr lang="en-US" sz="1400" dirty="0" smtClean="0"/>
          </a:p>
          <a:p>
            <a:pPr marL="76200" indent="0">
              <a:buNone/>
            </a:pPr>
            <a:endParaRPr lang="en-US" sz="14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39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Stipend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452447"/>
            <a:ext cx="7761600" cy="3614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This was an unpaid internship.</a:t>
            </a:r>
            <a:endParaRPr lang="en-US" sz="1600" dirty="0"/>
          </a:p>
          <a:p>
            <a:pPr marL="76200" indent="0">
              <a:buNone/>
            </a:pPr>
            <a:endParaRPr lang="en-US" sz="1400" dirty="0" smtClean="0"/>
          </a:p>
          <a:p>
            <a:pPr marL="76200" indent="0">
              <a:buNone/>
            </a:pPr>
            <a:endParaRPr lang="en-US" sz="14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769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3"/>
          <p:cNvSpPr txBox="1">
            <a:spLocks noGrp="1"/>
          </p:cNvSpPr>
          <p:nvPr>
            <p:ph type="ctrTitle" idx="4294967295"/>
          </p:nvPr>
        </p:nvSpPr>
        <p:spPr>
          <a:xfrm>
            <a:off x="0" y="813196"/>
            <a:ext cx="7689852" cy="12966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 smtClean="0">
                <a:solidFill>
                  <a:schemeClr val="accent1"/>
                </a:solidFill>
              </a:rPr>
              <a:t>Thank you!</a:t>
            </a:r>
            <a:endParaRPr sz="10000" dirty="0">
              <a:solidFill>
                <a:schemeClr val="accent1"/>
              </a:solidFill>
            </a:endParaRPr>
          </a:p>
        </p:txBody>
      </p:sp>
      <p:sp>
        <p:nvSpPr>
          <p:cNvPr id="374" name="Google Shape;374;p33"/>
          <p:cNvSpPr txBox="1">
            <a:spLocks noGrp="1"/>
          </p:cNvSpPr>
          <p:nvPr>
            <p:ph type="subTitle" idx="4294967295"/>
          </p:nvPr>
        </p:nvSpPr>
        <p:spPr>
          <a:xfrm>
            <a:off x="701982" y="2188411"/>
            <a:ext cx="50253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 dirty="0"/>
              <a:t>Any questions?</a:t>
            </a:r>
            <a:endParaRPr sz="4000" b="1" dirty="0"/>
          </a:p>
        </p:txBody>
      </p:sp>
      <p:sp>
        <p:nvSpPr>
          <p:cNvPr id="376" name="Google Shape;376;p3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377" name="Google Shape;377;p3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 smtClean="0"/>
              <a:t>Certificate</a:t>
            </a:r>
            <a:endParaRPr sz="3400" dirty="0"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17" y="285225"/>
            <a:ext cx="4027469" cy="4704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Abstract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38781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1400" dirty="0"/>
              <a:t>Determining whether the listed price of a used car is a challenging task, due to the many </a:t>
            </a:r>
            <a:r>
              <a:rPr lang="en-US" sz="1400" dirty="0" smtClean="0"/>
              <a:t>factors.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400" dirty="0" smtClean="0"/>
              <a:t>The focus of my internship project is to develop a machine learning model that can accurately predict the price of a used car based on its features.</a:t>
            </a:r>
          </a:p>
          <a:p>
            <a:pPr lvl="0">
              <a:buFont typeface="Arial" panose="020B0604020202020204" pitchFamily="34" charset="0"/>
              <a:buChar char="•"/>
            </a:pPr>
            <a:endParaRPr sz="1400" dirty="0" smtClean="0"/>
          </a:p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To develop the project we have used </a:t>
            </a:r>
            <a:r>
              <a:rPr lang="en-US" sz="1400" b="1" dirty="0" smtClean="0"/>
              <a:t>multiple </a:t>
            </a:r>
            <a:r>
              <a:rPr lang="en-US" sz="1400" b="1" dirty="0"/>
              <a:t>linear regression </a:t>
            </a:r>
            <a:r>
              <a:rPr lang="en-US" sz="1400" dirty="0" smtClean="0"/>
              <a:t>analysis along with the </a:t>
            </a:r>
            <a:r>
              <a:rPr lang="en-US" sz="1400" b="1" dirty="0" smtClean="0"/>
              <a:t>dataset from </a:t>
            </a:r>
            <a:r>
              <a:rPr lang="en-US" sz="1400" b="1" dirty="0" err="1"/>
              <a:t>K</a:t>
            </a:r>
            <a:r>
              <a:rPr lang="en-US" sz="1400" b="1" dirty="0" err="1" smtClean="0"/>
              <a:t>aggle</a:t>
            </a:r>
            <a:r>
              <a:rPr lang="en-US" sz="1400" b="1" dirty="0" smtClean="0"/>
              <a:t>.</a:t>
            </a:r>
          </a:p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predictions are then evaluated and compared in order to find those which provide the best performances. </a:t>
            </a:r>
            <a:endParaRPr sz="14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About the industry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588459" y="2627848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1400" dirty="0" err="1"/>
              <a:t>Tequed</a:t>
            </a:r>
            <a:r>
              <a:rPr lang="en-US" sz="1400" dirty="0"/>
              <a:t> labs is an Innovation and research hub based in Bangalore. It is focused on providing quality education to students regarding the various latest technologies developing all over the world everyday</a:t>
            </a:r>
            <a:r>
              <a:rPr lang="en-US" sz="1400" dirty="0" smtClean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400" dirty="0"/>
              <a:t>It also focuses on creating innovative products to the society and also mentors various potential startups and ideas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029" y="1191722"/>
            <a:ext cx="1346188" cy="1364127"/>
          </a:xfrm>
          <a:prstGeom prst="rect">
            <a:avLst/>
          </a:prstGeom>
        </p:spPr>
      </p:pic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6" name="Google Shape;139;p20"/>
          <p:cNvGrpSpPr/>
          <p:nvPr/>
        </p:nvGrpSpPr>
        <p:grpSpPr>
          <a:xfrm>
            <a:off x="3629671" y="1325366"/>
            <a:ext cx="1552904" cy="1300805"/>
            <a:chOff x="3782700" y="1538287"/>
            <a:chExt cx="1578600" cy="1578600"/>
          </a:xfrm>
        </p:grpSpPr>
        <p:sp>
          <p:nvSpPr>
            <p:cNvPr id="7" name="Google Shape;140;p20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1;p20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2;p20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3;p20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72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Training/Technology used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19281" y="1452447"/>
            <a:ext cx="7761600" cy="3614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en-US" sz="1400" b="1" dirty="0" smtClean="0"/>
              <a:t>Machine Learning</a:t>
            </a:r>
          </a:p>
          <a:p>
            <a:pPr marL="76200" lvl="0" indent="0">
              <a:buNone/>
            </a:pPr>
            <a:r>
              <a:rPr lang="en-US" sz="1400" dirty="0"/>
              <a:t>Machine learning (ML) is the study of computer algorithms that improve automatically through experience and by the use of data and it is seen as a part of artificial intelligence. </a:t>
            </a:r>
            <a:endParaRPr lang="en-US" sz="1400" dirty="0" smtClean="0"/>
          </a:p>
          <a:p>
            <a:pPr marL="76200" lvl="0" indent="0">
              <a:buNone/>
            </a:pPr>
            <a:r>
              <a:rPr lang="en-US" sz="1400" b="1" dirty="0"/>
              <a:t>Python Programming </a:t>
            </a:r>
            <a:r>
              <a:rPr lang="en-US" sz="1400" b="1" dirty="0" smtClean="0"/>
              <a:t>Language</a:t>
            </a:r>
          </a:p>
          <a:p>
            <a:pPr marL="76200" lvl="0" indent="0">
              <a:buNone/>
            </a:pPr>
            <a:r>
              <a:rPr lang="en-US" sz="1400" dirty="0"/>
              <a:t>Python is an interpreted high-level general-purpose programming language. Python's design philosophy emphasizes code readability with its notable use of significant indentation</a:t>
            </a:r>
            <a:r>
              <a:rPr lang="en-US" sz="1400" dirty="0" smtClean="0"/>
              <a:t>.</a:t>
            </a:r>
          </a:p>
          <a:p>
            <a:pPr marL="76200" lvl="0" indent="0">
              <a:buNone/>
            </a:pPr>
            <a:r>
              <a:rPr lang="en-US" sz="1400" b="1" dirty="0"/>
              <a:t>Linear </a:t>
            </a:r>
            <a:r>
              <a:rPr lang="en-US" sz="1400" b="1" dirty="0" smtClean="0"/>
              <a:t>Regression</a:t>
            </a:r>
          </a:p>
          <a:p>
            <a:pPr marL="76200" indent="0">
              <a:buNone/>
            </a:pPr>
            <a:r>
              <a:rPr lang="en-US" sz="1400" dirty="0"/>
              <a:t>Linear Regression, is a method of modelling a target value based on independent predictors. This method is mostly used for forecasting and finding out the cause and effect relationship between variables. </a:t>
            </a:r>
          </a:p>
          <a:p>
            <a:pPr marL="76200" lvl="0" indent="0">
              <a:buNone/>
            </a:pPr>
            <a:endParaRPr lang="en-US" sz="14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418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Software Design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662078"/>
            <a:ext cx="7761600" cy="3614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en-US" b="1" dirty="0" smtClean="0"/>
              <a:t>Dataset</a:t>
            </a:r>
          </a:p>
          <a:p>
            <a:pPr marL="76200" indent="0">
              <a:buNone/>
            </a:pPr>
            <a:r>
              <a:rPr lang="en-US" sz="1800" dirty="0"/>
              <a:t>For this project, we are using the dataset on used car and bikes sales available on </a:t>
            </a:r>
            <a:r>
              <a:rPr lang="en-US" sz="1800" b="1" dirty="0" err="1"/>
              <a:t>Kaggle</a:t>
            </a:r>
            <a:r>
              <a:rPr lang="en-US" sz="1800" dirty="0"/>
              <a:t> website. The features available in this dataset are name of the vehicle, vehicle type, year, odometer, fuel, owner, selling </a:t>
            </a:r>
            <a:r>
              <a:rPr lang="en-US" sz="1800" dirty="0" smtClean="0"/>
              <a:t>price.</a:t>
            </a:r>
          </a:p>
          <a:p>
            <a:pPr marL="76200" lvl="0" indent="0">
              <a:buNone/>
            </a:pPr>
            <a:endParaRPr lang="en-US" sz="14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05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Software Design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452447"/>
            <a:ext cx="7761600" cy="3614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en-US" b="1" dirty="0" smtClean="0"/>
              <a:t>Methodology</a:t>
            </a:r>
          </a:p>
          <a:p>
            <a:pPr marL="76200" indent="0">
              <a:buNone/>
            </a:pPr>
            <a:r>
              <a:rPr lang="en-US" sz="1800" dirty="0"/>
              <a:t>The workflow of the machine learning model includes the </a:t>
            </a:r>
            <a:r>
              <a:rPr lang="en-US" sz="1800" dirty="0" smtClean="0"/>
              <a:t>following steps:</a:t>
            </a:r>
          </a:p>
          <a:p>
            <a:pPr marL="76200" indent="0">
              <a:buNone/>
            </a:pPr>
            <a:endParaRPr lang="en-US" sz="14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29" y="2710558"/>
            <a:ext cx="6758498" cy="213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3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Software Design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297947"/>
            <a:ext cx="7761600" cy="3614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en-US" b="1" dirty="0" smtClean="0"/>
              <a:t>Model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Linear </a:t>
            </a:r>
            <a:r>
              <a:rPr lang="en-US" sz="1600" dirty="0"/>
              <a:t>regression is a type of regression </a:t>
            </a:r>
            <a:r>
              <a:rPr lang="en-US" sz="1600" dirty="0" smtClean="0"/>
              <a:t>analysis</a:t>
            </a:r>
          </a:p>
          <a:p>
            <a:pPr marL="76200" indent="0">
              <a:buNone/>
            </a:pPr>
            <a:r>
              <a:rPr lang="en-US" sz="1600" dirty="0" smtClean="0"/>
              <a:t>where </a:t>
            </a:r>
            <a:r>
              <a:rPr lang="en-US" sz="1600" dirty="0"/>
              <a:t>the number of independent variables is </a:t>
            </a:r>
            <a:r>
              <a:rPr lang="en-US" sz="1600" dirty="0" smtClean="0"/>
              <a:t>one</a:t>
            </a:r>
          </a:p>
          <a:p>
            <a:pPr marL="76200" indent="0">
              <a:buNone/>
            </a:pPr>
            <a:r>
              <a:rPr lang="en-US" sz="1600" dirty="0" smtClean="0"/>
              <a:t>and </a:t>
            </a:r>
            <a:r>
              <a:rPr lang="en-US" sz="1600" dirty="0"/>
              <a:t>there is a linear relationship between </a:t>
            </a:r>
            <a:r>
              <a:rPr lang="en-US" sz="1600" dirty="0" smtClean="0"/>
              <a:t>the</a:t>
            </a:r>
          </a:p>
          <a:p>
            <a:pPr marL="76200" indent="0">
              <a:buNone/>
            </a:pPr>
            <a:r>
              <a:rPr lang="en-US" sz="1600" dirty="0" smtClean="0"/>
              <a:t>independent(x</a:t>
            </a:r>
            <a:r>
              <a:rPr lang="en-US" sz="1600" dirty="0"/>
              <a:t>) and dependent(y) variable</a:t>
            </a:r>
            <a:r>
              <a:rPr lang="en-US" sz="16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red line in the above graph is referred to as the </a:t>
            </a:r>
            <a:endParaRPr lang="en-US" sz="1600" dirty="0" smtClean="0"/>
          </a:p>
          <a:p>
            <a:pPr marL="76200" indent="0">
              <a:buNone/>
            </a:pPr>
            <a:r>
              <a:rPr lang="en-US" sz="1600" b="1" dirty="0" smtClean="0"/>
              <a:t>best </a:t>
            </a:r>
            <a:r>
              <a:rPr lang="en-US" sz="1600" b="1" dirty="0"/>
              <a:t>fit straight line</a:t>
            </a:r>
            <a:r>
              <a:rPr lang="en-US" sz="1600" dirty="0"/>
              <a:t>. Based on the given data points, we try to plot a line that models the points the best. </a:t>
            </a:r>
          </a:p>
          <a:p>
            <a:pPr marL="76200" indent="0">
              <a:buNone/>
            </a:pPr>
            <a:endParaRPr lang="en-US" sz="1400" dirty="0"/>
          </a:p>
        </p:txBody>
      </p:sp>
      <p:pic>
        <p:nvPicPr>
          <p:cNvPr id="6" name="Picture 5" descr="Linear Regression using Python. Linear Regression is usually the first… |  by Animesh Agarwal | Towards Data Scienc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458" y="1039206"/>
            <a:ext cx="3010542" cy="230225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904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817</Words>
  <Application>Microsoft Office PowerPoint</Application>
  <PresentationFormat>On-screen Show (16:9)</PresentationFormat>
  <Paragraphs>121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Montserrat</vt:lpstr>
      <vt:lpstr>Times New Roman</vt:lpstr>
      <vt:lpstr>Arial</vt:lpstr>
      <vt:lpstr>Desdemona template</vt:lpstr>
      <vt:lpstr>DEPARTMENT OF COMPUTER SCIENCE &amp; ENGINEERING ACHARYA INSTITUTE OF TECHNOLOGY</vt:lpstr>
      <vt:lpstr>1. Agenda</vt:lpstr>
      <vt:lpstr>Certificate</vt:lpstr>
      <vt:lpstr>Abstract</vt:lpstr>
      <vt:lpstr>About the industry</vt:lpstr>
      <vt:lpstr>Training/Technology used</vt:lpstr>
      <vt:lpstr>Software Design</vt:lpstr>
      <vt:lpstr>Software Design</vt:lpstr>
      <vt:lpstr>Software Design</vt:lpstr>
      <vt:lpstr>Algorithm</vt:lpstr>
      <vt:lpstr>Algorithm</vt:lpstr>
      <vt:lpstr>Implementation</vt:lpstr>
      <vt:lpstr>8.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Outcomes</vt:lpstr>
      <vt:lpstr>Stipend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&amp; ENGINEERING ACHARYA INSTITUTE OF TECHNOLOGY</dc:title>
  <cp:lastModifiedBy>USER</cp:lastModifiedBy>
  <cp:revision>15</cp:revision>
  <dcterms:modified xsi:type="dcterms:W3CDTF">2021-05-29T14:09:37Z</dcterms:modified>
</cp:coreProperties>
</file>