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08" autoAdjust="0"/>
    <p:restoredTop sz="94660"/>
  </p:normalViewPr>
  <p:slideViewPr>
    <p:cSldViewPr>
      <p:cViewPr>
        <p:scale>
          <a:sx n="75" d="100"/>
          <a:sy n="75" d="100"/>
        </p:scale>
        <p:origin x="-1230" y="-7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420B95B3-1493-44D3-AF86-ACE221C66C6A}" type="datetimeFigureOut">
              <a:rPr lang="en-US" smtClean="0"/>
              <a:pPr/>
              <a:t>22/Jan/18</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34DFC624-107E-40BD-B4EB-7C6BF39684C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20B95B3-1493-44D3-AF86-ACE221C66C6A}" type="datetimeFigureOut">
              <a:rPr lang="en-US" smtClean="0"/>
              <a:pPr/>
              <a:t>22/Jan/18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FC624-107E-40BD-B4EB-7C6BF39684C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20B95B3-1493-44D3-AF86-ACE221C66C6A}" type="datetimeFigureOut">
              <a:rPr lang="en-US" smtClean="0"/>
              <a:pPr/>
              <a:t>22/Jan/18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FC624-107E-40BD-B4EB-7C6BF39684C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420B95B3-1493-44D3-AF86-ACE221C66C6A}" type="datetimeFigureOut">
              <a:rPr lang="en-US" smtClean="0"/>
              <a:pPr/>
              <a:t>22/Jan/18</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34DFC624-107E-40BD-B4EB-7C6BF39684C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420B95B3-1493-44D3-AF86-ACE221C66C6A}" type="datetimeFigureOut">
              <a:rPr lang="en-US" smtClean="0"/>
              <a:pPr/>
              <a:t>22/Jan/18</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34DFC624-107E-40BD-B4EB-7C6BF39684C8}"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420B95B3-1493-44D3-AF86-ACE221C66C6A}" type="datetimeFigureOut">
              <a:rPr lang="en-US" smtClean="0"/>
              <a:pPr/>
              <a:t>22/Jan/18</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34DFC624-107E-40BD-B4EB-7C6BF39684C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420B95B3-1493-44D3-AF86-ACE221C66C6A}" type="datetimeFigureOut">
              <a:rPr lang="en-US" smtClean="0"/>
              <a:pPr/>
              <a:t>22/Jan/18</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34DFC624-107E-40BD-B4EB-7C6BF39684C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20B95B3-1493-44D3-AF86-ACE221C66C6A}" type="datetimeFigureOut">
              <a:rPr lang="en-US" smtClean="0"/>
              <a:pPr/>
              <a:t>22/Jan/18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DFC624-107E-40BD-B4EB-7C6BF39684C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420B95B3-1493-44D3-AF86-ACE221C66C6A}" type="datetimeFigureOut">
              <a:rPr lang="en-US" smtClean="0"/>
              <a:pPr/>
              <a:t>22/Jan/18</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34DFC624-107E-40BD-B4EB-7C6BF39684C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420B95B3-1493-44D3-AF86-ACE221C66C6A}" type="datetimeFigureOut">
              <a:rPr lang="en-US" smtClean="0"/>
              <a:pPr/>
              <a:t>22/Jan/18</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34DFC624-107E-40BD-B4EB-7C6BF39684C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420B95B3-1493-44D3-AF86-ACE221C66C6A}" type="datetimeFigureOut">
              <a:rPr lang="en-US" smtClean="0"/>
              <a:pPr/>
              <a:t>22/Jan/18</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34DFC624-107E-40BD-B4EB-7C6BF39684C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420B95B3-1493-44D3-AF86-ACE221C66C6A}" type="datetimeFigureOut">
              <a:rPr lang="en-US" smtClean="0"/>
              <a:pPr/>
              <a:t>22/Jan/18</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34DFC624-107E-40BD-B4EB-7C6BF39684C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1"/>
            <a:ext cx="7772400" cy="1143000"/>
          </a:xfrm>
        </p:spPr>
        <p:txBody>
          <a:bodyPr/>
          <a:lstStyle/>
          <a:p>
            <a:r>
              <a:rPr lang="en-US" dirty="0" smtClean="0"/>
              <a:t>Inheritance</a:t>
            </a:r>
            <a:endParaRPr lang="en-US" dirty="0"/>
          </a:p>
        </p:txBody>
      </p:sp>
      <p:sp>
        <p:nvSpPr>
          <p:cNvPr id="3" name="Subtitle 2"/>
          <p:cNvSpPr>
            <a:spLocks noGrp="1"/>
          </p:cNvSpPr>
          <p:nvPr>
            <p:ph type="subTitle" idx="1"/>
          </p:nvPr>
        </p:nvSpPr>
        <p:spPr>
          <a:xfrm>
            <a:off x="685800" y="1676400"/>
            <a:ext cx="7696200" cy="4343400"/>
          </a:xfrm>
        </p:spPr>
        <p:txBody>
          <a:bodyPr>
            <a:normAutofit fontScale="92500" lnSpcReduction="20000"/>
          </a:bodyPr>
          <a:lstStyle/>
          <a:p>
            <a:pPr marL="457200" indent="-457200" algn="l">
              <a:buFont typeface="Wingdings" pitchFamily="2" charset="2"/>
              <a:buChar char="§"/>
            </a:pPr>
            <a:r>
              <a:rPr lang="en-US" dirty="0" smtClean="0">
                <a:solidFill>
                  <a:schemeClr val="tx1"/>
                </a:solidFill>
              </a:rPr>
              <a:t>Inheritance in java is a mechanism in which one object acquires all the properties and behaviors of parent object.</a:t>
            </a:r>
          </a:p>
          <a:p>
            <a:pPr marL="457200" indent="-457200" algn="l">
              <a:buFont typeface="Wingdings" pitchFamily="2" charset="2"/>
              <a:buChar char="§"/>
            </a:pPr>
            <a:endParaRPr lang="en-US" dirty="0" smtClean="0">
              <a:solidFill>
                <a:schemeClr val="tx1"/>
              </a:solidFill>
            </a:endParaRPr>
          </a:p>
          <a:p>
            <a:pPr marL="457200" indent="-457200" algn="l">
              <a:buFont typeface="Wingdings" pitchFamily="2" charset="2"/>
              <a:buChar char="§"/>
            </a:pPr>
            <a:r>
              <a:rPr lang="en-US" dirty="0" smtClean="0">
                <a:solidFill>
                  <a:schemeClr val="tx1"/>
                </a:solidFill>
              </a:rPr>
              <a:t>The idea behind inheritance in java is that you can create new classes that are built upon existing classes. When you inherit from an existing class, you can reuse methods and fields of parent class, and you can add new methods and fields also.</a:t>
            </a:r>
            <a:endParaRPr lang="en-US" dirty="0">
              <a:solidFill>
                <a:schemeClr val="tx1"/>
              </a:solidFill>
            </a:endParaRPr>
          </a:p>
        </p:txBody>
      </p:sp>
    </p:spTree>
    <p:extLst>
      <p:ext uri="{BB962C8B-B14F-4D97-AF65-F5344CB8AC3E}">
        <p14:creationId xmlns:p14="http://schemas.microsoft.com/office/powerpoint/2010/main" xmlns="" val="749425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218" y="457200"/>
            <a:ext cx="8001000" cy="1569660"/>
          </a:xfrm>
          <a:prstGeom prst="rect">
            <a:avLst/>
          </a:prstGeom>
        </p:spPr>
        <p:txBody>
          <a:bodyPr wrap="square">
            <a:spAutoFit/>
          </a:bodyPr>
          <a:lstStyle/>
          <a:p>
            <a:r>
              <a:rPr lang="en-US" sz="2400" b="1" dirty="0"/>
              <a:t>Why use inheritance in java</a:t>
            </a:r>
          </a:p>
          <a:p>
            <a:pPr marL="285750" indent="-285750">
              <a:buFont typeface="Wingdings" pitchFamily="2" charset="2"/>
              <a:buChar char="§"/>
            </a:pPr>
            <a:r>
              <a:rPr lang="en-US" sz="2400" dirty="0"/>
              <a:t>For Method Overriding (so runtime polymorphism can be achieved).</a:t>
            </a:r>
          </a:p>
          <a:p>
            <a:pPr marL="285750" indent="-285750">
              <a:buFont typeface="Wingdings" pitchFamily="2" charset="2"/>
              <a:buChar char="§"/>
            </a:pPr>
            <a:r>
              <a:rPr lang="en-US" sz="2400" dirty="0"/>
              <a:t>For Code Reusability</a:t>
            </a:r>
            <a:r>
              <a:rPr lang="en-US" dirty="0"/>
              <a:t>.</a:t>
            </a:r>
          </a:p>
        </p:txBody>
      </p:sp>
      <p:sp>
        <p:nvSpPr>
          <p:cNvPr id="3" name="Rectangle 2"/>
          <p:cNvSpPr/>
          <p:nvPr/>
        </p:nvSpPr>
        <p:spPr>
          <a:xfrm>
            <a:off x="547254" y="2286000"/>
            <a:ext cx="7848600" cy="4893647"/>
          </a:xfrm>
          <a:prstGeom prst="rect">
            <a:avLst/>
          </a:prstGeom>
        </p:spPr>
        <p:txBody>
          <a:bodyPr wrap="square">
            <a:spAutoFit/>
          </a:bodyPr>
          <a:lstStyle/>
          <a:p>
            <a:r>
              <a:rPr lang="en-US" sz="2400" b="1" dirty="0"/>
              <a:t>Syntax of Java Inheritance</a:t>
            </a:r>
          </a:p>
          <a:p>
            <a:r>
              <a:rPr lang="en-US" sz="2400" b="1" dirty="0"/>
              <a:t>class</a:t>
            </a:r>
            <a:r>
              <a:rPr lang="en-US" sz="2400" dirty="0"/>
              <a:t> Subclass-name </a:t>
            </a:r>
            <a:r>
              <a:rPr lang="en-US" sz="2400" b="1" dirty="0"/>
              <a:t>extends</a:t>
            </a:r>
            <a:r>
              <a:rPr lang="en-US" sz="2400" dirty="0"/>
              <a:t> Superclass-name  </a:t>
            </a:r>
          </a:p>
          <a:p>
            <a:r>
              <a:rPr lang="en-US" sz="2400" dirty="0"/>
              <a:t>{  </a:t>
            </a:r>
          </a:p>
          <a:p>
            <a:r>
              <a:rPr lang="en-US" sz="2400" dirty="0"/>
              <a:t>   //methods and fields  </a:t>
            </a:r>
          </a:p>
          <a:p>
            <a:r>
              <a:rPr lang="en-US" sz="2400" dirty="0"/>
              <a:t>}  </a:t>
            </a:r>
          </a:p>
          <a:p>
            <a:r>
              <a:rPr lang="en-US" sz="2400" dirty="0"/>
              <a:t>The </a:t>
            </a:r>
            <a:r>
              <a:rPr lang="en-US" sz="2400" b="1" dirty="0"/>
              <a:t>extends keyword</a:t>
            </a:r>
            <a:r>
              <a:rPr lang="en-US" sz="2400" dirty="0"/>
              <a:t> indicates that you are making a new class that derives from an existing class. The meaning of "extends" is to increase the functionality.</a:t>
            </a:r>
          </a:p>
          <a:p>
            <a:r>
              <a:rPr lang="en-US" sz="2400" dirty="0"/>
              <a:t>In the terminology of Java, a class which is inherited is called parent or super class and the new class is called child or subclass.</a:t>
            </a:r>
          </a:p>
          <a:p>
            <a:r>
              <a:rPr lang="en-US" sz="2400" dirty="0" smtClean="0"/>
              <a:t/>
            </a:r>
            <a:br>
              <a:rPr lang="en-US" sz="2400" dirty="0" smtClean="0"/>
            </a:br>
            <a:endParaRPr lang="en-US" sz="2400" dirty="0"/>
          </a:p>
        </p:txBody>
      </p:sp>
    </p:spTree>
    <p:extLst>
      <p:ext uri="{BB962C8B-B14F-4D97-AF65-F5344CB8AC3E}">
        <p14:creationId xmlns:p14="http://schemas.microsoft.com/office/powerpoint/2010/main" xmlns="" val="1957677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26314"/>
            <a:ext cx="3663952" cy="86177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610B4B"/>
                </a:solidFill>
                <a:effectLst/>
                <a:latin typeface="Tahoma" pitchFamily="34" charset="0"/>
                <a:cs typeface="Tahoma" pitchFamily="34" charset="0"/>
              </a:rPr>
              <a:t>Java Inheritance 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cs typeface="Arial" pitchFamily="34" charset="0"/>
              </a:rPr>
              <a:t>  </a:t>
            </a:r>
            <a:r>
              <a:rPr kumimoji="0" lang="en-US" sz="21700" b="0" i="0" u="none" strike="noStrike" cap="none" normalizeH="0" baseline="0" dirty="0" smtClean="0">
                <a:ln>
                  <a:noFill/>
                </a:ln>
                <a:solidFill>
                  <a:schemeClr val="tx1"/>
                </a:solidFill>
                <a:effectLst/>
                <a:latin typeface="Arial" pitchFamily="34" charset="0"/>
                <a:cs typeface="Arial" pitchFamily="34" charset="0"/>
              </a:rPr>
              <a:t/>
            </a:r>
            <a:br>
              <a:rPr kumimoji="0" lang="en-US" sz="217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6" name="Picture 2" descr="inheritance in java"/>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888088"/>
            <a:ext cx="2286000" cy="344805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228600" y="4648200"/>
            <a:ext cx="8686800" cy="1569660"/>
          </a:xfrm>
          <a:prstGeom prst="rect">
            <a:avLst/>
          </a:prstGeom>
        </p:spPr>
        <p:txBody>
          <a:bodyPr wrap="square">
            <a:spAutoFit/>
          </a:bodyPr>
          <a:lstStyle/>
          <a:p>
            <a:r>
              <a:rPr lang="en-US" dirty="0" smtClean="0"/>
              <a:t>As displayed in the above figure, Programmer is the subclass and Employee is the superclass. Relationship between two classes is </a:t>
            </a:r>
            <a:r>
              <a:rPr lang="en-US" b="1" dirty="0" smtClean="0"/>
              <a:t>Programmer IS-A </a:t>
            </a:r>
            <a:r>
              <a:rPr lang="en-US" b="1" dirty="0" err="1" smtClean="0"/>
              <a:t>Employee</a:t>
            </a:r>
            <a:r>
              <a:rPr lang="en-US" dirty="0" err="1" smtClean="0"/>
              <a:t>.It</a:t>
            </a:r>
            <a:r>
              <a:rPr lang="en-US" dirty="0" smtClean="0"/>
              <a:t> means that Programmer is a type of Employee.</a:t>
            </a:r>
          </a:p>
          <a:p>
            <a:r>
              <a:rPr lang="en-US" dirty="0"/>
              <a:t/>
            </a:r>
            <a:br>
              <a:rPr lang="en-US" dirty="0"/>
            </a:br>
            <a:endParaRPr lang="en-US" sz="2400" dirty="0"/>
          </a:p>
        </p:txBody>
      </p:sp>
    </p:spTree>
    <p:extLst>
      <p:ext uri="{BB962C8B-B14F-4D97-AF65-F5344CB8AC3E}">
        <p14:creationId xmlns:p14="http://schemas.microsoft.com/office/powerpoint/2010/main" xmlns="" val="2811084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57200"/>
            <a:ext cx="8382000" cy="6124754"/>
          </a:xfrm>
          <a:prstGeom prst="rect">
            <a:avLst/>
          </a:prstGeom>
        </p:spPr>
        <p:txBody>
          <a:bodyPr wrap="square">
            <a:spAutoFit/>
          </a:bodyPr>
          <a:lstStyle/>
          <a:p>
            <a:r>
              <a:rPr lang="en-US" sz="2800" b="1" dirty="0"/>
              <a:t>class</a:t>
            </a:r>
            <a:r>
              <a:rPr lang="en-US" sz="2800" dirty="0"/>
              <a:t> Employee{  </a:t>
            </a:r>
          </a:p>
          <a:p>
            <a:r>
              <a:rPr lang="en-US" sz="2800" dirty="0"/>
              <a:t> </a:t>
            </a:r>
            <a:r>
              <a:rPr lang="en-US" sz="2800" b="1" dirty="0"/>
              <a:t>float</a:t>
            </a:r>
            <a:r>
              <a:rPr lang="en-US" sz="2800" dirty="0"/>
              <a:t> salary=40000;  </a:t>
            </a:r>
          </a:p>
          <a:p>
            <a:r>
              <a:rPr lang="en-US" sz="2800" dirty="0"/>
              <a:t>}  </a:t>
            </a:r>
          </a:p>
          <a:p>
            <a:r>
              <a:rPr lang="en-US" sz="2800" b="1" dirty="0"/>
              <a:t>class</a:t>
            </a:r>
            <a:r>
              <a:rPr lang="en-US" sz="2800" dirty="0"/>
              <a:t> Programmer </a:t>
            </a:r>
            <a:r>
              <a:rPr lang="en-US" sz="2800" b="1" dirty="0"/>
              <a:t>extends</a:t>
            </a:r>
            <a:r>
              <a:rPr lang="en-US" sz="2800" dirty="0"/>
              <a:t> Employee{  </a:t>
            </a:r>
          </a:p>
          <a:p>
            <a:r>
              <a:rPr lang="en-US" sz="2800" dirty="0"/>
              <a:t> </a:t>
            </a:r>
            <a:r>
              <a:rPr lang="en-US" sz="2800" b="1" dirty="0" err="1"/>
              <a:t>int</a:t>
            </a:r>
            <a:r>
              <a:rPr lang="en-US" sz="2800" dirty="0"/>
              <a:t> bonus=10000;  </a:t>
            </a:r>
          </a:p>
          <a:p>
            <a:r>
              <a:rPr lang="en-US" sz="2800" dirty="0"/>
              <a:t> </a:t>
            </a:r>
            <a:r>
              <a:rPr lang="en-US" sz="2800" b="1" dirty="0"/>
              <a:t>public</a:t>
            </a:r>
            <a:r>
              <a:rPr lang="en-US" sz="2800" dirty="0"/>
              <a:t> </a:t>
            </a:r>
            <a:r>
              <a:rPr lang="en-US" sz="2800" b="1" dirty="0"/>
              <a:t>static</a:t>
            </a:r>
            <a:r>
              <a:rPr lang="en-US" sz="2800" dirty="0"/>
              <a:t> </a:t>
            </a:r>
            <a:r>
              <a:rPr lang="en-US" sz="2800" b="1" dirty="0"/>
              <a:t>void</a:t>
            </a:r>
            <a:r>
              <a:rPr lang="en-US" sz="2800" dirty="0"/>
              <a:t> main(String </a:t>
            </a:r>
            <a:r>
              <a:rPr lang="en-US" sz="2800" dirty="0" err="1"/>
              <a:t>args</a:t>
            </a:r>
            <a:r>
              <a:rPr lang="en-US" sz="2800" dirty="0"/>
              <a:t>[]){  </a:t>
            </a:r>
          </a:p>
          <a:p>
            <a:r>
              <a:rPr lang="en-US" sz="2800" dirty="0"/>
              <a:t>   Programmer p=</a:t>
            </a:r>
            <a:r>
              <a:rPr lang="en-US" sz="2800" b="1" dirty="0"/>
              <a:t>new</a:t>
            </a:r>
            <a:r>
              <a:rPr lang="en-US" sz="2800" dirty="0"/>
              <a:t> Programmer();  </a:t>
            </a:r>
          </a:p>
          <a:p>
            <a:r>
              <a:rPr lang="en-US" sz="2800" dirty="0"/>
              <a:t>   </a:t>
            </a:r>
            <a:r>
              <a:rPr lang="en-US" sz="2400" dirty="0" err="1"/>
              <a:t>System.out.println</a:t>
            </a:r>
            <a:r>
              <a:rPr lang="en-US" sz="2800" dirty="0"/>
              <a:t>("Programmer salary is:"+</a:t>
            </a:r>
            <a:r>
              <a:rPr lang="en-US" sz="2800" dirty="0" err="1"/>
              <a:t>p.salary</a:t>
            </a:r>
            <a:r>
              <a:rPr lang="en-US" sz="2800" dirty="0"/>
              <a:t>);  </a:t>
            </a:r>
          </a:p>
          <a:p>
            <a:r>
              <a:rPr lang="en-US" sz="2800" dirty="0"/>
              <a:t>   </a:t>
            </a:r>
            <a:r>
              <a:rPr lang="en-US" sz="2800" dirty="0" err="1"/>
              <a:t>System.out.println</a:t>
            </a:r>
            <a:r>
              <a:rPr lang="en-US" sz="2800" dirty="0"/>
              <a:t>("Bonus of Programmer </a:t>
            </a:r>
            <a:r>
              <a:rPr lang="en-US" sz="2800" dirty="0" smtClean="0"/>
              <a:t>i"+</a:t>
            </a:r>
            <a:r>
              <a:rPr lang="en-US" sz="2800" dirty="0" err="1"/>
              <a:t>p.bonus</a:t>
            </a:r>
            <a:r>
              <a:rPr lang="en-US" sz="2800" dirty="0"/>
              <a:t>);  </a:t>
            </a:r>
          </a:p>
          <a:p>
            <a:r>
              <a:rPr lang="en-US" sz="2800" dirty="0"/>
              <a:t>}  </a:t>
            </a:r>
          </a:p>
          <a:p>
            <a:r>
              <a:rPr lang="en-US" sz="2800" dirty="0"/>
              <a:t>}  </a:t>
            </a:r>
            <a:endParaRPr lang="en-US" sz="2800" dirty="0" smtClean="0"/>
          </a:p>
          <a:p>
            <a:r>
              <a:rPr lang="en-US" sz="2800" dirty="0" smtClean="0"/>
              <a:t>Programmer salary is:40000.0</a:t>
            </a:r>
          </a:p>
          <a:p>
            <a:r>
              <a:rPr lang="en-US" sz="2800" dirty="0" smtClean="0"/>
              <a:t> Bonus of programmer is:10000</a:t>
            </a:r>
            <a:endParaRPr lang="en-US" sz="2800" dirty="0"/>
          </a:p>
        </p:txBody>
      </p:sp>
    </p:spTree>
    <p:extLst>
      <p:ext uri="{BB962C8B-B14F-4D97-AF65-F5344CB8AC3E}">
        <p14:creationId xmlns:p14="http://schemas.microsoft.com/office/powerpoint/2010/main" xmlns="" val="1581342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auto">
          <a:xfrm>
            <a:off x="-12700" y="-20179"/>
            <a:ext cx="9143999" cy="184665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t>Types of inheritance in java</a:t>
            </a:r>
          </a:p>
          <a:p>
            <a:r>
              <a:rPr lang="en-US" dirty="0"/>
              <a:t>On the basis of class, there can be three types of inheritance in java: single, multilevel and hierarchical.</a:t>
            </a:r>
          </a:p>
          <a:p>
            <a:r>
              <a:rPr lang="en-US" dirty="0"/>
              <a:t>In java programming, multiple and hybrid inheritance is supported through interface only. We will learn about interfaces later.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075" name="Picture 3" descr="types of inheritance in java"/>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1000" y="2365375"/>
            <a:ext cx="7143750" cy="37909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38814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multiple inheritance in java"/>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700" y="0"/>
            <a:ext cx="9131300" cy="26670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152400" y="2667000"/>
            <a:ext cx="8839200" cy="646331"/>
          </a:xfrm>
          <a:prstGeom prst="rect">
            <a:avLst/>
          </a:prstGeom>
        </p:spPr>
        <p:txBody>
          <a:bodyPr wrap="square">
            <a:spAutoFit/>
          </a:bodyPr>
          <a:lstStyle/>
          <a:p>
            <a:r>
              <a:rPr lang="en-US" b="1" dirty="0"/>
              <a:t>Single inheritance</a:t>
            </a:r>
            <a:r>
              <a:rPr lang="en-US" dirty="0"/>
              <a:t> is damn easy to understand. When a class extends another one class only then we  call it a single inheritance.</a:t>
            </a:r>
          </a:p>
        </p:txBody>
      </p:sp>
      <p:sp>
        <p:nvSpPr>
          <p:cNvPr id="4" name="Rectangle 3"/>
          <p:cNvSpPr/>
          <p:nvPr/>
        </p:nvSpPr>
        <p:spPr>
          <a:xfrm>
            <a:off x="127000" y="3334266"/>
            <a:ext cx="8864600" cy="646331"/>
          </a:xfrm>
          <a:prstGeom prst="rect">
            <a:avLst/>
          </a:prstGeom>
        </p:spPr>
        <p:txBody>
          <a:bodyPr wrap="square">
            <a:spAutoFit/>
          </a:bodyPr>
          <a:lstStyle/>
          <a:p>
            <a:r>
              <a:rPr lang="en-US" dirty="0"/>
              <a:t>“</a:t>
            </a:r>
            <a:r>
              <a:rPr lang="en-US" b="1" dirty="0"/>
              <a:t>Multiple Inheritance</a:t>
            </a:r>
            <a:r>
              <a:rPr lang="en-US" dirty="0"/>
              <a:t>” refers to the concept of one class extending (Or inherits) more than one base class. </a:t>
            </a:r>
          </a:p>
        </p:txBody>
      </p:sp>
      <p:sp>
        <p:nvSpPr>
          <p:cNvPr id="5" name="Rectangle 4"/>
          <p:cNvSpPr/>
          <p:nvPr/>
        </p:nvSpPr>
        <p:spPr>
          <a:xfrm>
            <a:off x="165100" y="4038601"/>
            <a:ext cx="8826500" cy="646331"/>
          </a:xfrm>
          <a:prstGeom prst="rect">
            <a:avLst/>
          </a:prstGeom>
        </p:spPr>
        <p:txBody>
          <a:bodyPr wrap="square">
            <a:spAutoFit/>
          </a:bodyPr>
          <a:lstStyle/>
          <a:p>
            <a:r>
              <a:rPr lang="en-US" b="1" dirty="0"/>
              <a:t>Multilevel inheritance</a:t>
            </a:r>
            <a:r>
              <a:rPr lang="en-US" dirty="0"/>
              <a:t> refers to a mechanism in OO technology where one can inherit from a derived class, thereby making this derived class the base class for the new class. </a:t>
            </a:r>
          </a:p>
        </p:txBody>
      </p:sp>
      <p:sp>
        <p:nvSpPr>
          <p:cNvPr id="6" name="Rectangle 5"/>
          <p:cNvSpPr/>
          <p:nvPr/>
        </p:nvSpPr>
        <p:spPr>
          <a:xfrm>
            <a:off x="165100" y="4717367"/>
            <a:ext cx="8826500" cy="369332"/>
          </a:xfrm>
          <a:prstGeom prst="rect">
            <a:avLst/>
          </a:prstGeom>
        </p:spPr>
        <p:txBody>
          <a:bodyPr wrap="square">
            <a:spAutoFit/>
          </a:bodyPr>
          <a:lstStyle/>
          <a:p>
            <a:r>
              <a:rPr lang="en-US" b="1" dirty="0" smtClean="0"/>
              <a:t>In hierarchical inheritance</a:t>
            </a:r>
            <a:r>
              <a:rPr lang="en-US" dirty="0" smtClean="0"/>
              <a:t> </a:t>
            </a:r>
            <a:r>
              <a:rPr lang="en-US" dirty="0"/>
              <a:t>one class is inherited by many</a:t>
            </a:r>
            <a:r>
              <a:rPr lang="en-US" b="1" dirty="0"/>
              <a:t> sub classes</a:t>
            </a:r>
            <a:endParaRPr lang="en-US" dirty="0"/>
          </a:p>
        </p:txBody>
      </p:sp>
      <p:sp>
        <p:nvSpPr>
          <p:cNvPr id="7" name="Rectangle 6"/>
          <p:cNvSpPr/>
          <p:nvPr/>
        </p:nvSpPr>
        <p:spPr>
          <a:xfrm>
            <a:off x="165100" y="5257800"/>
            <a:ext cx="8597900" cy="646331"/>
          </a:xfrm>
          <a:prstGeom prst="rect">
            <a:avLst/>
          </a:prstGeom>
        </p:spPr>
        <p:txBody>
          <a:bodyPr wrap="square">
            <a:spAutoFit/>
          </a:bodyPr>
          <a:lstStyle/>
          <a:p>
            <a:r>
              <a:rPr lang="en-US" b="1" dirty="0"/>
              <a:t>Hybrid </a:t>
            </a:r>
            <a:r>
              <a:rPr lang="en-US" b="1" dirty="0" smtClean="0"/>
              <a:t>Inheritance </a:t>
            </a:r>
            <a:r>
              <a:rPr lang="en-US" dirty="0" smtClean="0"/>
              <a:t>In </a:t>
            </a:r>
            <a:r>
              <a:rPr lang="en-US" dirty="0"/>
              <a:t>simple terms you can say that Hybrid inheritance is a combination of</a:t>
            </a:r>
            <a:r>
              <a:rPr lang="en-US" b="1" dirty="0"/>
              <a:t> Single</a:t>
            </a:r>
            <a:r>
              <a:rPr lang="en-US" dirty="0"/>
              <a:t> and</a:t>
            </a:r>
            <a:r>
              <a:rPr lang="en-US"/>
              <a:t> </a:t>
            </a:r>
            <a:r>
              <a:rPr lang="en-US" b="1" smtClean="0"/>
              <a:t>Multipleinheritance</a:t>
            </a:r>
            <a:r>
              <a:rPr lang="en-US" b="1" dirty="0"/>
              <a:t>.</a:t>
            </a:r>
            <a:endParaRPr lang="en-US" dirty="0"/>
          </a:p>
        </p:txBody>
      </p:sp>
    </p:spTree>
    <p:extLst>
      <p:ext uri="{BB962C8B-B14F-4D97-AF65-F5344CB8AC3E}">
        <p14:creationId xmlns:p14="http://schemas.microsoft.com/office/powerpoint/2010/main" xmlns="" val="91756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001000" cy="2308324"/>
          </a:xfrm>
          <a:prstGeom prst="rect">
            <a:avLst/>
          </a:prstGeom>
        </p:spPr>
        <p:txBody>
          <a:bodyPr wrap="square">
            <a:spAutoFit/>
          </a:bodyPr>
          <a:lstStyle/>
          <a:p>
            <a:r>
              <a:rPr lang="en-US" sz="2400" b="1" dirty="0"/>
              <a:t>Disadvantages of Inheritance</a:t>
            </a:r>
          </a:p>
          <a:p>
            <a:r>
              <a:rPr lang="en-US" sz="2400" dirty="0"/>
              <a:t>Main disadvantage of using inheritance is that the two classes (parent and child class) gets </a:t>
            </a:r>
            <a:r>
              <a:rPr lang="en-US" sz="2400" b="1" dirty="0"/>
              <a:t>tightly coupled</a:t>
            </a:r>
            <a:r>
              <a:rPr lang="en-US" sz="2400" dirty="0"/>
              <a:t>.</a:t>
            </a:r>
          </a:p>
          <a:p>
            <a:r>
              <a:rPr lang="en-US" sz="2400" dirty="0"/>
              <a:t>This means that if we change code of parent class, it will affect to all the child classes which is inheriting/deriving the parent class, and hence, </a:t>
            </a:r>
            <a:r>
              <a:rPr lang="en-US" sz="2400" b="1" dirty="0"/>
              <a:t>it cannot be independent of each other</a:t>
            </a:r>
            <a:r>
              <a:rPr lang="en-US" sz="2400" dirty="0"/>
              <a:t>.</a:t>
            </a:r>
          </a:p>
        </p:txBody>
      </p:sp>
    </p:spTree>
    <p:extLst>
      <p:ext uri="{BB962C8B-B14F-4D97-AF65-F5344CB8AC3E}">
        <p14:creationId xmlns:p14="http://schemas.microsoft.com/office/powerpoint/2010/main" xmlns="" val="40796415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66</TotalTime>
  <Words>239</Words>
  <Application>Microsoft Office PowerPoint</Application>
  <PresentationFormat>On-screen Show (4:3)</PresentationFormat>
  <Paragraphs>43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Verve</vt:lpstr>
      <vt:lpstr>Inheritance</vt:lpstr>
      <vt:lpstr>Slide 2</vt:lpstr>
      <vt:lpstr>Slide 3</vt:lpstr>
      <vt:lpstr>Slide 4</vt:lpstr>
      <vt:lpstr>Slide 5</vt:lpstr>
      <vt:lpstr>Slide 6</vt:lpstr>
      <vt:lpstr>Slide 7</vt:lpstr>
    </vt:vector>
  </TitlesOfParts>
  <Company>by adguard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dell</dc:creator>
  <cp:lastModifiedBy>LENOVO</cp:lastModifiedBy>
  <cp:revision>10</cp:revision>
  <dcterms:created xsi:type="dcterms:W3CDTF">2018-01-22T07:04:46Z</dcterms:created>
  <dcterms:modified xsi:type="dcterms:W3CDTF">2018-01-22T08:13:32Z</dcterms:modified>
</cp:coreProperties>
</file>