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919CD1-1126-4A1E-832C-43A2D16BED44}">
  <a:tblStyle styleId="{50919CD1-1126-4A1E-832C-43A2D16BED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white background&#10;&#10;Description automatically generated with low confidence" id="48" name="Google Shape;48;p11"/>
          <p:cNvPicPr preferRelativeResize="0"/>
          <p:nvPr/>
        </p:nvPicPr>
        <p:blipFill rotWithShape="1">
          <a:blip r:embed="rId3">
            <a:alphaModFix/>
          </a:blip>
          <a:srcRect b="48748" l="0" r="22639" t="0"/>
          <a:stretch/>
        </p:blipFill>
        <p:spPr>
          <a:xfrm>
            <a:off x="134799" y="157493"/>
            <a:ext cx="9009201" cy="431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158846" y="145369"/>
            <a:ext cx="85206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AU" sz="2000">
                <a:solidFill>
                  <a:schemeClr val="dk1"/>
                </a:solidFill>
              </a:rPr>
              <a:t>KEY DETERMINATIONS: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387970" y="850765"/>
            <a:ext cx="7779995" cy="1785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Magist customers </a:t>
            </a:r>
            <a:r>
              <a:rPr b="0" i="0" lang="en-AU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happy</a:t>
            </a:r>
            <a:r>
              <a:rPr b="0" i="0" lang="en-A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 they deliver </a:t>
            </a:r>
            <a:r>
              <a:rPr b="0" i="0" lang="en-AU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quickly</a:t>
            </a:r>
            <a:r>
              <a:rPr b="0" i="0" lang="en-A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Magist a </a:t>
            </a:r>
            <a:r>
              <a:rPr b="0" i="0" lang="en-AU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good partner </a:t>
            </a:r>
            <a:r>
              <a:rPr b="0" i="0" lang="en-A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ENICA &amp; our high-end Apple accessories?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246702" y="2733241"/>
            <a:ext cx="57190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INDICATORS:</a:t>
            </a:r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414692" y="3395969"/>
            <a:ext cx="75924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-A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Magist customers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Customers within the ‘</a:t>
            </a:r>
            <a:r>
              <a:rPr b="0" i="0" lang="en-AU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Computer Accessories’ </a:t>
            </a:r>
            <a:r>
              <a:rPr b="0" i="0" lang="en-A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category </a:t>
            </a:r>
            <a:endParaRPr/>
          </a:p>
        </p:txBody>
      </p:sp>
      <p:pic>
        <p:nvPicPr>
          <p:cNvPr descr="Handshake outline" id="57" name="Google Shape;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0013" y="382018"/>
            <a:ext cx="722935" cy="722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ivery outline" id="58" name="Google Shape;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309" y="358934"/>
            <a:ext cx="722935" cy="722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face outline outline" id="59" name="Google Shape;5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1717" y="350468"/>
            <a:ext cx="722936" cy="72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0303" y="176299"/>
            <a:ext cx="8520600" cy="447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AU" sz="2000">
                <a:solidFill>
                  <a:schemeClr val="dk1"/>
                </a:solidFill>
              </a:rPr>
              <a:t>CUSTOMER SATISFACTION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42041" y="1795756"/>
            <a:ext cx="30869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average review score of </a:t>
            </a:r>
            <a:r>
              <a:rPr b="1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4.05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1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57%</a:t>
            </a: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5 stars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74104" y="3480421"/>
            <a:ext cx="3164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average review score of </a:t>
            </a:r>
            <a:r>
              <a:rPr b="1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3.90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Only 52% </a:t>
            </a: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 5 stars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d face outline outline"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16" y="4458339"/>
            <a:ext cx="549820" cy="5498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plot&#10;&#10;Description automatically generated"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6295" y="886968"/>
            <a:ext cx="2010314" cy="4256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plot&#10;&#10;Description automatically generated"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0962" y="874026"/>
            <a:ext cx="2078678" cy="422375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02336" y="308766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 Accessories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362712" y="1420404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Products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116117" y="162456"/>
            <a:ext cx="85206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AU" sz="2000">
                <a:solidFill>
                  <a:schemeClr val="dk1"/>
                </a:solidFill>
              </a:rPr>
              <a:t>DELIVERY ANALYSIS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04" y="3771617"/>
            <a:ext cx="8520600" cy="987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receipt, font&#10;&#10;Description automatically generated" id="78" name="Google Shape;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852" y="1291201"/>
            <a:ext cx="7426216" cy="236525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4200386" y="646768"/>
            <a:ext cx="372288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12 Days </a:t>
            </a: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time - ALL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13 Days </a:t>
            </a: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time – ACCESSORIES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424769" y="3801022"/>
            <a:ext cx="7648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92%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rot="-5400000">
            <a:off x="7563583" y="1821994"/>
            <a:ext cx="93321" cy="95297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C5ADB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4109156" y="531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{50919CD1-1126-4A1E-832C-43A2D16BED44}</a:tableStyleId>
              </a:tblPr>
              <a:tblGrid>
                <a:gridCol w="3848775"/>
              </a:tblGrid>
              <a:tr h="8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Sad face outline outline" id="83" name="Google Shape;8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716" y="4540275"/>
            <a:ext cx="467884" cy="46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136142" y="299445"/>
            <a:ext cx="85206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AU" sz="2000">
                <a:solidFill>
                  <a:schemeClr val="dk1"/>
                </a:solidFill>
              </a:rPr>
              <a:t>PARTNERSHIP RISK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04801" y="995082"/>
            <a:ext cx="83059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quality of good sold by MAGIST sellers does not align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ENICA’s average item place is 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€540 </a:t>
            </a: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€117 </a:t>
            </a: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comparable product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line, screenshot&#10;&#10;Description automatically generated"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286" y="1763453"/>
            <a:ext cx="8444753" cy="10896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42041" y="3360605"/>
            <a:ext cx="308695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207789" y="3333789"/>
            <a:ext cx="43807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Delivery times are too slow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 Satisfaction is middle of road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offerings of their sellers is lower quality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d face outline outline"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352" y="3332283"/>
            <a:ext cx="492412" cy="49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