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9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89" r:id="rId7"/>
    <p:sldId id="292" r:id="rId8"/>
    <p:sldId id="299" r:id="rId9"/>
    <p:sldId id="29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1" r:id="rId21"/>
    <p:sldId id="297" r:id="rId22"/>
    <p:sldId id="295" r:id="rId23"/>
    <p:sldId id="313" r:id="rId24"/>
    <p:sldId id="314" r:id="rId25"/>
    <p:sldId id="294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gel\Downloads\Bank%20crm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el\Downloads\Bank%20c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gel\Downloads\Bank%20cr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gel\Downloads\Bank%20c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Gender wise Avg Income in each Region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wise income in reagion'!$C$1</c:f>
              <c:strCache>
                <c:ptCount val="1"/>
                <c:pt idx="0">
                  <c:v>Avg_Income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'Gender wise income in reagion'!$A$2:$B$7</c:f>
              <c:multiLvlStrCache>
                <c:ptCount val="6"/>
                <c:lvl>
                  <c:pt idx="0">
                    <c:v>Male</c:v>
                  </c:pt>
                  <c:pt idx="1">
                    <c:v>Female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France</c:v>
                  </c:pt>
                  <c:pt idx="1">
                    <c:v>France</c:v>
                  </c:pt>
                  <c:pt idx="2">
                    <c:v>Germany</c:v>
                  </c:pt>
                  <c:pt idx="3">
                    <c:v>Germany</c:v>
                  </c:pt>
                  <c:pt idx="4">
                    <c:v>Spain</c:v>
                  </c:pt>
                  <c:pt idx="5">
                    <c:v>Spain</c:v>
                  </c:pt>
                </c:lvl>
              </c:multiLvlStrCache>
            </c:multiLvlStrRef>
          </c:cat>
          <c:val>
            <c:numRef>
              <c:f>'Gender wise income in reagion'!$C$2:$C$7</c:f>
              <c:numCache>
                <c:formatCode>0.00</c:formatCode>
                <c:ptCount val="6"/>
                <c:pt idx="0">
                  <c:v>100174.25249545899</c:v>
                </c:pt>
                <c:pt idx="1">
                  <c:v>99564.2527554181</c:v>
                </c:pt>
                <c:pt idx="2">
                  <c:v>102446.42412405703</c:v>
                </c:pt>
                <c:pt idx="3">
                  <c:v>99905.033958966465</c:v>
                </c:pt>
                <c:pt idx="4">
                  <c:v>100734.10747474703</c:v>
                </c:pt>
                <c:pt idx="5">
                  <c:v>98425.687680115196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E-49D7-825A-75A4D98BB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559296"/>
        <c:axId val="99560832"/>
      </c:barChart>
      <c:catAx>
        <c:axId val="9955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60832"/>
        <c:crosses val="autoZero"/>
        <c:auto val="1"/>
        <c:lblAlgn val="ctr"/>
        <c:lblOffset val="100"/>
        <c:noMultiLvlLbl val="0"/>
      </c:catAx>
      <c:valAx>
        <c:axId val="9956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5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crm.xlsx]Sheet2!PivotTable76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Churn count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Sheet2!$G$31:$G$32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Sheet2!$F$33:$F$36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Sheet2!$G$33:$G$36</c:f>
              <c:numCache>
                <c:formatCode>General</c:formatCode>
                <c:ptCount val="3"/>
                <c:pt idx="0">
                  <c:v>4204</c:v>
                </c:pt>
                <c:pt idx="1">
                  <c:v>1695</c:v>
                </c:pt>
                <c:pt idx="2">
                  <c:v>2064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C-46F9-A50F-9624ECAFAE32}"/>
            </c:ext>
          </c:extLst>
        </c:ser>
        <c:ser>
          <c:idx val="1"/>
          <c:order val="1"/>
          <c:tx>
            <c:strRef>
              <c:f>Sheet2!$H$31:$H$32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Sheet2!$F$33:$F$36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Sheet2!$H$33:$H$36</c:f>
              <c:numCache>
                <c:formatCode>General</c:formatCode>
                <c:ptCount val="3"/>
                <c:pt idx="0">
                  <c:v>810</c:v>
                </c:pt>
                <c:pt idx="1">
                  <c:v>814</c:v>
                </c:pt>
                <c:pt idx="2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3C-46F9-A50F-9624ECAFAE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2010528"/>
        <c:axId val="1972009088"/>
      </c:barChart>
      <c:catAx>
        <c:axId val="19720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009088"/>
        <c:crosses val="autoZero"/>
        <c:auto val="1"/>
        <c:lblAlgn val="ctr"/>
        <c:lblOffset val="100"/>
        <c:noMultiLvlLbl val="0"/>
      </c:catAx>
      <c:valAx>
        <c:axId val="197200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01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Churned Customers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'churned , credicard'!$B$2</c:f>
              <c:strCache>
                <c:ptCount val="1"/>
                <c:pt idx="0">
                  <c:v>ChurnedCustomers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'churned , credicard'!$A$3:$A$7</c:f>
              <c:strCache>
                <c:ptCount val="5"/>
                <c:pt idx="0">
                  <c:v>600-699</c:v>
                </c:pt>
                <c:pt idx="1">
                  <c:v>500-599</c:v>
                </c:pt>
                <c:pt idx="2">
                  <c:v>700-799</c:v>
                </c:pt>
                <c:pt idx="3">
                  <c:v>300-499</c:v>
                </c:pt>
                <c:pt idx="4">
                  <c:v>800-900</c:v>
                </c:pt>
              </c:strCache>
            </c:strRef>
          </c:cat>
          <c:val>
            <c:numRef>
              <c:f>'churned , credicard'!$B$3:$B$7</c:f>
              <c:numCache>
                <c:formatCode>General</c:formatCode>
                <c:ptCount val="5"/>
                <c:pt idx="0">
                  <c:v>753</c:v>
                </c:pt>
                <c:pt idx="1">
                  <c:v>510</c:v>
                </c:pt>
                <c:pt idx="2">
                  <c:v>496</c:v>
                </c:pt>
                <c:pt idx="3">
                  <c:v>150</c:v>
                </c:pt>
                <c:pt idx="4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6-446D-8E0B-EA6F2B8670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589120"/>
        <c:axId val="99681024"/>
      </c:barChart>
      <c:catAx>
        <c:axId val="9958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1024"/>
        <c:crosses val="autoZero"/>
        <c:auto val="1"/>
        <c:lblAlgn val="ctr"/>
        <c:lblOffset val="100"/>
        <c:noMultiLvlLbl val="0"/>
      </c:catAx>
      <c:valAx>
        <c:axId val="996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8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CreditCardHolders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'churned , credicard'!$B$22</c:f>
              <c:strCache>
                <c:ptCount val="1"/>
                <c:pt idx="0">
                  <c:v>CreditCardHolders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'churned , credicard'!$A$23:$A$26</c:f>
              <c:strCache>
                <c:ptCount val="4"/>
                <c:pt idx="0">
                  <c:v>46-55</c:v>
                </c:pt>
                <c:pt idx="1">
                  <c:v>18-25</c:v>
                </c:pt>
                <c:pt idx="2">
                  <c:v>56-65</c:v>
                </c:pt>
                <c:pt idx="3">
                  <c:v>65+</c:v>
                </c:pt>
              </c:strCache>
            </c:strRef>
          </c:cat>
          <c:val>
            <c:numRef>
              <c:f>'churned , credicard'!$B$23:$B$26</c:f>
              <c:numCache>
                <c:formatCode>General</c:formatCode>
                <c:ptCount val="4"/>
                <c:pt idx="0">
                  <c:v>911</c:v>
                </c:pt>
                <c:pt idx="1">
                  <c:v>426</c:v>
                </c:pt>
                <c:pt idx="2">
                  <c:v>381</c:v>
                </c:pt>
                <c:pt idx="3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9-4FFD-AE06-F906D7AA6C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692928"/>
        <c:axId val="99694464"/>
      </c:barChart>
      <c:catAx>
        <c:axId val="996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94464"/>
        <c:crosses val="autoZero"/>
        <c:auto val="1"/>
        <c:lblAlgn val="ctr"/>
        <c:lblOffset val="100"/>
        <c:noMultiLvlLbl val="0"/>
      </c:catAx>
      <c:valAx>
        <c:axId val="996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9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0D220-91B0-9217-A0E0-41F7BD494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86EF9-28D1-A0D2-25C6-65D9172EA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C7119-3815-655D-ECB4-97FC74ED0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9127-B9E8-89F7-07A1-79E1572CD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3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FB2C3-D705-8727-EB12-67C5B06E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B8651-587F-7CA9-94AF-D9F49FB25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1A338-BAFE-0EF4-D583-476AFAF7A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1F30-9235-535D-ED05-2B8717096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9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39168-BEC4-DA18-BC77-C18DC238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6BFE5-84B7-AB31-DF2D-D44BF8DF5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78915-19F4-C5D8-D64A-7BCD55F4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23B11-B679-4AE3-D41F-63FEBE49E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0927C-B632-E766-ADAC-F1B8C6F3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275816-C6CA-594B-D6AE-A61841206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CCFAD-38BA-F489-BC7B-7EA339463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E1F1-AD5C-4792-60CE-B6D1C4B07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BA65-D194-F2FB-22ED-8C0199457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FC301-139D-F3D7-E42D-66EC59340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F40DF-EE53-5D54-CC03-ECD8C1D39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E5EC8-3CE5-AD4F-FA7F-E9DCCEE96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9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CD53-EF4C-C6B6-EF10-6B8FD5F8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E4A6E-4CF4-14F9-91B5-B39559EC8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F332A-101C-4C02-E0F6-4CD4403C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7E3B8-CF66-217D-2778-D00CFD3ED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E78C-2EDA-0D92-CF11-126FF8DA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8DD46-FC27-B5D4-C851-3AEF850F5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E4CE9-AE0A-6982-5323-96F00441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B95C-CB72-A394-7594-F39A7DD1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262C-9A00-8DDF-A30D-BEBDAEF4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8F8B7-2144-8AE4-73F2-3A7CDF43F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7173B-BDF2-DD5F-CC16-F0F3FC316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79920-543A-86BF-60E0-116BC2AEF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94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EF13-1192-2B2A-DFC4-593F2E7B9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811D56-897D-E60D-0FE8-1E6215A9B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66C6C-5FBB-8738-BA14-E0F974D51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D6E5-324B-390F-2042-3AD7F8F7E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4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7E82-E5F7-15C2-6BC0-810B0C2F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4318E-91FE-3F60-8623-D0FA39ECD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4DC-60A7-A983-7F95-A4053E93D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7BD29-54D9-F2AB-6464-23F4D05A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9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15AE-94E1-803E-1F36-76BEF74B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C67092-6DF6-2B75-5F2A-109971468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BC3A7-F7B6-C04E-B9AA-25046816A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0156-A424-E733-19A7-3E6242CEF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CAB2-14B8-25A7-5868-AC69762B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CD32E-A5FA-6515-E6CF-AD112EF83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D5C86-DB38-E18E-6290-B64E960C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E6FD-B357-670B-E5DC-200B02571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8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2C650-D6E8-D042-5BC0-7C05970A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AFCA-10F1-84B3-F7BA-8F85D8E66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89BB8D-3E7F-4729-1DF7-AC772F95A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8F4AD-4D8F-DFBE-E723-8AB03E4A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8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37F51-48F9-F2FA-5B03-1FD73E38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E165C-FE2B-9875-1A38-B3337998D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BCBCF-2021-28E3-A546-799C157C1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DDC0-A6E7-783D-0153-BB3F5B916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4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6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09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99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9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91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87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39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660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215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DFD752-A5F5-ACAB-4CFF-7864081EA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B60DF8E-225C-FF27-D2F3-E46E00A1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E2BD34E5-FF91-6F1E-D0A0-AB89C52B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2F831AC-BA58-EDC2-5862-D0D27F6FB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92667B-6586-45E7-861D-4DE3E483D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068BA2B6-F4E3-C54C-90C9-B75BB169EF05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2BE11C2-C13D-0576-77EE-48F281575F6C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344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0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05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40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332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75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88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12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129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9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6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2" r:id="rId21"/>
    <p:sldLayoutId id="2147483784" r:id="rId22"/>
    <p:sldLayoutId id="2147483785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CRM Analysis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Power Bi Project					By</a:t>
            </a:r>
            <a:br>
              <a:rPr lang="en-US" sz="2000" dirty="0"/>
            </a:br>
            <a:r>
              <a:rPr lang="en-US" sz="2000" dirty="0"/>
              <a:t>					       			  </a:t>
            </a:r>
            <a:r>
              <a:rPr lang="en-US" sz="2000" dirty="0" err="1"/>
              <a:t>Rachana.S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6AA8-C7CD-2AAF-7B79-CEEB3D746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99351-9879-7EA3-95CC-A511208C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5: Customers Joining By month and 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4492-BA96-575D-A0AC-63F422714B9C}"/>
              </a:ext>
            </a:extLst>
          </p:cNvPr>
          <p:cNvSpPr txBox="1"/>
          <p:nvPr/>
        </p:nvSpPr>
        <p:spPr>
          <a:xfrm>
            <a:off x="6095996" y="2019626"/>
            <a:ext cx="6054754" cy="352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Acquisition rose year by year.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Peak Joins: Sep –Dec (Highest in Dec).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Low Joins : Jan – Mar.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2019 showed strongest growth</a:t>
            </a:r>
            <a:r>
              <a:rPr lang="en-US" sz="2000" dirty="0"/>
              <a:t>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2000" b="1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	Analyze 2019 strategies and replicate </a:t>
            </a:r>
            <a:r>
              <a:rPr lang="en-US" sz="2000" b="1" dirty="0" err="1"/>
              <a:t>successs</a:t>
            </a:r>
            <a:r>
              <a:rPr lang="en-US" sz="2000" b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12260-8AAD-D0FD-49BC-86A03A8F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2" y="2019626"/>
            <a:ext cx="5561350" cy="35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60E68-D03A-6919-895E-E086C0D9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8B9799-956F-CDDB-A6EC-FBF9DEAD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6: Churn count By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1D4-5CB5-1A08-DB4E-D1083299B38F}"/>
              </a:ext>
            </a:extLst>
          </p:cNvPr>
          <p:cNvSpPr txBox="1"/>
          <p:nvPr/>
        </p:nvSpPr>
        <p:spPr>
          <a:xfrm>
            <a:off x="6095996" y="2019626"/>
            <a:ext cx="6054754" cy="344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France : Largest Customer Base.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Germany : Smaller base, highest churn.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Spain : Moderate churn.</a:t>
            </a:r>
            <a:endParaRPr lang="en-US" sz="2000" b="1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	Address churn in Germany with retention programs and local offers.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Monitor churn trends in France and Spain.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8E91941-7297-6809-6A09-F03E85C60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265973"/>
              </p:ext>
            </p:extLst>
          </p:nvPr>
        </p:nvGraphicFramePr>
        <p:xfrm>
          <a:off x="431799" y="2019626"/>
          <a:ext cx="5471999" cy="3760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71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7F8F0-D312-4007-31E6-EC4C7D20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9B2D06-BDA5-4A3C-1BE2-308C7A39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7: Churn count By Salary Bin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731EB-B405-0E37-D9CB-49C51B265717}"/>
              </a:ext>
            </a:extLst>
          </p:cNvPr>
          <p:cNvSpPr txBox="1"/>
          <p:nvPr/>
        </p:nvSpPr>
        <p:spPr>
          <a:xfrm>
            <a:off x="5705445" y="1850348"/>
            <a:ext cx="6054754" cy="378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Highest churn : High income followed closely by 100-150K.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Mid-income : Moderate churn.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Lowest churn : &lt; 50k group.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	Retain high income customers with premium services and wealth management.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Safeguard mid-income with competitive offerings..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05C48-0DDA-A8A3-EBE6-73889ECF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2019626"/>
            <a:ext cx="5172046" cy="34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3CD9-8431-0EC3-01B1-D6083052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C2762C-349A-43E8-CC7F-90A9CC7D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8: Churn count By Number of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42560-BAB0-C2BE-7CE3-A0797049D646}"/>
              </a:ext>
            </a:extLst>
          </p:cNvPr>
          <p:cNvSpPr txBox="1"/>
          <p:nvPr/>
        </p:nvSpPr>
        <p:spPr>
          <a:xfrm>
            <a:off x="5705445" y="1850348"/>
            <a:ext cx="6054754" cy="378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High risk : 3-4 products (most unstable, high churn).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Moderate risk : 1 product.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Low risk : 2 products (more loyal).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	Address churn in 3-4 product customers via surveys and complaint analysis.</a:t>
            </a: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Protect 2-product segment as the most stable group.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E303C-77F4-8245-24CE-3A3142EF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850348"/>
            <a:ext cx="5138490" cy="3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5C113-FC32-6C46-B496-72E22999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D08463-950C-91ED-0707-20B20501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9: Churn count By Tenure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BB041-485C-9F34-E95D-2BBB39AD2BB0}"/>
              </a:ext>
            </a:extLst>
          </p:cNvPr>
          <p:cNvSpPr txBox="1"/>
          <p:nvPr/>
        </p:nvSpPr>
        <p:spPr>
          <a:xfrm>
            <a:off x="5705445" y="1850348"/>
            <a:ext cx="6054754" cy="378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Churn </a:t>
            </a:r>
            <a:r>
              <a:rPr lang="en-GB" sz="2000" dirty="0"/>
              <a:t>peaks at 4-5 years ( mid-term risk).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Lowest churn after 7 years </a:t>
            </a:r>
            <a:r>
              <a:rPr lang="en-US" sz="2000" dirty="0"/>
              <a:t>(High Loyalty).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Early tenure churn lower than mid-term.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GB" sz="2000" b="1" dirty="0"/>
              <a:t>Recommendations:</a:t>
            </a:r>
          </a:p>
          <a:p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Engage customers  at 3-4 years </a:t>
            </a:r>
            <a:r>
              <a:rPr lang="en-US" sz="2000" dirty="0"/>
              <a:t> to prevent midterm attrition.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Reward Loyalty beyond 5 years.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 feedback at year 4 to address churn  drivers.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58B9E-E8A9-FF9B-9972-7376A3E2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850348"/>
            <a:ext cx="5083178" cy="3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234F5-F8F8-1BCB-B937-43E258BB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E79145-3D9B-B9D3-4332-FF5F2FFA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10: Distribution of Customers by Number of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263ED-3373-82CF-1EC5-C6CFEFC7E2CD}"/>
              </a:ext>
            </a:extLst>
          </p:cNvPr>
          <p:cNvSpPr txBox="1"/>
          <p:nvPr/>
        </p:nvSpPr>
        <p:spPr>
          <a:xfrm>
            <a:off x="5705445" y="1850348"/>
            <a:ext cx="60547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Majority holds </a:t>
            </a:r>
            <a:r>
              <a:rPr lang="en-US" sz="2000" b="1" dirty="0">
                <a:ea typeface="+mn-lt"/>
                <a:cs typeface="+mn-lt"/>
              </a:rPr>
              <a:t>only 1 or 2 products</a:t>
            </a:r>
            <a:r>
              <a:rPr lang="en-US" sz="2000" dirty="0">
                <a:ea typeface="+mn-lt"/>
                <a:cs typeface="+mn-lt"/>
              </a:rPr>
              <a:t>, with </a:t>
            </a:r>
            <a:r>
              <a:rPr lang="en-US" sz="2000" b="1" dirty="0">
                <a:ea typeface="+mn-lt"/>
                <a:cs typeface="+mn-lt"/>
              </a:rPr>
              <a:t>5.1K and 4.6K customers</a:t>
            </a:r>
            <a:r>
              <a:rPr lang="en-US" sz="2000" dirty="0">
                <a:ea typeface="+mn-lt"/>
                <a:cs typeface="+mn-lt"/>
              </a:rPr>
              <a:t> respectively.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Very few with </a:t>
            </a:r>
            <a:r>
              <a:rPr lang="en-US" sz="2000" b="1" dirty="0">
                <a:ea typeface="+mn-lt"/>
                <a:cs typeface="+mn-lt"/>
              </a:rPr>
              <a:t>3+products</a:t>
            </a:r>
            <a:r>
              <a:rPr lang="en-US" sz="2000" dirty="0">
                <a:ea typeface="+mn-lt"/>
                <a:cs typeface="+mn-lt"/>
              </a:rPr>
              <a:t>, indicating </a:t>
            </a:r>
            <a:r>
              <a:rPr lang="en-US" sz="2000" b="1" dirty="0">
                <a:ea typeface="+mn-lt"/>
                <a:cs typeface="+mn-lt"/>
              </a:rPr>
              <a:t>low product penetration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This presents a </a:t>
            </a:r>
            <a:r>
              <a:rPr lang="en-US" sz="2000" b="1" dirty="0">
                <a:ea typeface="+mn-lt"/>
                <a:cs typeface="+mn-lt"/>
              </a:rPr>
              <a:t>cross-selling opportunity</a:t>
            </a:r>
            <a:r>
              <a:rPr lang="en-US" sz="2000" dirty="0">
                <a:ea typeface="+mn-lt"/>
                <a:cs typeface="+mn-lt"/>
              </a:rPr>
              <a:t> to boost multi-product adoption.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0C565-0371-FE2F-5E53-E168E4AB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6" y="1850348"/>
            <a:ext cx="5192235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477B-8F53-3689-4114-A08DCA54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05321E-9926-A8C6-052C-F759E7A9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11: Churned Customers By Credit Scores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EE946-9430-C01D-163F-41FC579603F9}"/>
              </a:ext>
            </a:extLst>
          </p:cNvPr>
          <p:cNvSpPr txBox="1"/>
          <p:nvPr/>
        </p:nvSpPr>
        <p:spPr>
          <a:xfrm>
            <a:off x="5705445" y="1850348"/>
            <a:ext cx="60547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Highest  churn : 600-699 scores.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Significant churn : 300-499 (Financial instability).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Lowest churn : 800-900(loyal, stable).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Recommendations:</a:t>
            </a:r>
          </a:p>
          <a:p>
            <a:endParaRPr lang="en-US" sz="2000" dirty="0"/>
          </a:p>
          <a:p>
            <a:pPr lvl="0"/>
            <a:r>
              <a:rPr lang="en-US" sz="2000" dirty="0"/>
              <a:t>Focus retention efforts on mid-credit score customers (600-699) , offer better service to reduce churn.</a:t>
            </a:r>
          </a:p>
          <a:p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199B09-57B1-80B4-34C9-3A410384966B}"/>
              </a:ext>
            </a:extLst>
          </p:cNvPr>
          <p:cNvGraphicFramePr/>
          <p:nvPr/>
        </p:nvGraphicFramePr>
        <p:xfrm>
          <a:off x="285776" y="1850348"/>
          <a:ext cx="5326459" cy="357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3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61C9-3957-2D1F-09EB-EFF3D456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DA2B56-FD2C-9107-966B-DD3D535B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12: Credit Card Holders By Age-Group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8FC50-6E8A-B259-B66F-FA8C58233757}"/>
              </a:ext>
            </a:extLst>
          </p:cNvPr>
          <p:cNvSpPr txBox="1"/>
          <p:nvPr/>
        </p:nvSpPr>
        <p:spPr>
          <a:xfrm>
            <a:off x="5705445" y="1850348"/>
            <a:ext cx="6054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Largest cardholders : 46-55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Strong adoption : 18-25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Lowest holding : 65+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Recommendations:</a:t>
            </a:r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Target 46-55 age group with premium cards and loyalty programs.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Engage 18-25 with student/entry level card for long term loyalty.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7DA88C-36EC-6CC0-DC37-991D6831B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66206"/>
              </p:ext>
            </p:extLst>
          </p:nvPr>
        </p:nvGraphicFramePr>
        <p:xfrm>
          <a:off x="245131" y="1850348"/>
          <a:ext cx="5232880" cy="362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673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DE3E2-7BC0-A546-0AA9-DF899D41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69"/>
            <a:ext cx="12192000" cy="67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5BB30C-DF77-16B1-4893-557979C8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49"/>
            <a:ext cx="10872132" cy="68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Metrics and their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801D-433B-406D-56A4-74395CD8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498EE9-7F5B-1BFB-F384-A9C55854F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3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36AFE-AE0F-4DDE-C9B2-9F708F61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5C133-63C9-4ECF-743F-3BBF47C6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2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125835"/>
            <a:ext cx="5943600" cy="5963814"/>
          </a:xfrm>
        </p:spPr>
        <p:txBody>
          <a:bodyPr>
            <a:normAutofit/>
          </a:bodyPr>
          <a:lstStyle/>
          <a:p>
            <a:r>
              <a:rPr lang="en-US" dirty="0"/>
              <a:t>Tracks overall churn (active vs. exited).</a:t>
            </a:r>
          </a:p>
          <a:p>
            <a:r>
              <a:rPr lang="en-US" dirty="0"/>
              <a:t>Highlights at-risk segments by gender, age, and tenure.</a:t>
            </a:r>
          </a:p>
          <a:p>
            <a:r>
              <a:rPr lang="en-US" dirty="0"/>
              <a:t>Shows seasonal churn trends (monthly view).</a:t>
            </a:r>
          </a:p>
          <a:p>
            <a:r>
              <a:rPr lang="en-US" dirty="0"/>
              <a:t>Analyzes product engagement via credit card ownership.</a:t>
            </a:r>
          </a:p>
          <a:p>
            <a:r>
              <a:rPr lang="en-US" dirty="0"/>
              <a:t>Offers filters by country &amp; year for region-specific insights.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99817-7E7A-9961-2E46-BBCDAAD0D17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CRM Analysis: Customer Relationship Management </a:t>
            </a:r>
            <a:r>
              <a:rPr lang="en-US" sz="8000" dirty="0"/>
              <a:t>analysis is the process of using customer data to understand behavior , improve relationships and drive business growth.</a:t>
            </a:r>
          </a:p>
          <a:p>
            <a:pPr marL="0" indent="0">
              <a:buNone/>
            </a:pPr>
            <a:r>
              <a:rPr lang="en-US" sz="8000" b="1" dirty="0"/>
              <a:t>Why?</a:t>
            </a:r>
            <a:endParaRPr lang="en-US" sz="1100" b="1" dirty="0"/>
          </a:p>
          <a:p>
            <a:r>
              <a:rPr lang="en-US" sz="8000" b="1" dirty="0"/>
              <a:t>Understand Customers Better</a:t>
            </a:r>
            <a:r>
              <a:rPr lang="en-US" sz="8000" dirty="0"/>
              <a:t> – track preferences, behavior, and needs.</a:t>
            </a:r>
          </a:p>
          <a:p>
            <a:r>
              <a:rPr lang="en-US" sz="8000" b="1" dirty="0"/>
              <a:t>Increase Customer Retention</a:t>
            </a:r>
            <a:r>
              <a:rPr lang="en-US" sz="8000" dirty="0"/>
              <a:t> – identify customers at risk of churn.</a:t>
            </a:r>
          </a:p>
          <a:p>
            <a:r>
              <a:rPr lang="en-US" sz="8000" b="1" dirty="0"/>
              <a:t>Boost Sales</a:t>
            </a:r>
            <a:r>
              <a:rPr lang="en-US" sz="8000" dirty="0"/>
              <a:t> – upsell &amp; cross-sell opportunities.</a:t>
            </a:r>
          </a:p>
          <a:p>
            <a:r>
              <a:rPr lang="en-US" sz="8000" b="1" dirty="0"/>
              <a:t>Personalized Marketing</a:t>
            </a:r>
            <a:r>
              <a:rPr lang="en-US" sz="8000" dirty="0"/>
              <a:t> – segment customers for targeted campaigns.</a:t>
            </a:r>
          </a:p>
          <a:p>
            <a:r>
              <a:rPr lang="en-US" sz="8000" b="1" dirty="0"/>
              <a:t>Better Decision-Making</a:t>
            </a:r>
            <a:r>
              <a:rPr lang="en-US" sz="8000" dirty="0"/>
              <a:t> – data-driven insights, not guesswork</a:t>
            </a:r>
            <a:r>
              <a:rPr lang="en-US" sz="8000" dirty="0">
                <a:solidFill>
                  <a:schemeClr val="tx1"/>
                </a:solidFill>
              </a:rPr>
              <a:t>.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analyze customer demographics , transactions and churn patter using Power Bi and identify key factors influencing customer churn and dissatisfaction .</a:t>
            </a:r>
          </a:p>
          <a:p>
            <a:r>
              <a:rPr lang="en-US" dirty="0"/>
              <a:t>	The bank aims to reduce customer churn, improve service delivery, and enhance customer satisfaction. 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/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D3C95-C8FB-78AF-C36A-3B41EDC4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18B4AE-C3D9-FAD0-840F-34D24E57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Data Overview</a:t>
            </a:r>
          </a:p>
        </p:txBody>
      </p:sp>
      <p:pic>
        <p:nvPicPr>
          <p:cNvPr id="2" name="chart">
            <a:extLst>
              <a:ext uri="{FF2B5EF4-FFF2-40B4-BE49-F238E27FC236}">
                <a16:creationId xmlns:a16="http://schemas.microsoft.com/office/drawing/2014/main" id="{0FA08DDC-5B16-D0EC-5591-F0483FB5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8583"/>
            <a:ext cx="12191999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136527"/>
            <a:ext cx="9806731" cy="1079878"/>
          </a:xfrm>
        </p:spPr>
        <p:txBody>
          <a:bodyPr/>
          <a:lstStyle/>
          <a:p>
            <a:r>
              <a:rPr lang="en-US" sz="4000" dirty="0"/>
              <a:t>Metric 1 : Customer Count By Age -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BB8C604-EC1B-D40A-C451-48C46696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4" y="1843741"/>
            <a:ext cx="5230768" cy="3785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CFF3E-5D48-830D-C5AC-51109A50CAFD}"/>
              </a:ext>
            </a:extLst>
          </p:cNvPr>
          <p:cNvSpPr txBox="1"/>
          <p:nvPr/>
        </p:nvSpPr>
        <p:spPr>
          <a:xfrm>
            <a:off x="5891169" y="1843740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26-45 age group forms the majority of customers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46-55 is a mid-sized segment.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65+ is the smallest , showing low senior penetration.</a:t>
            </a:r>
          </a:p>
          <a:p>
            <a:pPr lvl="0"/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GB" sz="2000" b="1" dirty="0"/>
              <a:t>Recommendations:</a:t>
            </a:r>
          </a:p>
          <a:p>
            <a:pPr marL="0" indent="0">
              <a:buNone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Focus retention on 26-45 group.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retirement planning for 46-55.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Expand senior-friendly services for 65+.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562E-4BFB-0B60-563D-3FA0EC96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2A6CF6-13F9-7FE9-CB76-6DF53122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2 : Number of  Customers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609DB-721D-556A-AA3A-A77C8187E4CE}"/>
              </a:ext>
            </a:extLst>
          </p:cNvPr>
          <p:cNvSpPr txBox="1"/>
          <p:nvPr/>
        </p:nvSpPr>
        <p:spPr>
          <a:xfrm>
            <a:off x="5931017" y="1843740"/>
            <a:ext cx="6054754" cy="370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majority of customers are </a:t>
            </a:r>
            <a:r>
              <a:rPr lang="en-US" sz="2000" b="1" dirty="0"/>
              <a:t>male (54.57%)</a:t>
            </a:r>
            <a:r>
              <a:rPr lang="en-US" sz="2000" dirty="0"/>
              <a:t>, while </a:t>
            </a:r>
            <a:r>
              <a:rPr lang="en-US" sz="2000" b="1" dirty="0"/>
              <a:t>females make up 45.43%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Slight gender imbalance allows churn behavior comparison.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Use Gender-based analysis to tailor engagement and retention strategies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73D0E-269B-25B9-B5AB-7E11B31E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9" y="1843741"/>
            <a:ext cx="5594899" cy="37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78CE-2621-FDAA-7AB7-83A27320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42323D-D0BA-EB1B-7119-EA6A3C4D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3 : Country Wise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63FFE-E591-421F-4038-4B63BC73B2F0}"/>
              </a:ext>
            </a:extLst>
          </p:cNvPr>
          <p:cNvSpPr txBox="1"/>
          <p:nvPr/>
        </p:nvSpPr>
        <p:spPr>
          <a:xfrm>
            <a:off x="6096000" y="2162522"/>
            <a:ext cx="6054754" cy="287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France</a:t>
            </a:r>
            <a:r>
              <a:rPr lang="en-US" sz="2000" dirty="0"/>
              <a:t> has the largest customer base with </a:t>
            </a:r>
            <a:r>
              <a:rPr lang="en-US" sz="2000" b="1" dirty="0"/>
              <a:t>50.14%</a:t>
            </a:r>
            <a:r>
              <a:rPr lang="en-US" sz="2000" dirty="0"/>
              <a:t> (5.01K customers).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Germany</a:t>
            </a:r>
            <a:r>
              <a:rPr lang="en-US" sz="2000" dirty="0"/>
              <a:t> and </a:t>
            </a:r>
            <a:r>
              <a:rPr lang="en-US" sz="2000" b="1" dirty="0"/>
              <a:t>Spain</a:t>
            </a:r>
            <a:r>
              <a:rPr lang="en-US" sz="2000" dirty="0"/>
              <a:t> contribute </a:t>
            </a:r>
            <a:r>
              <a:rPr lang="en-US" sz="2000" b="1" dirty="0"/>
              <a:t>25.09%</a:t>
            </a:r>
            <a:r>
              <a:rPr lang="en-US" sz="2000" dirty="0"/>
              <a:t> and </a:t>
            </a:r>
            <a:r>
              <a:rPr lang="en-US" sz="2000" b="1" dirty="0"/>
              <a:t>24.77%</a:t>
            </a:r>
            <a:r>
              <a:rPr lang="en-US" sz="2000" dirty="0"/>
              <a:t>, respectively.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dirty="0"/>
              <a:t>This geographic spread helps in identifying region-wise churn and engagement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7134F-95C7-89FF-4880-00C13FB2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4" y="2162522"/>
            <a:ext cx="5507604" cy="28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0E78A-2DB4-BD1A-1062-CAB131DE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56F652-F8CB-0FF3-24BD-8888597B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343949"/>
            <a:ext cx="9806731" cy="1040234"/>
          </a:xfrm>
        </p:spPr>
        <p:txBody>
          <a:bodyPr/>
          <a:lstStyle/>
          <a:p>
            <a:pPr algn="ctr"/>
            <a:r>
              <a:rPr lang="en-US" sz="4000" dirty="0"/>
              <a:t>Metric 4: Gender wise Avg Income in each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C4FCD-A88A-2693-15FF-7697F7605530}"/>
              </a:ext>
            </a:extLst>
          </p:cNvPr>
          <p:cNvSpPr txBox="1"/>
          <p:nvPr/>
        </p:nvSpPr>
        <p:spPr>
          <a:xfrm>
            <a:off x="6095996" y="2019626"/>
            <a:ext cx="6054754" cy="344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Insights:</a:t>
            </a:r>
          </a:p>
          <a:p>
            <a:pPr lvl="0"/>
            <a:endParaRPr lang="en-US" sz="20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Germany: </a:t>
            </a:r>
            <a:r>
              <a:rPr lang="en-US" sz="2000" dirty="0"/>
              <a:t>Females has the highest average income.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France</a:t>
            </a:r>
            <a:r>
              <a:rPr lang="en-US" sz="2000" dirty="0"/>
              <a:t> : Males earn slightly more than females.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/>
              <a:t>Spain: </a:t>
            </a:r>
            <a:r>
              <a:rPr lang="en-US" sz="2000" dirty="0"/>
              <a:t>Lowest male income , with widest gender gap.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2000" b="1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Recommendations: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	Target High-income females in Germany and Spain with premium products.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816BEF1-F9DF-AB24-67CE-ABD549DCE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419019"/>
              </p:ext>
            </p:extLst>
          </p:nvPr>
        </p:nvGraphicFramePr>
        <p:xfrm>
          <a:off x="419999" y="1979802"/>
          <a:ext cx="5435517" cy="348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666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236</TotalTime>
  <Words>900</Words>
  <Application>Microsoft Office PowerPoint</Application>
  <PresentationFormat>Widescreen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Celestial</vt:lpstr>
      <vt:lpstr>Bank CRM Analysis  Power Bi Project     By                  Rachana.S</vt:lpstr>
      <vt:lpstr>Agenda</vt:lpstr>
      <vt:lpstr>Introduction </vt:lpstr>
      <vt:lpstr>Problem Statement</vt:lpstr>
      <vt:lpstr>Data Overview</vt:lpstr>
      <vt:lpstr>Metric 1 : Customer Count By Age - Group</vt:lpstr>
      <vt:lpstr>Metric 2 : Number of  Customers by Gender</vt:lpstr>
      <vt:lpstr>Metric 3 : Country Wise Customers</vt:lpstr>
      <vt:lpstr>Metric 4: Gender wise Avg Income in each region</vt:lpstr>
      <vt:lpstr>Metric 5: Customers Joining By month and  Year</vt:lpstr>
      <vt:lpstr>Metric 6: Churn count By Region</vt:lpstr>
      <vt:lpstr>Metric 7: Churn count By Salary Bin</vt:lpstr>
      <vt:lpstr>Metric 8: Churn count By Number of Products</vt:lpstr>
      <vt:lpstr>Metric 9: Churn count By Tenure</vt:lpstr>
      <vt:lpstr>Metric 10: Distribution of Customers by Number of Products</vt:lpstr>
      <vt:lpstr>Metric 11: Churned Customers By Credit Scores</vt:lpstr>
      <vt:lpstr>Metric 12: Credit Card Holders By Age-Group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rachana sombathini</dc:creator>
  <cp:lastModifiedBy>rachana sombathini</cp:lastModifiedBy>
  <cp:revision>2</cp:revision>
  <dcterms:created xsi:type="dcterms:W3CDTF">2025-09-05T13:36:53Z</dcterms:created>
  <dcterms:modified xsi:type="dcterms:W3CDTF">2025-09-05T17:41:11Z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