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urce Serif Pro" charset="1" panose="02040603050405020204"/>
      <p:regular r:id="rId10"/>
    </p:embeddedFont>
    <p:embeddedFont>
      <p:font typeface="Source Serif Pro Bold" charset="1" panose="02040803050405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2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68637"/>
            <a:ext cx="9321312" cy="4475402"/>
            <a:chOff x="0" y="0"/>
            <a:chExt cx="12428416" cy="59672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2428416" cy="5087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FAKE NEWS DETECTION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226276"/>
              <a:ext cx="10789728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28546" y="895947"/>
            <a:ext cx="581807" cy="58180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1"/>
            </a:solidFill>
          </p:spPr>
        </p:sp>
      </p:grpSp>
      <p:sp>
        <p:nvSpPr>
          <p:cNvPr name="AutoShape 7" id="7"/>
          <p:cNvSpPr/>
          <p:nvPr/>
        </p:nvSpPr>
        <p:spPr>
          <a:xfrm rot="5461979">
            <a:off x="570632" y="8743844"/>
            <a:ext cx="98144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579768" y="1564592"/>
            <a:ext cx="5679532" cy="8307826"/>
          </a:xfrm>
          <a:custGeom>
            <a:avLst/>
            <a:gdLst/>
            <a:ahLst/>
            <a:cxnLst/>
            <a:rect r="r" b="b" t="t" l="l"/>
            <a:pathLst>
              <a:path h="8307826" w="5679532">
                <a:moveTo>
                  <a:pt x="0" y="0"/>
                </a:moveTo>
                <a:lnTo>
                  <a:pt x="5679532" y="0"/>
                </a:lnTo>
                <a:lnTo>
                  <a:pt x="5679532" y="8307826"/>
                </a:lnTo>
                <a:lnTo>
                  <a:pt x="0" y="8307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67419" y="8210748"/>
            <a:ext cx="3848615" cy="104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ource Serif Pro"/>
              </a:rPr>
              <a:t>Rachata Kaewviset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Source Serif Pro"/>
              </a:rPr>
              <a:t>6410406843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6274"/>
            <a:ext cx="18516655" cy="527226"/>
          </a:xfrm>
          <a:custGeom>
            <a:avLst/>
            <a:gdLst/>
            <a:ahLst/>
            <a:cxnLst/>
            <a:rect r="r" b="b" t="t" l="l"/>
            <a:pathLst>
              <a:path h="527226" w="18516655">
                <a:moveTo>
                  <a:pt x="0" y="0"/>
                </a:moveTo>
                <a:lnTo>
                  <a:pt x="18516655" y="0"/>
                </a:lnTo>
                <a:lnTo>
                  <a:pt x="18516655" y="527226"/>
                </a:lnTo>
                <a:lnTo>
                  <a:pt x="0" y="527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99" t="-1030124" r="-19131" b="-14493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276850"/>
            <a:ext cx="5141276" cy="4595355"/>
          </a:xfrm>
          <a:custGeom>
            <a:avLst/>
            <a:gdLst/>
            <a:ahLst/>
            <a:cxnLst/>
            <a:rect r="r" b="b" t="t" l="l"/>
            <a:pathLst>
              <a:path h="4595355" w="5141276">
                <a:moveTo>
                  <a:pt x="0" y="0"/>
                </a:moveTo>
                <a:lnTo>
                  <a:pt x="5141276" y="0"/>
                </a:lnTo>
                <a:lnTo>
                  <a:pt x="5141276" y="4595355"/>
                </a:lnTo>
                <a:lnTo>
                  <a:pt x="0" y="4595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3755" t="-96845" r="-211270" b="-10824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463378"/>
            <a:ext cx="7823895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7.Lemmatizing the text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734200" y="6869197"/>
            <a:ext cx="1706712" cy="878957"/>
          </a:xfrm>
          <a:custGeom>
            <a:avLst/>
            <a:gdLst/>
            <a:ahLst/>
            <a:cxnLst/>
            <a:rect r="r" b="b" t="t" l="l"/>
            <a:pathLst>
              <a:path h="878957" w="1706712">
                <a:moveTo>
                  <a:pt x="0" y="0"/>
                </a:moveTo>
                <a:lnTo>
                  <a:pt x="1706712" y="0"/>
                </a:lnTo>
                <a:lnTo>
                  <a:pt x="1706712" y="878956"/>
                </a:lnTo>
                <a:lnTo>
                  <a:pt x="0" y="878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09907" y="6517619"/>
            <a:ext cx="5840496" cy="149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4"/>
              </a:lnSpc>
              <a:spcBef>
                <a:spcPct val="0"/>
              </a:spcBef>
            </a:pPr>
            <a:r>
              <a:rPr lang="en-US" sz="4296">
                <a:solidFill>
                  <a:srgbClr val="000000"/>
                </a:solidFill>
                <a:latin typeface="Source Serif Pro"/>
              </a:rPr>
              <a:t>('get', 'VB'), ('latest', 'JJS'), ('today', 'NN')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70881" y="6860760"/>
            <a:ext cx="3507162" cy="80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Source Serif Pro"/>
              </a:rPr>
              <a:t>get late today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8369" y="872363"/>
            <a:ext cx="14619918" cy="2571966"/>
            <a:chOff x="0" y="0"/>
            <a:chExt cx="19493224" cy="34292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9493224" cy="2549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Feature Extraction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88361"/>
              <a:ext cx="1692304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63378"/>
            <a:ext cx="11775281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TF-IDF vectorizer = TF(t,d) * IDF(t)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40010"/>
            <a:ext cx="18052594" cy="2331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87"/>
              </a:lnSpc>
              <a:spcBef>
                <a:spcPct val="0"/>
              </a:spcBef>
            </a:pPr>
            <a:r>
              <a:rPr lang="en-US" sz="4491">
                <a:solidFill>
                  <a:srgbClr val="000000"/>
                </a:solidFill>
                <a:latin typeface="Source Serif Pro"/>
              </a:rPr>
              <a:t>TF(t,d) = number of t appear in Document/all word in Document</a:t>
            </a:r>
          </a:p>
          <a:p>
            <a:pPr algn="just">
              <a:lnSpc>
                <a:spcPts val="6287"/>
              </a:lnSpc>
              <a:spcBef>
                <a:spcPct val="0"/>
              </a:spcBef>
            </a:pPr>
            <a:r>
              <a:rPr lang="en-US" sz="4491">
                <a:solidFill>
                  <a:srgbClr val="000000"/>
                </a:solidFill>
                <a:latin typeface="Source Serif Pro"/>
              </a:rPr>
              <a:t>IDF(t) = log [ (1 + n) / (1 + number of Document that appear t) ] + 1</a:t>
            </a:r>
          </a:p>
          <a:p>
            <a:pPr algn="just">
              <a:lnSpc>
                <a:spcPts val="6287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65338" y="7174121"/>
            <a:ext cx="1598822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texts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2093" y="7098124"/>
            <a:ext cx="8135288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numbers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01334"/>
            <a:ext cx="15924813" cy="854725"/>
          </a:xfrm>
          <a:custGeom>
            <a:avLst/>
            <a:gdLst/>
            <a:ahLst/>
            <a:cxnLst/>
            <a:rect r="r" b="b" t="t" l="l"/>
            <a:pathLst>
              <a:path h="854725" w="15924813">
                <a:moveTo>
                  <a:pt x="0" y="0"/>
                </a:moveTo>
                <a:lnTo>
                  <a:pt x="15924813" y="0"/>
                </a:lnTo>
                <a:lnTo>
                  <a:pt x="15924813" y="854726"/>
                </a:lnTo>
                <a:lnTo>
                  <a:pt x="0" y="854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466" t="-866143" r="-55242" b="-161816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48369" y="872363"/>
            <a:ext cx="14619918" cy="2571966"/>
            <a:chOff x="0" y="0"/>
            <a:chExt cx="19493224" cy="342928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9493224" cy="2549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Feature Extraction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88361"/>
              <a:ext cx="1692304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463378"/>
            <a:ext cx="4233333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limit feature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97135"/>
            <a:ext cx="16230600" cy="157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9"/>
              </a:lnSpc>
              <a:spcBef>
                <a:spcPct val="0"/>
              </a:spcBef>
            </a:pPr>
            <a:r>
              <a:rPr lang="en-US" sz="4549">
                <a:solidFill>
                  <a:srgbClr val="000000"/>
                </a:solidFill>
                <a:latin typeface="Source Serif Pro"/>
              </a:rPr>
              <a:t>some word are rarely to appear it might be consider as a noise</a:t>
            </a:r>
          </a:p>
          <a:p>
            <a:pPr>
              <a:lnSpc>
                <a:spcPts val="636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503685"/>
            <a:ext cx="16230600" cy="770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9"/>
              </a:lnSpc>
              <a:spcBef>
                <a:spcPct val="0"/>
              </a:spcBef>
            </a:pPr>
            <a:r>
              <a:rPr lang="en-US" sz="4549">
                <a:solidFill>
                  <a:srgbClr val="000000"/>
                </a:solidFill>
                <a:latin typeface="Source Serif Pro"/>
              </a:rPr>
              <a:t>*use only top 1600 word that appear on document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6507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6" y="0"/>
                </a:lnTo>
                <a:lnTo>
                  <a:pt x="11834986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56596" y="1770538"/>
            <a:ext cx="5776585" cy="645671"/>
            <a:chOff x="0" y="0"/>
            <a:chExt cx="1364200" cy="152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4200" cy="152482"/>
            </a:xfrm>
            <a:custGeom>
              <a:avLst/>
              <a:gdLst/>
              <a:ahLst/>
              <a:cxnLst/>
              <a:rect r="r" b="b" t="t" l="l"/>
              <a:pathLst>
                <a:path h="152482" w="1364200">
                  <a:moveTo>
                    <a:pt x="0" y="0"/>
                  </a:moveTo>
                  <a:lnTo>
                    <a:pt x="1364200" y="0"/>
                  </a:lnTo>
                  <a:lnTo>
                    <a:pt x="1364200" y="152482"/>
                  </a:lnTo>
                  <a:lnTo>
                    <a:pt x="0" y="1524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4200" cy="19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2477" y="324910"/>
            <a:ext cx="1578304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Source Serif Pro Bold"/>
              </a:rPr>
              <a:t>Tuning Parameter Max Features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6507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6" y="0"/>
                </a:lnTo>
                <a:lnTo>
                  <a:pt x="11834986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56596" y="1770538"/>
            <a:ext cx="5776585" cy="645671"/>
            <a:chOff x="0" y="0"/>
            <a:chExt cx="1364200" cy="152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4200" cy="152482"/>
            </a:xfrm>
            <a:custGeom>
              <a:avLst/>
              <a:gdLst/>
              <a:ahLst/>
              <a:cxnLst/>
              <a:rect r="r" b="b" t="t" l="l"/>
              <a:pathLst>
                <a:path h="152482" w="1364200">
                  <a:moveTo>
                    <a:pt x="0" y="0"/>
                  </a:moveTo>
                  <a:lnTo>
                    <a:pt x="1364200" y="0"/>
                  </a:lnTo>
                  <a:lnTo>
                    <a:pt x="1364200" y="152482"/>
                  </a:lnTo>
                  <a:lnTo>
                    <a:pt x="0" y="1524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4200" cy="19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2477" y="324910"/>
            <a:ext cx="1578304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Source Serif Pro Bold"/>
              </a:rPr>
              <a:t>Tuning Parameter Max Features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6507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6" y="0"/>
                </a:lnTo>
                <a:lnTo>
                  <a:pt x="11834986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56596" y="1770538"/>
            <a:ext cx="5776585" cy="645671"/>
            <a:chOff x="0" y="0"/>
            <a:chExt cx="1364200" cy="152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4200" cy="152482"/>
            </a:xfrm>
            <a:custGeom>
              <a:avLst/>
              <a:gdLst/>
              <a:ahLst/>
              <a:cxnLst/>
              <a:rect r="r" b="b" t="t" l="l"/>
              <a:pathLst>
                <a:path h="152482" w="1364200">
                  <a:moveTo>
                    <a:pt x="0" y="0"/>
                  </a:moveTo>
                  <a:lnTo>
                    <a:pt x="1364200" y="0"/>
                  </a:lnTo>
                  <a:lnTo>
                    <a:pt x="1364200" y="152482"/>
                  </a:lnTo>
                  <a:lnTo>
                    <a:pt x="0" y="1524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4200" cy="19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98911" y="324910"/>
            <a:ext cx="1529195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Source Serif Pro Bold"/>
              </a:rPr>
              <a:t>Tuning Parameter Num iterations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395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7" y="0"/>
                </a:lnTo>
                <a:lnTo>
                  <a:pt x="11834987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56596" y="1770538"/>
            <a:ext cx="5776585" cy="645671"/>
            <a:chOff x="0" y="0"/>
            <a:chExt cx="1364200" cy="152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4200" cy="152482"/>
            </a:xfrm>
            <a:custGeom>
              <a:avLst/>
              <a:gdLst/>
              <a:ahLst/>
              <a:cxnLst/>
              <a:rect r="r" b="b" t="t" l="l"/>
              <a:pathLst>
                <a:path h="152482" w="1364200">
                  <a:moveTo>
                    <a:pt x="0" y="0"/>
                  </a:moveTo>
                  <a:lnTo>
                    <a:pt x="1364200" y="0"/>
                  </a:lnTo>
                  <a:lnTo>
                    <a:pt x="1364200" y="152482"/>
                  </a:lnTo>
                  <a:lnTo>
                    <a:pt x="0" y="1524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4200" cy="19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98911" y="324910"/>
            <a:ext cx="1529195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Source Serif Pro Bold"/>
              </a:rPr>
              <a:t>Tuning Parameter Num iterations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395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7" y="0"/>
                </a:lnTo>
                <a:lnTo>
                  <a:pt x="11834987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56596" y="1770538"/>
            <a:ext cx="5776585" cy="645671"/>
            <a:chOff x="0" y="0"/>
            <a:chExt cx="1364200" cy="152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4200" cy="152482"/>
            </a:xfrm>
            <a:custGeom>
              <a:avLst/>
              <a:gdLst/>
              <a:ahLst/>
              <a:cxnLst/>
              <a:rect r="r" b="b" t="t" l="l"/>
              <a:pathLst>
                <a:path h="152482" w="1364200">
                  <a:moveTo>
                    <a:pt x="0" y="0"/>
                  </a:moveTo>
                  <a:lnTo>
                    <a:pt x="1364200" y="0"/>
                  </a:lnTo>
                  <a:lnTo>
                    <a:pt x="1364200" y="152482"/>
                  </a:lnTo>
                  <a:lnTo>
                    <a:pt x="0" y="1524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4200" cy="19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27395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7" y="0"/>
                </a:lnTo>
                <a:lnTo>
                  <a:pt x="11834987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0807" y="324910"/>
            <a:ext cx="1428392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Source Serif Pro Bold"/>
              </a:rPr>
              <a:t>Tuning Parameter Learning Rate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395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7" y="0"/>
                </a:lnTo>
                <a:lnTo>
                  <a:pt x="11834987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56596" y="1770538"/>
            <a:ext cx="5776585" cy="645671"/>
            <a:chOff x="0" y="0"/>
            <a:chExt cx="1364200" cy="152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4200" cy="152482"/>
            </a:xfrm>
            <a:custGeom>
              <a:avLst/>
              <a:gdLst/>
              <a:ahLst/>
              <a:cxnLst/>
              <a:rect r="r" b="b" t="t" l="l"/>
              <a:pathLst>
                <a:path h="152482" w="1364200">
                  <a:moveTo>
                    <a:pt x="0" y="0"/>
                  </a:moveTo>
                  <a:lnTo>
                    <a:pt x="1364200" y="0"/>
                  </a:lnTo>
                  <a:lnTo>
                    <a:pt x="1364200" y="152482"/>
                  </a:lnTo>
                  <a:lnTo>
                    <a:pt x="0" y="1524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64200" cy="19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27395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7" y="0"/>
                </a:lnTo>
                <a:lnTo>
                  <a:pt x="11834987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27395" y="1410760"/>
            <a:ext cx="11834987" cy="8876240"/>
          </a:xfrm>
          <a:custGeom>
            <a:avLst/>
            <a:gdLst/>
            <a:ahLst/>
            <a:cxnLst/>
            <a:rect r="r" b="b" t="t" l="l"/>
            <a:pathLst>
              <a:path h="8876240" w="11834987">
                <a:moveTo>
                  <a:pt x="0" y="0"/>
                </a:moveTo>
                <a:lnTo>
                  <a:pt x="11834987" y="0"/>
                </a:lnTo>
                <a:lnTo>
                  <a:pt x="11834987" y="8876240"/>
                </a:lnTo>
                <a:lnTo>
                  <a:pt x="0" y="8876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40807" y="324910"/>
            <a:ext cx="1428392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Source Serif Pro Bold"/>
              </a:rPr>
              <a:t>Tuning Parameter Learning Rate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9613" y="1028700"/>
            <a:ext cx="7569687" cy="7569687"/>
          </a:xfrm>
          <a:custGeom>
            <a:avLst/>
            <a:gdLst/>
            <a:ahLst/>
            <a:cxnLst/>
            <a:rect r="r" b="b" t="t" l="l"/>
            <a:pathLst>
              <a:path h="7569687" w="7569687">
                <a:moveTo>
                  <a:pt x="0" y="0"/>
                </a:moveTo>
                <a:lnTo>
                  <a:pt x="7569687" y="0"/>
                </a:lnTo>
                <a:lnTo>
                  <a:pt x="7569687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1620406" cy="1621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93"/>
              </a:lnSpc>
            </a:pPr>
            <a:r>
              <a:rPr lang="en-US" sz="10660">
                <a:solidFill>
                  <a:srgbClr val="000000"/>
                </a:solidFill>
                <a:latin typeface="Source Serif Pro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66010"/>
            <a:ext cx="10593405" cy="265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83"/>
              </a:lnSpc>
            </a:pPr>
            <a:r>
              <a:rPr lang="en-US" sz="5819">
                <a:solidFill>
                  <a:srgbClr val="000000"/>
                </a:solidFill>
                <a:latin typeface="Source Serif Pro Bold"/>
              </a:rPr>
              <a:t>max features = 1600</a:t>
            </a:r>
          </a:p>
          <a:p>
            <a:pPr>
              <a:lnSpc>
                <a:spcPts val="6983"/>
              </a:lnSpc>
            </a:pPr>
            <a:r>
              <a:rPr lang="en-US" sz="5819">
                <a:solidFill>
                  <a:srgbClr val="000000"/>
                </a:solidFill>
                <a:latin typeface="Source Serif Pro Bold"/>
              </a:rPr>
              <a:t>learning rate = 5</a:t>
            </a:r>
          </a:p>
          <a:p>
            <a:pPr>
              <a:lnSpc>
                <a:spcPts val="6983"/>
              </a:lnSpc>
            </a:pPr>
            <a:r>
              <a:rPr lang="en-US" sz="5819">
                <a:solidFill>
                  <a:srgbClr val="000000"/>
                </a:solidFill>
                <a:latin typeface="Source Serif Pro Bold"/>
              </a:rPr>
              <a:t>num iterations = 1000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23772"/>
            <a:ext cx="7233313" cy="88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83"/>
              </a:lnSpc>
            </a:pPr>
            <a:r>
              <a:rPr lang="en-US" sz="5819">
                <a:solidFill>
                  <a:srgbClr val="000000"/>
                </a:solidFill>
                <a:latin typeface="Source Serif Pro Bold"/>
              </a:rPr>
              <a:t>accacuracy  ≈ 0.787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45755" y="2793766"/>
            <a:ext cx="8796490" cy="6464534"/>
          </a:xfrm>
          <a:custGeom>
            <a:avLst/>
            <a:gdLst/>
            <a:ahLst/>
            <a:cxnLst/>
            <a:rect r="r" b="b" t="t" l="l"/>
            <a:pathLst>
              <a:path h="6464534" w="8796490">
                <a:moveTo>
                  <a:pt x="0" y="0"/>
                </a:moveTo>
                <a:lnTo>
                  <a:pt x="8796490" y="0"/>
                </a:lnTo>
                <a:lnTo>
                  <a:pt x="8796490" y="6464534"/>
                </a:lnTo>
                <a:lnTo>
                  <a:pt x="0" y="6464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7770" y="5064758"/>
            <a:ext cx="3698122" cy="3759643"/>
          </a:xfrm>
          <a:custGeom>
            <a:avLst/>
            <a:gdLst/>
            <a:ahLst/>
            <a:cxnLst/>
            <a:rect r="r" b="b" t="t" l="l"/>
            <a:pathLst>
              <a:path h="3759643" w="3698122">
                <a:moveTo>
                  <a:pt x="0" y="0"/>
                </a:moveTo>
                <a:lnTo>
                  <a:pt x="3698122" y="0"/>
                </a:lnTo>
                <a:lnTo>
                  <a:pt x="3698122" y="3759643"/>
                </a:lnTo>
                <a:lnTo>
                  <a:pt x="0" y="375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154048" y="6026033"/>
            <a:ext cx="2355310" cy="1357193"/>
            <a:chOff x="0" y="0"/>
            <a:chExt cx="3140414" cy="180959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3140414" cy="1340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7"/>
                </a:lnSpc>
              </a:pPr>
              <a:r>
                <a:rPr lang="en-US" sz="6606">
                  <a:solidFill>
                    <a:srgbClr val="000000"/>
                  </a:solidFill>
                  <a:latin typeface="Source Serif Pro Bold"/>
                </a:rPr>
                <a:t>FAKE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10561"/>
              <a:ext cx="2726350" cy="399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2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88240" y="658475"/>
            <a:ext cx="11311520" cy="2571966"/>
            <a:chOff x="0" y="0"/>
            <a:chExt cx="15082027" cy="342928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5082027" cy="2549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Goals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88361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8454" y="1028700"/>
            <a:ext cx="11731092" cy="150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9"/>
              </a:lnSpc>
            </a:pPr>
            <a:r>
              <a:rPr lang="en-US" sz="9891">
                <a:solidFill>
                  <a:srgbClr val="000000"/>
                </a:solidFill>
                <a:latin typeface="Source Serif Pro Bold"/>
              </a:rPr>
              <a:t>Logistic Regression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9058" y="3412817"/>
            <a:ext cx="15869883" cy="339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0"/>
              </a:lnSpc>
              <a:spcBef>
                <a:spcPct val="0"/>
              </a:spcBef>
            </a:pPr>
            <a:r>
              <a:rPr lang="en-US" sz="4829">
                <a:solidFill>
                  <a:srgbClr val="000000"/>
                </a:solidFill>
                <a:latin typeface="Source Serif Pro"/>
              </a:rPr>
              <a:t>because it</a:t>
            </a:r>
            <a:r>
              <a:rPr lang="en-US" sz="4829">
                <a:solidFill>
                  <a:srgbClr val="FF0000"/>
                </a:solidFill>
                <a:latin typeface="Source Serif Pro"/>
              </a:rPr>
              <a:t> can estimate the likelihood of a given text</a:t>
            </a:r>
            <a:r>
              <a:rPr lang="en-US" sz="4829">
                <a:solidFill>
                  <a:srgbClr val="000000"/>
                </a:solidFill>
                <a:latin typeface="Source Serif Pro"/>
              </a:rPr>
              <a:t> being either real or fake news. It's especially useful for analyzing text data, performs well in binary classification tasks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3852" y="4836569"/>
            <a:ext cx="13518116" cy="1013859"/>
          </a:xfrm>
          <a:custGeom>
            <a:avLst/>
            <a:gdLst/>
            <a:ahLst/>
            <a:cxnLst/>
            <a:rect r="r" b="b" t="t" l="l"/>
            <a:pathLst>
              <a:path h="1013859" w="13518116">
                <a:moveTo>
                  <a:pt x="0" y="0"/>
                </a:moveTo>
                <a:lnTo>
                  <a:pt x="13518116" y="0"/>
                </a:lnTo>
                <a:lnTo>
                  <a:pt x="13518116" y="1013859"/>
                </a:lnTo>
                <a:lnTo>
                  <a:pt x="0" y="1013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835" t="-838060" r="-207573" b="-21310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463378"/>
            <a:ext cx="6881933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1.Lower case all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50344" y="7174121"/>
            <a:ext cx="1152820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Get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49009" y="7174121"/>
            <a:ext cx="1028773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get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63378"/>
            <a:ext cx="13112586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2.Removing words with only one letter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4835285"/>
            <a:ext cx="18778201" cy="630141"/>
          </a:xfrm>
          <a:custGeom>
            <a:avLst/>
            <a:gdLst/>
            <a:ahLst/>
            <a:cxnLst/>
            <a:rect r="r" b="b" t="t" l="l"/>
            <a:pathLst>
              <a:path h="630141" w="18778201">
                <a:moveTo>
                  <a:pt x="0" y="0"/>
                </a:moveTo>
                <a:lnTo>
                  <a:pt x="18778201" y="0"/>
                </a:lnTo>
                <a:lnTo>
                  <a:pt x="18778201" y="630141"/>
                </a:lnTo>
                <a:lnTo>
                  <a:pt x="0" y="63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33" t="-456289" r="-50029" b="-220587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4420" y="7174121"/>
            <a:ext cx="504668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63378"/>
            <a:ext cx="13135405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3.Remove words that contain numbers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9525" y="5043507"/>
            <a:ext cx="18399426" cy="409536"/>
          </a:xfrm>
          <a:custGeom>
            <a:avLst/>
            <a:gdLst/>
            <a:ahLst/>
            <a:cxnLst/>
            <a:rect r="r" b="b" t="t" l="l"/>
            <a:pathLst>
              <a:path h="409536" w="18399426">
                <a:moveTo>
                  <a:pt x="0" y="0"/>
                </a:moveTo>
                <a:lnTo>
                  <a:pt x="18399426" y="0"/>
                </a:lnTo>
                <a:lnTo>
                  <a:pt x="18399426" y="409536"/>
                </a:lnTo>
                <a:lnTo>
                  <a:pt x="0" y="409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45" t="-714970" r="-27899" b="-273510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95021" y="7174121"/>
            <a:ext cx="1463466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25th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5969" y="6271860"/>
            <a:ext cx="17863492" cy="545040"/>
          </a:xfrm>
          <a:custGeom>
            <a:avLst/>
            <a:gdLst/>
            <a:ahLst/>
            <a:cxnLst/>
            <a:rect r="r" b="b" t="t" l="l"/>
            <a:pathLst>
              <a:path h="545040" w="17863492">
                <a:moveTo>
                  <a:pt x="0" y="0"/>
                </a:moveTo>
                <a:lnTo>
                  <a:pt x="17863492" y="0"/>
                </a:lnTo>
                <a:lnTo>
                  <a:pt x="17863492" y="545040"/>
                </a:lnTo>
                <a:lnTo>
                  <a:pt x="0" y="545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205" t="-767422" r="-49548" b="-24817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5969" y="5725699"/>
            <a:ext cx="9193375" cy="546161"/>
          </a:xfrm>
          <a:custGeom>
            <a:avLst/>
            <a:gdLst/>
            <a:ahLst/>
            <a:cxnLst/>
            <a:rect r="r" b="b" t="t" l="l"/>
            <a:pathLst>
              <a:path h="546161" w="9193375">
                <a:moveTo>
                  <a:pt x="0" y="0"/>
                </a:moveTo>
                <a:lnTo>
                  <a:pt x="9193375" y="0"/>
                </a:lnTo>
                <a:lnTo>
                  <a:pt x="9193375" y="546161"/>
                </a:lnTo>
                <a:lnTo>
                  <a:pt x="0" y="546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2663" t="-671363" r="-169095" b="-322007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463378"/>
            <a:ext cx="17259300" cy="2076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4.Tokenizing the text ,Remove empty tokens and removing punctuation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77012" y="7174121"/>
            <a:ext cx="1299485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"get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9009" y="7174121"/>
            <a:ext cx="1028773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get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63378"/>
            <a:ext cx="8254669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5.Remove all stop words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5417609"/>
            <a:ext cx="18288000" cy="936063"/>
          </a:xfrm>
          <a:custGeom>
            <a:avLst/>
            <a:gdLst/>
            <a:ahLst/>
            <a:cxnLst/>
            <a:rect r="r" b="b" t="t" l="l"/>
            <a:pathLst>
              <a:path h="936063" w="18288000">
                <a:moveTo>
                  <a:pt x="0" y="0"/>
                </a:moveTo>
                <a:lnTo>
                  <a:pt x="18288000" y="0"/>
                </a:lnTo>
                <a:lnTo>
                  <a:pt x="18288000" y="936063"/>
                </a:lnTo>
                <a:lnTo>
                  <a:pt x="0" y="936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69" t="-441434" r="-42638" b="-117658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6867" y="7174121"/>
            <a:ext cx="5742189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latest from today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27068" y="7174121"/>
            <a:ext cx="3872655" cy="207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latest today</a:t>
            </a:r>
          </a:p>
          <a:p>
            <a:pPr algn="ctr">
              <a:lnSpc>
                <a:spcPts val="8377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62148" y="4932439"/>
            <a:ext cx="9345517" cy="479273"/>
          </a:xfrm>
          <a:custGeom>
            <a:avLst/>
            <a:gdLst/>
            <a:ahLst/>
            <a:cxnLst/>
            <a:rect r="r" b="b" t="t" l="l"/>
            <a:pathLst>
              <a:path h="479273" w="9345517">
                <a:moveTo>
                  <a:pt x="0" y="0"/>
                </a:moveTo>
                <a:lnTo>
                  <a:pt x="9345517" y="0"/>
                </a:lnTo>
                <a:lnTo>
                  <a:pt x="9345517" y="479272"/>
                </a:lnTo>
                <a:lnTo>
                  <a:pt x="0" y="4792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2663" t="-910915" r="-169095" b="-3612849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88240" y="658475"/>
            <a:ext cx="11311520" cy="2571184"/>
            <a:chOff x="0" y="0"/>
            <a:chExt cx="15082027" cy="34282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5082027" cy="2548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018"/>
                </a:lnSpc>
              </a:pPr>
              <a:r>
                <a:rPr lang="en-US" sz="12515">
                  <a:solidFill>
                    <a:srgbClr val="000000"/>
                  </a:solidFill>
                  <a:latin typeface="Source Serif Pro Bold"/>
                </a:rPr>
                <a:t>Text Cleansing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87318"/>
              <a:ext cx="13093460" cy="740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63378"/>
            <a:ext cx="7554185" cy="101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6.POS tagging the text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5369836"/>
            <a:ext cx="18288000" cy="872687"/>
          </a:xfrm>
          <a:custGeom>
            <a:avLst/>
            <a:gdLst/>
            <a:ahLst/>
            <a:cxnLst/>
            <a:rect r="r" b="b" t="t" l="l"/>
            <a:pathLst>
              <a:path h="872687" w="18288000">
                <a:moveTo>
                  <a:pt x="0" y="0"/>
                </a:moveTo>
                <a:lnTo>
                  <a:pt x="18288000" y="0"/>
                </a:lnTo>
                <a:lnTo>
                  <a:pt x="18288000" y="872688"/>
                </a:lnTo>
                <a:lnTo>
                  <a:pt x="0" y="87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926" t="-872663" r="-116783" b="-182802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5351" y="7129500"/>
            <a:ext cx="2377297" cy="1224308"/>
          </a:xfrm>
          <a:custGeom>
            <a:avLst/>
            <a:gdLst/>
            <a:ahLst/>
            <a:cxnLst/>
            <a:rect r="r" b="b" t="t" l="l"/>
            <a:pathLst>
              <a:path h="1224308" w="2377297">
                <a:moveTo>
                  <a:pt x="0" y="0"/>
                </a:moveTo>
                <a:lnTo>
                  <a:pt x="2377298" y="0"/>
                </a:lnTo>
                <a:lnTo>
                  <a:pt x="2377298" y="1224308"/>
                </a:lnTo>
                <a:lnTo>
                  <a:pt x="0" y="122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25683" y="7174121"/>
            <a:ext cx="5078133" cy="102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get latest today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2093" y="7098124"/>
            <a:ext cx="8135288" cy="207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>
                <a:solidFill>
                  <a:srgbClr val="000000"/>
                </a:solidFill>
                <a:latin typeface="Source Serif Pro"/>
              </a:rPr>
              <a:t>('get', 'VB'), ('latest', 'JJS'), ('today', 'NN')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4762199"/>
            <a:ext cx="9193375" cy="607637"/>
          </a:xfrm>
          <a:custGeom>
            <a:avLst/>
            <a:gdLst/>
            <a:ahLst/>
            <a:cxnLst/>
            <a:rect r="r" b="b" t="t" l="l"/>
            <a:pathLst>
              <a:path h="607637" w="9193375">
                <a:moveTo>
                  <a:pt x="0" y="0"/>
                </a:moveTo>
                <a:lnTo>
                  <a:pt x="9193375" y="0"/>
                </a:lnTo>
                <a:lnTo>
                  <a:pt x="9193375" y="607637"/>
                </a:lnTo>
                <a:lnTo>
                  <a:pt x="0" y="6076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2663" t="-800725" r="-169095" b="-268688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DAGCDHQdMKU</dc:identifier>
  <dcterms:modified xsi:type="dcterms:W3CDTF">2011-08-01T06:04:30Z</dcterms:modified>
  <cp:revision>1</cp:revision>
  <dc:title>Fake News detection</dc:title>
</cp:coreProperties>
</file>