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20"/>
  </p:notesMasterIdLst>
  <p:sldIdLst>
    <p:sldId id="256" r:id="rId2"/>
    <p:sldId id="257" r:id="rId3"/>
    <p:sldId id="262" r:id="rId4"/>
    <p:sldId id="263" r:id="rId5"/>
    <p:sldId id="270" r:id="rId6"/>
    <p:sldId id="271" r:id="rId7"/>
    <p:sldId id="273" r:id="rId8"/>
    <p:sldId id="276" r:id="rId9"/>
    <p:sldId id="272" r:id="rId10"/>
    <p:sldId id="258" r:id="rId11"/>
    <p:sldId id="281" r:id="rId12"/>
    <p:sldId id="260" r:id="rId13"/>
    <p:sldId id="277" r:id="rId14"/>
    <p:sldId id="274" r:id="rId15"/>
    <p:sldId id="278" r:id="rId16"/>
    <p:sldId id="279" r:id="rId17"/>
    <p:sldId id="268"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F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9"/>
    <p:restoredTop sz="64463" autoAdjust="0"/>
  </p:normalViewPr>
  <p:slideViewPr>
    <p:cSldViewPr snapToGrid="0">
      <p:cViewPr varScale="1">
        <p:scale>
          <a:sx n="56" d="100"/>
          <a:sy n="56" d="100"/>
        </p:scale>
        <p:origin x="170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DAE60-330A-494B-A017-A7AC66D3D6AF}" type="datetimeFigureOut">
              <a:rPr lang="en-GB" smtClean="0"/>
              <a:t>13/06/2023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C6F8C-B5AE-41EE-B1B1-234EECD4D379}" type="slidenum">
              <a:rPr lang="en-GB" smtClean="0"/>
              <a:t>‹#›</a:t>
            </a:fld>
            <a:endParaRPr lang="en-GB"/>
          </a:p>
        </p:txBody>
      </p:sp>
    </p:spTree>
    <p:extLst>
      <p:ext uri="{BB962C8B-B14F-4D97-AF65-F5344CB8AC3E}">
        <p14:creationId xmlns:p14="http://schemas.microsoft.com/office/powerpoint/2010/main" val="356944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B1-2: Identified number of births and deaths &amp; Visualised findings</a:t>
            </a:r>
          </a:p>
          <a:p>
            <a:r>
              <a:rPr lang="en-GB" dirty="0"/>
              <a:t>Data obtained through several steps:</a:t>
            </a:r>
          </a:p>
          <a:p>
            <a:pPr marL="228600" indent="-228600">
              <a:buAutoNum type="arabicPeriod"/>
            </a:pPr>
            <a:r>
              <a:rPr lang="en-GB" dirty="0"/>
              <a:t>Identified data through ONS spreadsheet.  Initially, deaths split by groups e.g. stillborn, neonatal, peri / postnatal so combined data to ascertain total number of deaths and demographics included country, county, region, unitary authority etc.</a:t>
            </a:r>
          </a:p>
          <a:p>
            <a:pPr marL="228600" indent="-228600">
              <a:buAutoNum type="arabicPeriod"/>
            </a:pPr>
            <a:r>
              <a:rPr lang="en-GB" dirty="0"/>
              <a:t>Further reduced data to calculate total births (as excluded from original ONS data set) and return by region – </a:t>
            </a:r>
            <a:r>
              <a:rPr lang="en-GB" b="1" dirty="0"/>
              <a:t>this would be our unique identifier across our data sets</a:t>
            </a:r>
          </a:p>
          <a:p>
            <a:pPr marL="228600" indent="-228600">
              <a:buAutoNum type="arabicPeriod"/>
            </a:pPr>
            <a:r>
              <a:rPr lang="en-GB" dirty="0"/>
              <a:t>Plotted using bar graph</a:t>
            </a:r>
          </a:p>
          <a:p>
            <a:pPr marL="0" indent="0">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B3: Compared findings to original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 Reviewed original hypothesis – believe mortality is greater in regions with higher indices of deprivation.</a:t>
            </a:r>
          </a:p>
          <a:p>
            <a:pPr marL="171450" indent="-171450">
              <a:buFontTx/>
              <a:buChar char="-"/>
            </a:pPr>
            <a:r>
              <a:rPr lang="en-GB" dirty="0"/>
              <a:t>Observations of data: whilst graph visualises findings, data not relative thus meaningless.</a:t>
            </a:r>
          </a:p>
          <a:p>
            <a:pPr marL="171450" indent="-171450">
              <a:buFontTx/>
              <a:buChar char="-"/>
            </a:pPr>
            <a:r>
              <a:rPr lang="en-GB" dirty="0"/>
              <a:t>Reset focus</a:t>
            </a:r>
          </a:p>
          <a:p>
            <a:pPr marL="0" indent="0">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B3: Further interrogation of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Led to further revisions of data to ascertain relative frequency of deaths by region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p:txBody>
      </p:sp>
      <p:sp>
        <p:nvSpPr>
          <p:cNvPr id="4" name="Slide Number Placeholder 3"/>
          <p:cNvSpPr>
            <a:spLocks noGrp="1"/>
          </p:cNvSpPr>
          <p:nvPr>
            <p:ph type="sldNum" sz="quarter" idx="5"/>
          </p:nvPr>
        </p:nvSpPr>
        <p:spPr/>
        <p:txBody>
          <a:bodyPr/>
          <a:lstStyle/>
          <a:p>
            <a:fld id="{1B8C6F8C-B5AE-41EE-B1B1-234EECD4D379}" type="slidenum">
              <a:rPr lang="en-GB" smtClean="0"/>
              <a:t>7</a:t>
            </a:fld>
            <a:endParaRPr lang="en-GB"/>
          </a:p>
        </p:txBody>
      </p:sp>
    </p:spTree>
    <p:extLst>
      <p:ext uri="{BB962C8B-B14F-4D97-AF65-F5344CB8AC3E}">
        <p14:creationId xmlns:p14="http://schemas.microsoft.com/office/powerpoint/2010/main" val="269351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B1: </a:t>
            </a:r>
            <a:r>
              <a:rPr lang="en-GB" b="1" u="sng" dirty="0">
                <a:solidFill>
                  <a:srgbClr val="002060"/>
                </a:solidFill>
                <a:latin typeface="Times New Roman" panose="02020603050405020304" pitchFamily="18" charset="0"/>
                <a:cs typeface="Times New Roman" panose="02020603050405020304" pitchFamily="18" charset="0"/>
              </a:rPr>
              <a:t>Identifying relative percentages (deaths vs total births)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Identified by calculating the deaths as a percentage of total births.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B2: </a:t>
            </a:r>
            <a:r>
              <a:rPr lang="en-GB" b="1" u="sng" dirty="0">
                <a:solidFill>
                  <a:srgbClr val="002060"/>
                </a:solidFill>
                <a:latin typeface="Times New Roman" panose="02020603050405020304" pitchFamily="18" charset="0"/>
                <a:cs typeface="Times New Roman" panose="02020603050405020304" pitchFamily="18" charset="0"/>
              </a:rPr>
              <a:t>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Observed that based on the total number of births: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u="none" dirty="0"/>
              <a:t>West Midlands as a Region has the highest percentage of infant mortalities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u="none" dirty="0"/>
              <a:t>South West as a Region has the lowest percentage of infant mortalities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Intro to next presenter (Jody-Ann): </a:t>
            </a:r>
            <a:r>
              <a:rPr lang="en-GB" b="0" dirty="0"/>
              <a:t>However, these figures are again presented in isolation and further analysis required to obtain and compare against the indices of deprivation and also infant population.  </a:t>
            </a:r>
            <a:r>
              <a:rPr lang="en-GB" b="1" dirty="0"/>
              <a:t>Handover to Jody-Ann.</a:t>
            </a:r>
          </a:p>
        </p:txBody>
      </p:sp>
      <p:sp>
        <p:nvSpPr>
          <p:cNvPr id="4" name="Slide Number Placeholder 3"/>
          <p:cNvSpPr>
            <a:spLocks noGrp="1"/>
          </p:cNvSpPr>
          <p:nvPr>
            <p:ph type="sldNum" sz="quarter" idx="5"/>
          </p:nvPr>
        </p:nvSpPr>
        <p:spPr/>
        <p:txBody>
          <a:bodyPr/>
          <a:lstStyle/>
          <a:p>
            <a:fld id="{1B8C6F8C-B5AE-41EE-B1B1-234EECD4D379}" type="slidenum">
              <a:rPr lang="en-GB" smtClean="0"/>
              <a:t>8</a:t>
            </a:fld>
            <a:endParaRPr lang="en-GB"/>
          </a:p>
        </p:txBody>
      </p:sp>
    </p:spTree>
    <p:extLst>
      <p:ext uri="{BB962C8B-B14F-4D97-AF65-F5344CB8AC3E}">
        <p14:creationId xmlns:p14="http://schemas.microsoft.com/office/powerpoint/2010/main" val="1924879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E" dirty="0"/>
          </a:p>
        </p:txBody>
      </p:sp>
      <p:sp>
        <p:nvSpPr>
          <p:cNvPr id="4" name="Slide Number Placeholder 3"/>
          <p:cNvSpPr>
            <a:spLocks noGrp="1"/>
          </p:cNvSpPr>
          <p:nvPr>
            <p:ph type="sldNum" sz="quarter" idx="5"/>
          </p:nvPr>
        </p:nvSpPr>
        <p:spPr/>
        <p:txBody>
          <a:bodyPr/>
          <a:lstStyle/>
          <a:p>
            <a:fld id="{1B8C6F8C-B5AE-41EE-B1B1-234EECD4D379}" type="slidenum">
              <a:rPr lang="en-GB" smtClean="0"/>
              <a:t>18</a:t>
            </a:fld>
            <a:endParaRPr lang="en-GB"/>
          </a:p>
        </p:txBody>
      </p:sp>
    </p:spTree>
    <p:extLst>
      <p:ext uri="{BB962C8B-B14F-4D97-AF65-F5344CB8AC3E}">
        <p14:creationId xmlns:p14="http://schemas.microsoft.com/office/powerpoint/2010/main" val="336617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a:xfrm>
            <a:off x="2416500" y="329307"/>
            <a:ext cx="4973915" cy="309201"/>
          </a:xfrm>
        </p:spPr>
        <p:txBody>
          <a:bodyPr/>
          <a:lstStyle/>
          <a:p>
            <a:endParaRPr lang="en-EE"/>
          </a:p>
        </p:txBody>
      </p:sp>
      <p:sp>
        <p:nvSpPr>
          <p:cNvPr id="6" name="Slide Number Placeholder 5"/>
          <p:cNvSpPr>
            <a:spLocks noGrp="1"/>
          </p:cNvSpPr>
          <p:nvPr>
            <p:ph type="sldNum" sz="quarter" idx="12"/>
          </p:nvPr>
        </p:nvSpPr>
        <p:spPr>
          <a:xfrm>
            <a:off x="1437664" y="798973"/>
            <a:ext cx="811019" cy="503578"/>
          </a:xfrm>
        </p:spPr>
        <p:txBody>
          <a:bodyPr/>
          <a:lstStyle/>
          <a:p>
            <a:fld id="{A8A04D3B-D23A-4248-8030-6A4756CEDB95}" type="slidenum">
              <a:rPr lang="en-EE" smtClean="0"/>
              <a:t>‹#›</a:t>
            </a:fld>
            <a:endParaRPr lang="en-E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706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7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563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235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23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1E5E0A0-989A-1541-BB27-5ED09915B29D}" type="datetimeFigureOut">
              <a:rPr lang="en-EE" smtClean="0"/>
              <a:t>06/13/2023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47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1E5E0A0-989A-1541-BB27-5ED09915B29D}" type="datetimeFigureOut">
              <a:rPr lang="en-EE" smtClean="0"/>
              <a:t>06/13/2023</a:t>
            </a:fld>
            <a:endParaRPr lang="en-EE"/>
          </a:p>
        </p:txBody>
      </p:sp>
      <p:sp>
        <p:nvSpPr>
          <p:cNvPr id="8" name="Footer Placeholder 7"/>
          <p:cNvSpPr>
            <a:spLocks noGrp="1"/>
          </p:cNvSpPr>
          <p:nvPr>
            <p:ph type="ftr" sz="quarter" idx="11"/>
          </p:nvPr>
        </p:nvSpPr>
        <p:spPr/>
        <p:txBody>
          <a:bodyPr/>
          <a:lstStyle/>
          <a:p>
            <a:endParaRPr lang="en-EE"/>
          </a:p>
        </p:txBody>
      </p:sp>
      <p:sp>
        <p:nvSpPr>
          <p:cNvPr id="9" name="Slide Number Placeholder 8"/>
          <p:cNvSpPr>
            <a:spLocks noGrp="1"/>
          </p:cNvSpPr>
          <p:nvPr>
            <p:ph type="sldNum" sz="quarter" idx="12"/>
          </p:nvPr>
        </p:nvSpPr>
        <p:spPr/>
        <p:txBody>
          <a:bodyPr/>
          <a:lstStyle/>
          <a:p>
            <a:fld id="{A8A04D3B-D23A-4248-8030-6A4756CEDB95}" type="slidenum">
              <a:rPr lang="en-EE" smtClean="0"/>
              <a:t>‹#›</a:t>
            </a:fld>
            <a:endParaRPr lang="en-E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07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1E5E0A0-989A-1541-BB27-5ED09915B29D}" type="datetimeFigureOut">
              <a:rPr lang="en-EE" smtClean="0"/>
              <a:t>06/13/2023</a:t>
            </a:fld>
            <a:endParaRPr lang="en-EE"/>
          </a:p>
        </p:txBody>
      </p:sp>
      <p:sp>
        <p:nvSpPr>
          <p:cNvPr id="4" name="Footer Placeholder 3"/>
          <p:cNvSpPr>
            <a:spLocks noGrp="1"/>
          </p:cNvSpPr>
          <p:nvPr>
            <p:ph type="ftr" sz="quarter" idx="11"/>
          </p:nvPr>
        </p:nvSpPr>
        <p:spPr/>
        <p:txBody>
          <a:bodyPr/>
          <a:lstStyle/>
          <a:p>
            <a:endParaRPr lang="en-EE"/>
          </a:p>
        </p:txBody>
      </p:sp>
      <p:sp>
        <p:nvSpPr>
          <p:cNvPr id="5" name="Slide Number Placeholder 4"/>
          <p:cNvSpPr>
            <a:spLocks noGrp="1"/>
          </p:cNvSpPr>
          <p:nvPr>
            <p:ph type="sldNum" sz="quarter" idx="12"/>
          </p:nvPr>
        </p:nvSpPr>
        <p:spPr/>
        <p:txBody>
          <a:bodyPr/>
          <a:lstStyle/>
          <a:p>
            <a:fld id="{A8A04D3B-D23A-4248-8030-6A4756CEDB95}" type="slidenum">
              <a:rPr lang="en-EE" smtClean="0"/>
              <a:t>‹#›</a:t>
            </a:fld>
            <a:endParaRPr lang="en-E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748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5E0A0-989A-1541-BB27-5ED09915B29D}" type="datetimeFigureOut">
              <a:rPr lang="en-EE" smtClean="0"/>
              <a:t>06/13/2023</a:t>
            </a:fld>
            <a:endParaRPr lang="en-EE"/>
          </a:p>
        </p:txBody>
      </p:sp>
      <p:sp>
        <p:nvSpPr>
          <p:cNvPr id="3" name="Footer Placeholder 2"/>
          <p:cNvSpPr>
            <a:spLocks noGrp="1"/>
          </p:cNvSpPr>
          <p:nvPr>
            <p:ph type="ftr" sz="quarter" idx="11"/>
          </p:nvPr>
        </p:nvSpPr>
        <p:spPr/>
        <p:txBody>
          <a:bodyPr/>
          <a:lstStyle/>
          <a:p>
            <a:endParaRPr lang="en-EE"/>
          </a:p>
        </p:txBody>
      </p:sp>
      <p:sp>
        <p:nvSpPr>
          <p:cNvPr id="4" name="Slide Number Placeholder 3"/>
          <p:cNvSpPr>
            <a:spLocks noGrp="1"/>
          </p:cNvSpPr>
          <p:nvPr>
            <p:ph type="sldNum" sz="quarter" idx="12"/>
          </p:nvPr>
        </p:nvSpPr>
        <p:spPr/>
        <p:txBody>
          <a:bodyPr/>
          <a:lstStyle/>
          <a:p>
            <a:fld id="{A8A04D3B-D23A-4248-8030-6A4756CEDB95}" type="slidenum">
              <a:rPr lang="en-EE" smtClean="0"/>
              <a:t>‹#›</a:t>
            </a:fld>
            <a:endParaRPr lang="en-EE"/>
          </a:p>
        </p:txBody>
      </p:sp>
    </p:spTree>
    <p:extLst>
      <p:ext uri="{BB962C8B-B14F-4D97-AF65-F5344CB8AC3E}">
        <p14:creationId xmlns:p14="http://schemas.microsoft.com/office/powerpoint/2010/main" val="129980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E5E0A0-989A-1541-BB27-5ED09915B29D}" type="datetimeFigureOut">
              <a:rPr lang="en-EE" smtClean="0"/>
              <a:t>06/13/2023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3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E5E0A0-989A-1541-BB27-5ED09915B29D}" type="datetimeFigureOut">
              <a:rPr lang="en-EE" smtClean="0"/>
              <a:t>06/13/2023</a:t>
            </a:fld>
            <a:endParaRPr lang="en-EE"/>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64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E5E0A0-989A-1541-BB27-5ED09915B29D}" type="datetimeFigureOut">
              <a:rPr lang="en-EE" smtClean="0"/>
              <a:t>06/13/2023</a:t>
            </a:fld>
            <a:endParaRPr lang="en-E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E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A04D3B-D23A-4248-8030-6A4756CEDB95}" type="slidenum">
              <a:rPr lang="en-EE" smtClean="0"/>
              <a:t>‹#›</a:t>
            </a:fld>
            <a:endParaRPr lang="en-E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9195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ns.gov.uk/peoplepopulationandcommunity/birthsdeathsandmarriages/deaths/bulletins/childhoodinfantandperinatalmortalityinenglandandwales/2021" TargetMode="External"/><Relationship Id="rId2" Type="http://schemas.openxmlformats.org/officeDocument/2006/relationships/hyperlink" Target="https://www.ons.gov.uk/peoplepopulationandcommunity/populationandmigration/populationestimates/datasets/populationestimatesforukenglandandwalesscotlandandnorthernirela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CFFE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98CF948-95D6-7CB8-28AD-A0C2D0111EFD}"/>
              </a:ext>
            </a:extLst>
          </p:cNvPr>
          <p:cNvSpPr>
            <a:spLocks noGrp="1"/>
          </p:cNvSpPr>
          <p:nvPr>
            <p:ph type="ctrTitle"/>
          </p:nvPr>
        </p:nvSpPr>
        <p:spPr>
          <a:xfrm>
            <a:off x="2417779" y="430924"/>
            <a:ext cx="8637073" cy="3510455"/>
          </a:xfrm>
        </p:spPr>
        <p:txBody>
          <a:bodyPr anchor="ctr">
            <a:normAutofit/>
          </a:bodyPr>
          <a:lstStyle/>
          <a:p>
            <a:pPr algn="ctr"/>
            <a:r>
              <a:rPr lang="en-GB" sz="3200" b="1" i="0" dirty="0">
                <a:solidFill>
                  <a:srgbClr val="002060"/>
                </a:solidFill>
                <a:effectLst/>
                <a:latin typeface="Times New Roman" panose="02020603050405020304" pitchFamily="18" charset="0"/>
                <a:cs typeface="Times New Roman" panose="02020603050405020304" pitchFamily="18" charset="0"/>
              </a:rPr>
              <a:t>Infant mortality rate in England and Indices of Deprivation analysis</a:t>
            </a:r>
            <a:endParaRPr lang="en-EE" sz="3200" dirty="0">
              <a:solidFill>
                <a:srgbClr val="002060"/>
              </a:solidFill>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89736F81-FD6D-7B00-3D1C-F21B4050DBAC}"/>
              </a:ext>
            </a:extLst>
          </p:cNvPr>
          <p:cNvSpPr>
            <a:spLocks noGrp="1"/>
          </p:cNvSpPr>
          <p:nvPr>
            <p:ph type="subTitle" idx="1"/>
          </p:nvPr>
        </p:nvSpPr>
        <p:spPr>
          <a:xfrm>
            <a:off x="2417780" y="3668111"/>
            <a:ext cx="8637072" cy="1629104"/>
          </a:xfrm>
        </p:spPr>
        <p:txBody>
          <a:bodyPr>
            <a:normAutofit fontScale="85000" lnSpcReduction="10000"/>
          </a:bodyPr>
          <a:lstStyle/>
          <a:p>
            <a:pPr algn="ctr"/>
            <a:r>
              <a:rPr lang="en-EE" dirty="0">
                <a:solidFill>
                  <a:srgbClr val="002060"/>
                </a:solidFill>
                <a:latin typeface="Times New Roman" panose="02020603050405020304" pitchFamily="18" charset="0"/>
                <a:cs typeface="Times New Roman" panose="02020603050405020304" pitchFamily="18" charset="0"/>
              </a:rPr>
              <a:t>Presented by:</a:t>
            </a:r>
          </a:p>
          <a:p>
            <a:pPr algn="ctr"/>
            <a:r>
              <a:rPr lang="en-EE" dirty="0">
                <a:solidFill>
                  <a:srgbClr val="002060"/>
                </a:solidFill>
                <a:latin typeface="Times New Roman" panose="02020603050405020304" pitchFamily="18" charset="0"/>
                <a:cs typeface="Times New Roman" panose="02020603050405020304" pitchFamily="18" charset="0"/>
              </a:rPr>
              <a:t>Rachel Brimble, </a:t>
            </a:r>
            <a:r>
              <a:rPr lang="en-GB" dirty="0">
                <a:solidFill>
                  <a:srgbClr val="002060"/>
                </a:solidFill>
                <a:latin typeface="Times New Roman" panose="02020603050405020304" pitchFamily="18" charset="0"/>
                <a:cs typeface="Times New Roman" panose="02020603050405020304" pitchFamily="18" charset="0"/>
              </a:rPr>
              <a:t>J</a:t>
            </a:r>
            <a:r>
              <a:rPr lang="en-EE" dirty="0">
                <a:solidFill>
                  <a:srgbClr val="002060"/>
                </a:solidFill>
                <a:latin typeface="Times New Roman" panose="02020603050405020304" pitchFamily="18" charset="0"/>
                <a:cs typeface="Times New Roman" panose="02020603050405020304" pitchFamily="18" charset="0"/>
              </a:rPr>
              <a:t>ody-ann frazer, </a:t>
            </a:r>
            <a:r>
              <a:rPr lang="en-GB" dirty="0">
                <a:solidFill>
                  <a:srgbClr val="002060"/>
                </a:solidFill>
                <a:latin typeface="Times New Roman" panose="02020603050405020304" pitchFamily="18" charset="0"/>
                <a:cs typeface="Times New Roman" panose="02020603050405020304" pitchFamily="18" charset="0"/>
              </a:rPr>
              <a:t>S</a:t>
            </a:r>
            <a:r>
              <a:rPr lang="en-EE" dirty="0">
                <a:solidFill>
                  <a:srgbClr val="002060"/>
                </a:solidFill>
                <a:latin typeface="Times New Roman" panose="02020603050405020304" pitchFamily="18" charset="0"/>
                <a:cs typeface="Times New Roman" panose="02020603050405020304" pitchFamily="18" charset="0"/>
              </a:rPr>
              <a:t>habana Qureshi and </a:t>
            </a:r>
            <a:r>
              <a:rPr lang="en-GB" dirty="0">
                <a:solidFill>
                  <a:srgbClr val="002060"/>
                </a:solidFill>
                <a:latin typeface="Times New Roman" panose="02020603050405020304" pitchFamily="18" charset="0"/>
                <a:cs typeface="Times New Roman" panose="02020603050405020304" pitchFamily="18" charset="0"/>
              </a:rPr>
              <a:t>U</a:t>
            </a:r>
            <a:r>
              <a:rPr lang="en-EE" dirty="0">
                <a:solidFill>
                  <a:srgbClr val="002060"/>
                </a:solidFill>
                <a:latin typeface="Times New Roman" panose="02020603050405020304" pitchFamily="18" charset="0"/>
                <a:cs typeface="Times New Roman" panose="02020603050405020304" pitchFamily="18" charset="0"/>
              </a:rPr>
              <a:t>gochi Prince ajuobi</a:t>
            </a:r>
          </a:p>
          <a:p>
            <a:pPr algn="ctr"/>
            <a:r>
              <a:rPr lang="en-GB" dirty="0">
                <a:solidFill>
                  <a:srgbClr val="002060"/>
                </a:solidFill>
                <a:latin typeface="Times New Roman" panose="02020603050405020304" pitchFamily="18" charset="0"/>
                <a:cs typeface="Times New Roman" panose="02020603050405020304" pitchFamily="18" charset="0"/>
              </a:rPr>
              <a:t>O</a:t>
            </a:r>
            <a:r>
              <a:rPr lang="en-EE" dirty="0">
                <a:solidFill>
                  <a:srgbClr val="002060"/>
                </a:solidFill>
                <a:latin typeface="Times New Roman" panose="02020603050405020304" pitchFamily="18" charset="0"/>
                <a:cs typeface="Times New Roman" panose="02020603050405020304" pitchFamily="18" charset="0"/>
              </a:rPr>
              <a:t>n</a:t>
            </a:r>
          </a:p>
          <a:p>
            <a:pPr algn="ctr"/>
            <a:r>
              <a:rPr lang="en-EE" dirty="0">
                <a:solidFill>
                  <a:srgbClr val="002060"/>
                </a:solidFill>
                <a:latin typeface="Times New Roman" panose="02020603050405020304" pitchFamily="18" charset="0"/>
                <a:cs typeface="Times New Roman" panose="02020603050405020304" pitchFamily="18" charset="0"/>
              </a:rPr>
              <a:t>13th June 2023</a:t>
            </a:r>
          </a:p>
        </p:txBody>
      </p:sp>
    </p:spTree>
    <p:extLst>
      <p:ext uri="{BB962C8B-B14F-4D97-AF65-F5344CB8AC3E}">
        <p14:creationId xmlns:p14="http://schemas.microsoft.com/office/powerpoint/2010/main" val="354837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C10A-0F1E-8047-45CD-2DA9C3BC4C3A}"/>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82FE98-B0AB-1EC7-D487-2FD0C7B87825}"/>
              </a:ext>
            </a:extLst>
          </p:cNvPr>
          <p:cNvSpPr txBox="1"/>
          <p:nvPr/>
        </p:nvSpPr>
        <p:spPr>
          <a:xfrm>
            <a:off x="1451579" y="1329136"/>
            <a:ext cx="9288842"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6" name="TextBox 5">
            <a:extLst>
              <a:ext uri="{FF2B5EF4-FFF2-40B4-BE49-F238E27FC236}">
                <a16:creationId xmlns:a16="http://schemas.microsoft.com/office/drawing/2014/main" id="{725D860B-18E6-22C8-DE4C-9B489C8C071F}"/>
              </a:ext>
            </a:extLst>
          </p:cNvPr>
          <p:cNvSpPr txBox="1"/>
          <p:nvPr/>
        </p:nvSpPr>
        <p:spPr>
          <a:xfrm>
            <a:off x="1451579" y="1966002"/>
            <a:ext cx="9603274" cy="646331"/>
          </a:xfrm>
          <a:prstGeom prst="rect">
            <a:avLst/>
          </a:prstGeom>
          <a:noFill/>
        </p:spPr>
        <p:txBody>
          <a:bodyPr wrap="square" rtlCol="0">
            <a:spAutoFit/>
          </a:bodyPr>
          <a:lstStyle/>
          <a:p>
            <a:r>
              <a:rPr lang="en-US" dirty="0">
                <a:solidFill>
                  <a:srgbClr val="002060"/>
                </a:solidFill>
              </a:rPr>
              <a:t>We determined the relative mortality rate per region and found out that West Midlands has the highest relative mortality rate in England per 1000 births within the total population.</a:t>
            </a:r>
          </a:p>
        </p:txBody>
      </p:sp>
      <p:sp>
        <p:nvSpPr>
          <p:cNvPr id="3" name="Title 1">
            <a:extLst>
              <a:ext uri="{FF2B5EF4-FFF2-40B4-BE49-F238E27FC236}">
                <a16:creationId xmlns:a16="http://schemas.microsoft.com/office/drawing/2014/main" id="{F07C6897-F8AF-8B7F-8626-F0612D996FEC}"/>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8DFCA63-D412-3456-C7FF-A769B146431D}"/>
              </a:ext>
            </a:extLst>
          </p:cNvPr>
          <p:cNvSpPr>
            <a:spLocks noGrp="1"/>
          </p:cNvSpPr>
          <p:nvPr>
            <p:ph idx="1"/>
          </p:nvPr>
        </p:nvSpPr>
        <p:spPr>
          <a:xfrm>
            <a:off x="1451579" y="2428067"/>
            <a:ext cx="9603275" cy="3450613"/>
          </a:xfrm>
        </p:spPr>
        <p:txBody>
          <a:bodyPr>
            <a:normAutofit/>
          </a:bodyPr>
          <a:lstStyle/>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solidFill>
                <a:srgbClr val="FF0000"/>
              </a:solidFill>
            </a:endParaRPr>
          </a:p>
          <a:p>
            <a:pPr marL="0" indent="0">
              <a:buNone/>
            </a:pP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20089D1-1036-F381-AA28-8AB60EB17937}"/>
              </a:ext>
            </a:extLst>
          </p:cNvPr>
          <p:cNvPicPr>
            <a:picLocks noChangeAspect="1"/>
          </p:cNvPicPr>
          <p:nvPr/>
        </p:nvPicPr>
        <p:blipFill>
          <a:blip r:embed="rId2">
            <a:alphaModFix amt="73000"/>
            <a:duotone>
              <a:schemeClr val="accent5">
                <a:shade val="45000"/>
                <a:satMod val="135000"/>
              </a:schemeClr>
              <a:prstClr val="white"/>
            </a:duotone>
          </a:blip>
          <a:stretch>
            <a:fillRect/>
          </a:stretch>
        </p:blipFill>
        <p:spPr>
          <a:xfrm>
            <a:off x="5907431" y="2612332"/>
            <a:ext cx="6284569" cy="3450613"/>
          </a:xfrm>
          <a:prstGeom prst="rect">
            <a:avLst/>
          </a:prstGeom>
        </p:spPr>
        <p:style>
          <a:lnRef idx="1">
            <a:schemeClr val="accent5"/>
          </a:lnRef>
          <a:fillRef idx="2">
            <a:schemeClr val="accent5"/>
          </a:fillRef>
          <a:effectRef idx="1">
            <a:schemeClr val="accent5"/>
          </a:effectRef>
          <a:fontRef idx="minor">
            <a:schemeClr val="dk1"/>
          </a:fontRef>
        </p:style>
      </p:pic>
      <p:pic>
        <p:nvPicPr>
          <p:cNvPr id="11" name="Picture 10">
            <a:extLst>
              <a:ext uri="{FF2B5EF4-FFF2-40B4-BE49-F238E27FC236}">
                <a16:creationId xmlns:a16="http://schemas.microsoft.com/office/drawing/2014/main" id="{57C04BA4-39A0-AE76-E9FD-86949D1990D7}"/>
              </a:ext>
            </a:extLst>
          </p:cNvPr>
          <p:cNvPicPr>
            <a:picLocks noChangeAspect="1"/>
          </p:cNvPicPr>
          <p:nvPr/>
        </p:nvPicPr>
        <p:blipFill>
          <a:blip r:embed="rId3">
            <a:alphaModFix amt="79000"/>
            <a:duotone>
              <a:schemeClr val="accent5">
                <a:shade val="45000"/>
                <a:satMod val="135000"/>
              </a:schemeClr>
              <a:prstClr val="white"/>
            </a:duotone>
          </a:blip>
          <a:stretch>
            <a:fillRect/>
          </a:stretch>
        </p:blipFill>
        <p:spPr>
          <a:xfrm>
            <a:off x="1" y="2612333"/>
            <a:ext cx="5854706" cy="3343924"/>
          </a:xfrm>
          <a:prstGeom prst="rect">
            <a:avLst/>
          </a:prstGeo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148372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323" y="1607993"/>
            <a:ext cx="5449145" cy="5077996"/>
          </a:xfrm>
          <a:prstGeom prst="rect">
            <a:avLst/>
          </a:prstGeom>
        </p:spPr>
      </p:pic>
      <p:sp>
        <p:nvSpPr>
          <p:cNvPr id="5" name="Rectangle 4"/>
          <p:cNvSpPr/>
          <p:nvPr/>
        </p:nvSpPr>
        <p:spPr>
          <a:xfrm>
            <a:off x="5170395" y="146292"/>
            <a:ext cx="4205617" cy="584775"/>
          </a:xfrm>
          <a:prstGeom prst="rect">
            <a:avLst/>
          </a:prstGeom>
        </p:spPr>
        <p:txBody>
          <a:bodyPr wrap="square">
            <a:spAutoFit/>
          </a:bodyPr>
          <a:lstStyle/>
          <a:p>
            <a:r>
              <a:rPr lang="en-US" sz="3200" dirty="0">
                <a:solidFill>
                  <a:srgbClr val="002060"/>
                </a:solidFill>
                <a:latin typeface="Times New Roman" panose="02020603050405020304" pitchFamily="18" charset="0"/>
                <a:cs typeface="Times New Roman" panose="02020603050405020304" pitchFamily="18" charset="0"/>
              </a:rPr>
              <a:t>Data visualization</a:t>
            </a:r>
            <a:endParaRPr lang="en-GB" sz="3200" dirty="0"/>
          </a:p>
        </p:txBody>
      </p:sp>
      <p:pic>
        <p:nvPicPr>
          <p:cNvPr id="7" name="Picture 6"/>
          <p:cNvPicPr>
            <a:picLocks noChangeAspect="1"/>
          </p:cNvPicPr>
          <p:nvPr/>
        </p:nvPicPr>
        <p:blipFill>
          <a:blip r:embed="rId3"/>
          <a:stretch>
            <a:fillRect/>
          </a:stretch>
        </p:blipFill>
        <p:spPr>
          <a:xfrm>
            <a:off x="5791199" y="1607993"/>
            <a:ext cx="6400801" cy="4782629"/>
          </a:xfrm>
          <a:prstGeom prst="rect">
            <a:avLst/>
          </a:prstGeom>
        </p:spPr>
      </p:pic>
      <p:sp>
        <p:nvSpPr>
          <p:cNvPr id="10" name="TextBox 9"/>
          <p:cNvSpPr txBox="1"/>
          <p:nvPr/>
        </p:nvSpPr>
        <p:spPr>
          <a:xfrm>
            <a:off x="1214651" y="731067"/>
            <a:ext cx="10345003" cy="646331"/>
          </a:xfrm>
          <a:prstGeom prst="rect">
            <a:avLst/>
          </a:prstGeom>
          <a:noFill/>
        </p:spPr>
        <p:txBody>
          <a:bodyPr wrap="square" rtlCol="0">
            <a:spAutoFit/>
          </a:bodyPr>
          <a:lstStyle/>
          <a:p>
            <a:r>
              <a:rPr lang="en-GB"/>
              <a:t>As you can see from the graph, percentage of households below 60% of the Median income were captured for a measure of levels of deprivation</a:t>
            </a:r>
            <a:endParaRPr lang="en-GB" dirty="0"/>
          </a:p>
        </p:txBody>
      </p:sp>
    </p:spTree>
    <p:extLst>
      <p:ext uri="{BB962C8B-B14F-4D97-AF65-F5344CB8AC3E}">
        <p14:creationId xmlns:p14="http://schemas.microsoft.com/office/powerpoint/2010/main" val="291030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3A2A08-72A8-B89D-CB8B-FB53276C8F02}"/>
              </a:ext>
            </a:extLst>
          </p:cNvPr>
          <p:cNvSpPr>
            <a:spLocks noGrp="1"/>
          </p:cNvSpPr>
          <p:nvPr>
            <p:ph idx="1"/>
          </p:nvPr>
        </p:nvSpPr>
        <p:spPr/>
        <p:txBody>
          <a:bodyPr>
            <a:normAutofit/>
          </a:bodyPr>
          <a:lstStyle/>
          <a:p>
            <a:r>
              <a:rPr lang="en-GB" dirty="0" smtClean="0"/>
              <a:t>West Midlands – was one of the third with percentage of households below 60% of the Median income, which suggests poverty can be one indicator of high numbers of child mortality within that region</a:t>
            </a:r>
          </a:p>
          <a:p>
            <a:pPr lvl="0"/>
            <a:r>
              <a:rPr lang="en-GB" dirty="0" smtClean="0"/>
              <a:t>Other factors could also include, ethnicity, geography, language and access to healthcare, however this would require an in depth analysis subjected to that region</a:t>
            </a:r>
          </a:p>
          <a:p>
            <a:pPr lvl="0"/>
            <a:endParaRPr lang="en-GB" dirty="0" smtClean="0"/>
          </a:p>
          <a:p>
            <a:pPr marL="0" indent="0">
              <a:buNone/>
            </a:pPr>
            <a:endParaRPr lang="en-GB"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GB" b="0" i="0" dirty="0" smtClean="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DA8705-5D4A-F2C4-E865-08FEDBF4C9E5}"/>
              </a:ext>
            </a:extLst>
          </p:cNvPr>
          <p:cNvSpPr txBox="1"/>
          <p:nvPr/>
        </p:nvSpPr>
        <p:spPr>
          <a:xfrm>
            <a:off x="1451579" y="1329136"/>
            <a:ext cx="578819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 Which region has the highest poverty rate in England?</a:t>
            </a:r>
          </a:p>
        </p:txBody>
      </p:sp>
    </p:spTree>
    <p:extLst>
      <p:ext uri="{BB962C8B-B14F-4D97-AF65-F5344CB8AC3E}">
        <p14:creationId xmlns:p14="http://schemas.microsoft.com/office/powerpoint/2010/main" val="337548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93ADAAC-6EAF-E144-2DE8-41741CE3196D}"/>
              </a:ext>
            </a:extLst>
          </p:cNvPr>
          <p:cNvPicPr>
            <a:picLocks noGrp="1" noChangeAspect="1"/>
          </p:cNvPicPr>
          <p:nvPr>
            <p:ph idx="1"/>
          </p:nvPr>
        </p:nvPicPr>
        <p:blipFill>
          <a:blip r:embed="rId2"/>
          <a:stretch>
            <a:fillRect/>
          </a:stretch>
        </p:blipFill>
        <p:spPr>
          <a:xfrm>
            <a:off x="6160317" y="2603843"/>
            <a:ext cx="5333275" cy="3364704"/>
          </a:xfrm>
        </p:spPr>
        <p:style>
          <a:lnRef idx="1">
            <a:schemeClr val="accent5"/>
          </a:lnRef>
          <a:fillRef idx="3">
            <a:schemeClr val="accent5"/>
          </a:fillRef>
          <a:effectRef idx="2">
            <a:schemeClr val="accent5"/>
          </a:effectRef>
          <a:fontRef idx="minor">
            <a:schemeClr val="lt1"/>
          </a:fontRef>
        </p:style>
      </p:pic>
      <p:sp>
        <p:nvSpPr>
          <p:cNvPr id="6" name="TextBox 5">
            <a:extLst>
              <a:ext uri="{FF2B5EF4-FFF2-40B4-BE49-F238E27FC236}">
                <a16:creationId xmlns:a16="http://schemas.microsoft.com/office/drawing/2014/main" id="{920FECD6-307B-A004-102F-FCC1CFCDDFC6}"/>
              </a:ext>
            </a:extLst>
          </p:cNvPr>
          <p:cNvSpPr txBox="1"/>
          <p:nvPr/>
        </p:nvSpPr>
        <p:spPr>
          <a:xfrm>
            <a:off x="1358813" y="1391655"/>
            <a:ext cx="873934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100"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D960E3AA-8F98-5879-6005-173988F3B39D}"/>
              </a:ext>
            </a:extLst>
          </p:cNvPr>
          <p:cNvSpPr txBox="1">
            <a:spLocks/>
          </p:cNvSpPr>
          <p:nvPr/>
        </p:nvSpPr>
        <p:spPr>
          <a:xfrm>
            <a:off x="1432166" y="2440890"/>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EE" sz="1400" dirty="0">
              <a:solidFill>
                <a:srgbClr val="00206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2D089CD-0307-89C8-11DE-C78FD36C61BA}"/>
              </a:ext>
            </a:extLst>
          </p:cNvPr>
          <p:cNvPicPr>
            <a:picLocks noChangeAspect="1"/>
          </p:cNvPicPr>
          <p:nvPr/>
        </p:nvPicPr>
        <p:blipFill>
          <a:blip r:embed="rId3"/>
          <a:stretch>
            <a:fillRect/>
          </a:stretch>
        </p:blipFill>
        <p:spPr>
          <a:xfrm>
            <a:off x="698408" y="2603843"/>
            <a:ext cx="5372100" cy="3364704"/>
          </a:xfrm>
          <a:prstGeom prst="rect">
            <a:avLst/>
          </a:prstGeom>
          <a:ln/>
        </p:spPr>
        <p:style>
          <a:lnRef idx="1">
            <a:schemeClr val="accent5"/>
          </a:lnRef>
          <a:fillRef idx="2">
            <a:schemeClr val="accent5"/>
          </a:fillRef>
          <a:effectRef idx="1">
            <a:schemeClr val="accent5"/>
          </a:effectRef>
          <a:fontRef idx="minor">
            <a:schemeClr val="dk1"/>
          </a:fontRef>
        </p:style>
      </p:pic>
      <p:sp>
        <p:nvSpPr>
          <p:cNvPr id="10" name="TextBox 9">
            <a:extLst>
              <a:ext uri="{FF2B5EF4-FFF2-40B4-BE49-F238E27FC236}">
                <a16:creationId xmlns:a16="http://schemas.microsoft.com/office/drawing/2014/main" id="{1BBE6B57-42AE-9899-94A1-F35B9F5B8551}"/>
              </a:ext>
            </a:extLst>
          </p:cNvPr>
          <p:cNvSpPr txBox="1"/>
          <p:nvPr/>
        </p:nvSpPr>
        <p:spPr>
          <a:xfrm>
            <a:off x="698408" y="1993876"/>
            <a:ext cx="9847358" cy="523220"/>
          </a:xfrm>
          <a:prstGeom prst="rect">
            <a:avLst/>
          </a:prstGeom>
          <a:noFill/>
        </p:spPr>
        <p:txBody>
          <a:bodyPr wrap="square" rtlCol="0" anchor="ctr">
            <a:spAutoFit/>
          </a:bodyPr>
          <a:lstStyle/>
          <a:p>
            <a:pPr algn="l"/>
            <a:r>
              <a:rPr lang="en-GB" sz="1400" b="0" i="0" dirty="0">
                <a:solidFill>
                  <a:srgbClr val="002060"/>
                </a:solidFill>
                <a:effectLst/>
                <a:latin typeface="Times New Roman" panose="02020603050405020304" pitchFamily="18" charset="0"/>
                <a:cs typeface="Times New Roman" panose="02020603050405020304" pitchFamily="18" charset="0"/>
              </a:rPr>
              <a:t>The plot shows a general negative trend, suggesting that regions with higher poverty rates tend to have higher infant mortality rates.</a:t>
            </a:r>
          </a:p>
          <a:p>
            <a:pPr algn="l"/>
            <a:r>
              <a:rPr lang="en-GB" sz="1400" b="0" i="0" dirty="0">
                <a:solidFill>
                  <a:srgbClr val="002060"/>
                </a:solidFill>
                <a:effectLst/>
                <a:latin typeface="Times New Roman" panose="02020603050405020304" pitchFamily="18" charset="0"/>
                <a:cs typeface="Times New Roman" panose="02020603050405020304" pitchFamily="18" charset="0"/>
              </a:rPr>
              <a:t>The red regression line represents the linear relationship between the mortality rate and the poverty rate. </a:t>
            </a:r>
          </a:p>
        </p:txBody>
      </p:sp>
    </p:spTree>
    <p:extLst>
      <p:ext uri="{BB962C8B-B14F-4D97-AF65-F5344CB8AC3E}">
        <p14:creationId xmlns:p14="http://schemas.microsoft.com/office/powerpoint/2010/main" val="2923223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GB" sz="3600" dirty="0">
                <a:solidFill>
                  <a:srgbClr val="002060"/>
                </a:solidFill>
                <a:latin typeface="Times New Roman" panose="02020603050405020304" pitchFamily="18" charset="0"/>
                <a:cs typeface="Times New Roman" panose="02020603050405020304" pitchFamily="18" charset="0"/>
              </a:rPr>
              <a:t>Analysis and conclusion</a:t>
            </a:r>
            <a:endParaRPr lang="en-US" dirty="0"/>
          </a:p>
        </p:txBody>
      </p:sp>
    </p:spTree>
    <p:extLst>
      <p:ext uri="{BB962C8B-B14F-4D97-AF65-F5344CB8AC3E}">
        <p14:creationId xmlns:p14="http://schemas.microsoft.com/office/powerpoint/2010/main" val="182248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2E12-1690-3229-2DF7-E956D3DC199C}"/>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Our findings</a:t>
            </a:r>
            <a:endParaRPr lang="en-EE"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00CE8-AA83-7E0C-58E8-7CC0C2082D16}"/>
              </a:ext>
            </a:extLst>
          </p:cNvPr>
          <p:cNvSpPr>
            <a:spLocks noGrp="1"/>
          </p:cNvSpPr>
          <p:nvPr>
            <p:ph idx="1"/>
          </p:nvPr>
        </p:nvSpPr>
        <p:spPr/>
        <p:txBody>
          <a:bodyPr>
            <a:noAutofit/>
          </a:bodyPr>
          <a:lstStyle/>
          <a:p>
            <a:pPr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Infant Mortality Rate: The highest infant mortality rate is observed in the 'WEST MIDLANDS' region, with a rate of 11.95 per 1000 births. The lowest infant mortality rate is found in the 'SOUTH WEST' region, with a rate of 6.59 per 1000 births.</a:t>
            </a:r>
          </a:p>
          <a:p>
            <a:pPr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Poverty Rate: The highest poverty rate is recorded in the 'LONDON' region, with a rate of 26.09%. The lowest poverty rate is observed in the 'SOUTH WEST' region, with a rate of 18.90%.</a:t>
            </a:r>
          </a:p>
          <a:p>
            <a:pPr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Relationship between Infant Mortality Rate and Poverty Rate:</a:t>
            </a:r>
          </a:p>
          <a:p>
            <a:pPr marL="742950" lvl="1" indent="-285750"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The 'SOUTH WEST' region has both the lowest infant mortality rate and the lowest poverty rate, suggesting a potential relationship between lower poverty rates and better health outcomes for infants.</a:t>
            </a:r>
          </a:p>
          <a:p>
            <a:pPr marL="742950" lvl="1" indent="-285750" algn="l">
              <a:buFont typeface="+mj-lt"/>
              <a:buAutoNum type="arabicPeriod"/>
            </a:pPr>
            <a:r>
              <a:rPr lang="en-GB" sz="1400" b="0" i="0" dirty="0">
                <a:solidFill>
                  <a:srgbClr val="002060"/>
                </a:solidFill>
                <a:effectLst/>
                <a:latin typeface="Times New Roman" panose="02020603050405020304" pitchFamily="18" charset="0"/>
                <a:cs typeface="Times New Roman" panose="02020603050405020304" pitchFamily="18" charset="0"/>
              </a:rPr>
              <a:t>On the other hand, the 'WEST MIDLANDS' region exhibits the highest infant mortality rate along with a relatively higher poverty rate, indicating a possible association between higher poverty rates and increased infant mortality.</a:t>
            </a:r>
          </a:p>
        </p:txBody>
      </p:sp>
    </p:spTree>
    <p:extLst>
      <p:ext uri="{BB962C8B-B14F-4D97-AF65-F5344CB8AC3E}">
        <p14:creationId xmlns:p14="http://schemas.microsoft.com/office/powerpoint/2010/main" val="315701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0DB7-1937-78B0-0EAE-0D1F444DB692}"/>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Implications and recommendations</a:t>
            </a:r>
          </a:p>
        </p:txBody>
      </p:sp>
      <p:sp>
        <p:nvSpPr>
          <p:cNvPr id="3" name="Content Placeholder 2">
            <a:extLst>
              <a:ext uri="{FF2B5EF4-FFF2-40B4-BE49-F238E27FC236}">
                <a16:creationId xmlns:a16="http://schemas.microsoft.com/office/drawing/2014/main" id="{D14C0C64-2FA0-F0C5-9E1D-408B78B4D9AA}"/>
              </a:ext>
            </a:extLst>
          </p:cNvPr>
          <p:cNvSpPr>
            <a:spLocks noGrp="1"/>
          </p:cNvSpPr>
          <p:nvPr>
            <p:ph idx="1"/>
          </p:nvPr>
        </p:nvSpPr>
        <p:spPr/>
        <p:txBody>
          <a:bodyPr>
            <a:normAutofit/>
          </a:bodyPr>
          <a:lstStyle/>
          <a:p>
            <a:pPr marL="0" indent="0">
              <a:buNone/>
            </a:pPr>
            <a:r>
              <a:rPr lang="en-GB" sz="1800" b="0" i="0" dirty="0">
                <a:solidFill>
                  <a:srgbClr val="002060"/>
                </a:solidFill>
                <a:effectLst/>
                <a:latin typeface="Times New Roman" panose="02020603050405020304" pitchFamily="18" charset="0"/>
                <a:cs typeface="Times New Roman" panose="02020603050405020304" pitchFamily="18" charset="0"/>
              </a:rPr>
              <a:t>Overall, this analysis demonstrates the importance of addressing poverty and its potential impact on infant mortality rates, emphasizing the need for targeted interventions and policies to improve health outcomes for vulnerable populations. </a:t>
            </a:r>
          </a:p>
          <a:p>
            <a:pPr marL="0" indent="0">
              <a:buNone/>
            </a:pPr>
            <a:r>
              <a:rPr lang="en-GB" sz="1800" b="0" i="0" dirty="0">
                <a:solidFill>
                  <a:srgbClr val="002060"/>
                </a:solidFill>
                <a:effectLst/>
                <a:latin typeface="Times New Roman" panose="02020603050405020304" pitchFamily="18" charset="0"/>
                <a:cs typeface="Times New Roman" panose="02020603050405020304" pitchFamily="18" charset="0"/>
              </a:rPr>
              <a:t>Further analysis and statistical tests could be conducted to determine the strength and significance of the relationship between the infant mortality rate and the poverty rate while considering other socio economic conditions that may apply like available healthcare infrastructure, access to quality healthcare, etc.</a:t>
            </a:r>
            <a:endParaRPr lang="en-EE" sz="1800" dirty="0">
              <a:solidFill>
                <a:srgbClr val="002060"/>
              </a:solidFill>
              <a:latin typeface="Times New Roman" panose="02020603050405020304" pitchFamily="18" charset="0"/>
              <a:cs typeface="Times New Roman" panose="02020603050405020304" pitchFamily="18" charset="0"/>
            </a:endParaRPr>
          </a:p>
          <a:p>
            <a:pPr marL="0" indent="0">
              <a:buNone/>
            </a:pPr>
            <a:endParaRPr lang="en-GB" sz="1800" b="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248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90BC-2EC5-D6FA-2665-467894C36C0C}"/>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DD076A3D-564C-F4E6-113C-B16AAE0B5C02}"/>
              </a:ext>
            </a:extLst>
          </p:cNvPr>
          <p:cNvSpPr>
            <a:spLocks noGrp="1"/>
          </p:cNvSpPr>
          <p:nvPr>
            <p:ph idx="1"/>
          </p:nvPr>
        </p:nvSpPr>
        <p:spPr/>
        <p:txBody>
          <a:bodyPr>
            <a:normAutofit/>
          </a:bodyPr>
          <a:lstStyle/>
          <a:p>
            <a:pPr marL="0" indent="0">
              <a:buNone/>
            </a:pPr>
            <a:r>
              <a:rPr lang="en-EE" sz="2400" dirty="0">
                <a:solidFill>
                  <a:srgbClr val="002060"/>
                </a:solidFill>
                <a:latin typeface="Times New Roman" panose="02020603050405020304" pitchFamily="18" charset="0"/>
                <a:cs typeface="Times New Roman" panose="02020603050405020304" pitchFamily="18" charset="0"/>
              </a:rPr>
              <a:t>As with every research analysis, there are also limitations as to data and possible biases as there are other indices not covered in this analysis that could tilt the analysis further.</a:t>
            </a: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78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98FB-8689-1992-37B8-C7158A6175A3}"/>
              </a:ext>
            </a:extLst>
          </p:cNvPr>
          <p:cNvSpPr>
            <a:spLocks noGrp="1"/>
          </p:cNvSpPr>
          <p:nvPr>
            <p:ph type="title"/>
          </p:nvPr>
        </p:nvSpPr>
        <p:spPr/>
        <p:txBody>
          <a:bodyPr anchor="ctr"/>
          <a:lstStyle/>
          <a:p>
            <a:pPr algn="ctr"/>
            <a:r>
              <a:rPr lang="en-EE"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152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DA2B-EC8F-9CC6-0256-74034BE66A86}"/>
              </a:ext>
            </a:extLst>
          </p:cNvPr>
          <p:cNvSpPr>
            <a:spLocks noGrp="1"/>
          </p:cNvSpPr>
          <p:nvPr>
            <p:ph type="title"/>
          </p:nvPr>
        </p:nvSpPr>
        <p:spPr>
          <a:xfrm>
            <a:off x="1491335" y="659150"/>
            <a:ext cx="9603275" cy="1049680"/>
          </a:xfrm>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657D13D-3221-C03B-DE25-48893831C589}"/>
              </a:ext>
            </a:extLst>
          </p:cNvPr>
          <p:cNvSpPr>
            <a:spLocks noGrp="1"/>
          </p:cNvSpPr>
          <p:nvPr>
            <p:ph idx="1"/>
          </p:nvPr>
        </p:nvSpPr>
        <p:spPr>
          <a:xfrm>
            <a:off x="1451579" y="1989229"/>
            <a:ext cx="9603275" cy="3910934"/>
          </a:xfrm>
        </p:spPr>
        <p:txBody>
          <a:bodyPr>
            <a:normAutofit lnSpcReduction="10000"/>
          </a:bodyPr>
          <a:lstStyle/>
          <a:p>
            <a:pPr marL="0" indent="0" algn="l">
              <a:buNone/>
            </a:pPr>
            <a:r>
              <a:rPr lang="en-GB" sz="1800" b="1" i="0" dirty="0">
                <a:solidFill>
                  <a:srgbClr val="002060"/>
                </a:solidFill>
                <a:effectLst/>
                <a:latin typeface="Times New Roman" panose="02020603050405020304" pitchFamily="18" charset="0"/>
                <a:cs typeface="Times New Roman" panose="02020603050405020304" pitchFamily="18" charset="0"/>
              </a:rPr>
              <a:t>Child and infant mortality rates are crucial indicators of a population’s overall health and well-being, reflecting the effectiveness of healthcare systems, social policies, and economic conditions.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In today's presentation, we aim to delve into the intricate relationship between child and infant mortality rates and various indices of deprivation in England. Through our data analysis, we strive to uncover meaningful insights that can contribute to policy-making, public health initiatives, and the overall well-being of children in England. </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Our findings have the potential to inform targeted interventions and strategies that address the socio-economic determinants of infant mortality rates, aiming for equitable health outcomes across diverse communities.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We look forward to sharing our research findings and highlighting any correlations, disparities, and implications discovered during our analysis. </a:t>
            </a:r>
            <a:endParaRPr lang="en-EE"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2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16B8-7BED-48DB-210D-CFDA85809159}"/>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B</a:t>
            </a:r>
            <a:r>
              <a:rPr lang="en-EE" sz="2800" dirty="0">
                <a:solidFill>
                  <a:srgbClr val="002060"/>
                </a:solidFill>
                <a:latin typeface="Times New Roman" panose="02020603050405020304" pitchFamily="18" charset="0"/>
                <a:cs typeface="Times New Roman" panose="02020603050405020304" pitchFamily="18" charset="0"/>
              </a:rPr>
              <a:t>ackground AND CONTEXT</a:t>
            </a:r>
          </a:p>
        </p:txBody>
      </p:sp>
      <p:sp>
        <p:nvSpPr>
          <p:cNvPr id="3" name="Content Placeholder 2">
            <a:extLst>
              <a:ext uri="{FF2B5EF4-FFF2-40B4-BE49-F238E27FC236}">
                <a16:creationId xmlns:a16="http://schemas.microsoft.com/office/drawing/2014/main" id="{2A6D3B92-0B1A-4540-0749-0D5BC7953EF7}"/>
              </a:ext>
            </a:extLst>
          </p:cNvPr>
          <p:cNvSpPr>
            <a:spLocks noGrp="1"/>
          </p:cNvSpPr>
          <p:nvPr>
            <p:ph idx="1"/>
          </p:nvPr>
        </p:nvSpPr>
        <p:spPr>
          <a:xfrm>
            <a:off x="1451579" y="2015732"/>
            <a:ext cx="9603275" cy="3891082"/>
          </a:xfrm>
        </p:spPr>
        <p:txBody>
          <a:bodyPr>
            <a:normAutofit fontScale="32500" lnSpcReduction="20000"/>
          </a:bodyPr>
          <a:lstStyle/>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Child mortality refers to the death of children aged 1 to 4 years, </a:t>
            </a:r>
            <a:r>
              <a:rPr lang="en-GB" sz="5600" b="1" i="0" dirty="0">
                <a:solidFill>
                  <a:srgbClr val="002060"/>
                </a:solidFill>
                <a:effectLst/>
                <a:latin typeface="Times New Roman" panose="02020603050405020304" pitchFamily="18" charset="0"/>
                <a:cs typeface="Times New Roman" panose="02020603050405020304" pitchFamily="18" charset="0"/>
              </a:rPr>
              <a:t>whereas infant mortality refers to the death of infants under the age of 1 year. </a:t>
            </a:r>
          </a:p>
          <a:p>
            <a:pPr marL="0" indent="0" algn="l">
              <a:buNone/>
            </a:pPr>
            <a:r>
              <a:rPr lang="en-GB" sz="5600" dirty="0">
                <a:solidFill>
                  <a:srgbClr val="002060"/>
                </a:solidFill>
                <a:latin typeface="Times New Roman" panose="02020603050405020304" pitchFamily="18" charset="0"/>
                <a:cs typeface="Times New Roman" panose="02020603050405020304" pitchFamily="18" charset="0"/>
              </a:rPr>
              <a:t>For this research in </a:t>
            </a:r>
            <a:r>
              <a:rPr lang="en-GB" sz="5600" b="0" i="0" dirty="0">
                <a:solidFill>
                  <a:srgbClr val="002060"/>
                </a:solidFill>
                <a:effectLst/>
                <a:latin typeface="Times New Roman" panose="02020603050405020304" pitchFamily="18" charset="0"/>
                <a:cs typeface="Times New Roman" panose="02020603050405020304" pitchFamily="18" charset="0"/>
              </a:rPr>
              <a:t>England, </a:t>
            </a:r>
            <a:r>
              <a:rPr lang="en-GB" sz="5600" i="0" dirty="0">
                <a:solidFill>
                  <a:srgbClr val="002060"/>
                </a:solidFill>
                <a:effectLst/>
                <a:latin typeface="Times New Roman" panose="02020603050405020304" pitchFamily="18" charset="0"/>
                <a:cs typeface="Times New Roman" panose="02020603050405020304" pitchFamily="18" charset="0"/>
              </a:rPr>
              <a:t>we focus on 0 to 1-year-olds in the </a:t>
            </a:r>
            <a:r>
              <a:rPr lang="en-GB" sz="5600" b="1" i="0" dirty="0">
                <a:solidFill>
                  <a:srgbClr val="002060"/>
                </a:solidFill>
                <a:effectLst/>
                <a:latin typeface="Times New Roman" panose="02020603050405020304" pitchFamily="18" charset="0"/>
                <a:cs typeface="Times New Roman" panose="02020603050405020304" pitchFamily="18" charset="0"/>
              </a:rPr>
              <a:t>year 2021.</a:t>
            </a:r>
          </a:p>
          <a:p>
            <a:pPr marL="0" indent="0" algn="l">
              <a:buNone/>
            </a:pPr>
            <a:r>
              <a:rPr lang="en-GB" sz="5600" dirty="0">
                <a:solidFill>
                  <a:srgbClr val="FF0000"/>
                </a:solidFill>
                <a:latin typeface="Times New Roman" panose="02020603050405020304" pitchFamily="18" charset="0"/>
                <a:cs typeface="Times New Roman" panose="02020603050405020304" pitchFamily="18" charset="0"/>
              </a:rPr>
              <a:t>Our </a:t>
            </a:r>
            <a:r>
              <a:rPr lang="en-GB" sz="5600" b="0" i="0" dirty="0">
                <a:solidFill>
                  <a:srgbClr val="FF0000"/>
                </a:solidFill>
                <a:effectLst/>
                <a:latin typeface="Times New Roman" panose="02020603050405020304" pitchFamily="18" charset="0"/>
                <a:cs typeface="Times New Roman" panose="02020603050405020304" pitchFamily="18" charset="0"/>
              </a:rPr>
              <a:t>indices of deprivation as key determinants in understanding infant mortality rates are:</a:t>
            </a:r>
          </a:p>
          <a:p>
            <a:pPr marL="742950" lvl="1" indent="-285750" algn="l">
              <a:buFont typeface="Arial" panose="020B0604020202020204" pitchFamily="34" charset="0"/>
              <a:buChar char="•"/>
            </a:pPr>
            <a:r>
              <a:rPr lang="en-GB" sz="5600" dirty="0" smtClean="0">
                <a:solidFill>
                  <a:srgbClr val="FF0000"/>
                </a:solidFill>
                <a:latin typeface="Times New Roman" panose="02020603050405020304" pitchFamily="18" charset="0"/>
                <a:cs typeface="Times New Roman" panose="02020603050405020304" pitchFamily="18" charset="0"/>
              </a:rPr>
              <a:t>Percentage of Households below 60% of the Median Income (after housing costs)</a:t>
            </a:r>
            <a:endParaRPr lang="en-GB" sz="5600" b="0" i="0" dirty="0">
              <a:solidFill>
                <a:srgbClr val="FF0000"/>
              </a:solidFill>
              <a:effectLst/>
              <a:latin typeface="Times New Roman" panose="02020603050405020304" pitchFamily="18" charset="0"/>
              <a:cs typeface="Times New Roman" panose="02020603050405020304" pitchFamily="18" charset="0"/>
            </a:endParaRPr>
          </a:p>
          <a:p>
            <a:pPr marL="0" indent="0" algn="l">
              <a:buNone/>
            </a:pPr>
            <a:endParaRPr lang="en-GB" sz="5600" b="0" i="0" dirty="0">
              <a:solidFill>
                <a:srgbClr val="002060"/>
              </a:solidFill>
              <a:effectLst/>
              <a:latin typeface="Times New Roman" panose="02020603050405020304" pitchFamily="18" charset="0"/>
              <a:cs typeface="Times New Roman" panose="02020603050405020304" pitchFamily="18" charset="0"/>
            </a:endParaRPr>
          </a:p>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By examining this, we can uncover crucial insights that will contribute to the development of evidence-based strategies and policies aimed at reducing infant mortality rates in England.</a:t>
            </a:r>
          </a:p>
        </p:txBody>
      </p:sp>
    </p:spTree>
    <p:extLst>
      <p:ext uri="{BB962C8B-B14F-4D97-AF65-F5344CB8AC3E}">
        <p14:creationId xmlns:p14="http://schemas.microsoft.com/office/powerpoint/2010/main" val="131402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3BAD-81A4-0D7E-D9AF-0F52486F04BD}"/>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Data sources and collection</a:t>
            </a:r>
          </a:p>
        </p:txBody>
      </p:sp>
      <p:sp>
        <p:nvSpPr>
          <p:cNvPr id="3" name="Content Placeholder 2">
            <a:extLst>
              <a:ext uri="{FF2B5EF4-FFF2-40B4-BE49-F238E27FC236}">
                <a16:creationId xmlns:a16="http://schemas.microsoft.com/office/drawing/2014/main" id="{421C1B1A-6D35-0CEF-13D7-28EC2B6E5AE3}"/>
              </a:ext>
            </a:extLst>
          </p:cNvPr>
          <p:cNvSpPr>
            <a:spLocks noGrp="1"/>
          </p:cNvSpPr>
          <p:nvPr>
            <p:ph idx="1"/>
          </p:nvPr>
        </p:nvSpPr>
        <p:spPr/>
        <p:txBody>
          <a:bodyPr>
            <a:noAutofit/>
          </a:bodyPr>
          <a:lstStyle/>
          <a:p>
            <a:pPr marL="0" indent="0">
              <a:buNone/>
            </a:pPr>
            <a:r>
              <a:rPr lang="en-EE" sz="1600" b="1" dirty="0">
                <a:solidFill>
                  <a:srgbClr val="002060"/>
                </a:solidFill>
                <a:latin typeface="Times New Roman" panose="02020603050405020304" pitchFamily="18" charset="0"/>
                <a:cs typeface="Times New Roman" panose="02020603050405020304" pitchFamily="18" charset="0"/>
              </a:rPr>
              <a:t>This research data is solely based on the 2021 public data on Infant Mortality in England for children 0 to 1 year old and sourced from:</a:t>
            </a:r>
          </a:p>
          <a:p>
            <a:r>
              <a:rPr lang="en-GB" sz="1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https://www.ons.gov.uk/peoplepopulationandcommunity/populationandmigration/populatio[…]lationestimatesforukenglandandwalesscotlandandnorthernireland</a:t>
            </a:r>
            <a:endParaRPr lang="en-GB" sz="1400" b="0" i="0" u="none" strike="noStrike" dirty="0">
              <a:effectLst/>
              <a:latin typeface="Times New Roman" panose="02020603050405020304" pitchFamily="18" charset="0"/>
              <a:cs typeface="Times New Roman" panose="02020603050405020304" pitchFamily="18" charset="0"/>
            </a:endParaRPr>
          </a:p>
          <a:p>
            <a:r>
              <a:rPr lang="en-GB" sz="14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https://www.ons.gov.uk/peoplepopulationandcommunity/birthsdeathsandmarriages/deaths/[…]ns/childhoodinfantandperinatalmortalityinenglandandwales/2021</a:t>
            </a:r>
            <a:endParaRPr lang="en-GB" sz="1400" b="0" i="0"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1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Data sources: Office for National Statistics (ONS), local health authorities</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Time frame: 2021</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Sampling considerations: Representative samples from a different region</a:t>
            </a:r>
            <a:endParaRPr lang="en-EE"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0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EC06-03BE-F2B8-3C72-AA9EE083FBDA}"/>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R</a:t>
            </a:r>
            <a:r>
              <a:rPr lang="en-EE" sz="2800" dirty="0">
                <a:solidFill>
                  <a:srgbClr val="002060"/>
                </a:solidFill>
                <a:latin typeface="Times New Roman" panose="02020603050405020304" pitchFamily="18" charset="0"/>
                <a:cs typeface="Times New Roman" panose="02020603050405020304" pitchFamily="18" charset="0"/>
              </a:rPr>
              <a:t>esearch questions</a:t>
            </a:r>
          </a:p>
        </p:txBody>
      </p:sp>
      <p:sp>
        <p:nvSpPr>
          <p:cNvPr id="3" name="Content Placeholder 2">
            <a:extLst>
              <a:ext uri="{FF2B5EF4-FFF2-40B4-BE49-F238E27FC236}">
                <a16:creationId xmlns:a16="http://schemas.microsoft.com/office/drawing/2014/main" id="{1070B186-CD73-3045-B224-D11EC719BDFC}"/>
              </a:ext>
            </a:extLst>
          </p:cNvPr>
          <p:cNvSpPr>
            <a:spLocks noGrp="1"/>
          </p:cNvSpPr>
          <p:nvPr>
            <p:ph idx="1"/>
          </p:nvPr>
        </p:nvSpPr>
        <p:spPr/>
        <p:txBody>
          <a:bodyPr>
            <a:normAutofit/>
          </a:bodyPr>
          <a:lstStyle/>
          <a:p>
            <a:pPr marL="342900" indent="-342900">
              <a:buFont typeface="+mj-lt"/>
              <a:buAutoNum type="arabicPeriod"/>
            </a:pPr>
            <a:r>
              <a:rPr lang="en-GB" sz="24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poverty rate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400" dirty="0">
              <a:solidFill>
                <a:srgbClr val="002060"/>
              </a:solidFill>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51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EE" sz="3600">
                <a:solidFill>
                  <a:srgbClr val="002060"/>
                </a:solidFill>
                <a:latin typeface="Times New Roman" panose="02020603050405020304" pitchFamily="18" charset="0"/>
                <a:cs typeface="Times New Roman" panose="02020603050405020304" pitchFamily="18" charset="0"/>
              </a:rPr>
              <a:t>Data Cleaning and preparation</a:t>
            </a:r>
            <a:endParaRPr lang="en-US" dirty="0"/>
          </a:p>
        </p:txBody>
      </p:sp>
    </p:spTree>
    <p:extLst>
      <p:ext uri="{BB962C8B-B14F-4D97-AF65-F5344CB8AC3E}">
        <p14:creationId xmlns:p14="http://schemas.microsoft.com/office/powerpoint/2010/main" val="399658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14D-0607-D895-6A3D-856904ECACAA}"/>
              </a:ext>
            </a:extLst>
          </p:cNvPr>
          <p:cNvSpPr>
            <a:spLocks noGrp="1"/>
          </p:cNvSpPr>
          <p:nvPr>
            <p:ph type="title"/>
          </p:nvPr>
        </p:nvSpPr>
        <p:spPr>
          <a:xfrm>
            <a:off x="1294362" y="746791"/>
            <a:ext cx="9603275" cy="1049235"/>
          </a:xfrm>
        </p:spPr>
        <p:txBody>
          <a:bodyPr/>
          <a:lstStyle/>
          <a:p>
            <a:r>
              <a:rPr lang="en-US" dirty="0"/>
              <a:t>INFANT MORTALITY RATES</a:t>
            </a:r>
          </a:p>
        </p:txBody>
      </p:sp>
      <p:sp>
        <p:nvSpPr>
          <p:cNvPr id="3" name="Content Placeholder 2">
            <a:extLst>
              <a:ext uri="{FF2B5EF4-FFF2-40B4-BE49-F238E27FC236}">
                <a16:creationId xmlns:a16="http://schemas.microsoft.com/office/drawing/2014/main" id="{ED3B16AB-A035-6ADB-4D7D-9EE2CA271E5A}"/>
              </a:ext>
            </a:extLst>
          </p:cNvPr>
          <p:cNvSpPr>
            <a:spLocks noGrp="1"/>
          </p:cNvSpPr>
          <p:nvPr>
            <p:ph idx="1"/>
          </p:nvPr>
        </p:nvSpPr>
        <p:spPr/>
        <p:txBody>
          <a:bodyPr/>
          <a:lstStyle/>
          <a:p>
            <a:r>
              <a:rPr lang="en-GB" dirty="0">
                <a:solidFill>
                  <a:srgbClr val="002060"/>
                </a:solidFill>
                <a:latin typeface="Times New Roman" panose="02020603050405020304" pitchFamily="18" charset="0"/>
                <a:cs typeface="Times New Roman" panose="02020603050405020304" pitchFamily="18" charset="0"/>
              </a:rPr>
              <a:t>Identified required data</a:t>
            </a:r>
          </a:p>
          <a:p>
            <a:r>
              <a:rPr lang="en-GB" dirty="0">
                <a:solidFill>
                  <a:srgbClr val="002060"/>
                </a:solidFill>
                <a:latin typeface="Times New Roman" panose="02020603050405020304" pitchFamily="18" charset="0"/>
                <a:cs typeface="Times New Roman" panose="02020603050405020304" pitchFamily="18" charset="0"/>
              </a:rPr>
              <a:t>Visualised findings</a:t>
            </a:r>
          </a:p>
          <a:p>
            <a:r>
              <a:rPr lang="en-GB" dirty="0">
                <a:solidFill>
                  <a:srgbClr val="002060"/>
                </a:solidFill>
                <a:latin typeface="Times New Roman" panose="02020603050405020304" pitchFamily="18" charset="0"/>
                <a:cs typeface="Times New Roman" panose="02020603050405020304" pitchFamily="18" charset="0"/>
              </a:rPr>
              <a:t>Reviewed original hypothesis</a:t>
            </a:r>
          </a:p>
          <a:p>
            <a:r>
              <a:rPr lang="en-GB" dirty="0">
                <a:solidFill>
                  <a:srgbClr val="002060"/>
                </a:solidFill>
                <a:latin typeface="Times New Roman" panose="02020603050405020304" pitchFamily="18" charset="0"/>
                <a:cs typeface="Times New Roman" panose="02020603050405020304" pitchFamily="18" charset="0"/>
              </a:rPr>
              <a:t>Further interrogation of data</a:t>
            </a:r>
          </a:p>
          <a:p>
            <a:endParaRPr lang="en-GB"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53D2D1-56C1-2534-9DCC-0DFAFBB9DE9D}"/>
              </a:ext>
            </a:extLst>
          </p:cNvPr>
          <p:cNvSpPr txBox="1"/>
          <p:nvPr/>
        </p:nvSpPr>
        <p:spPr>
          <a:xfrm>
            <a:off x="1294362" y="1271408"/>
            <a:ext cx="6102626" cy="369332"/>
          </a:xfrm>
          <a:prstGeom prst="rect">
            <a:avLst/>
          </a:prstGeom>
          <a:noFill/>
        </p:spPr>
        <p:txBody>
          <a:bodyPr wrap="square">
            <a:spAutoFit/>
          </a:bodyPr>
          <a:lstStyle/>
          <a:p>
            <a:r>
              <a:rPr lang="en-GB" sz="18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p:txBody>
      </p:sp>
      <p:pic>
        <p:nvPicPr>
          <p:cNvPr id="6" name="Picture 5">
            <a:extLst>
              <a:ext uri="{FF2B5EF4-FFF2-40B4-BE49-F238E27FC236}">
                <a16:creationId xmlns:a16="http://schemas.microsoft.com/office/drawing/2014/main" id="{3AE9DAE0-60A1-3B86-6382-6799AE534715}"/>
              </a:ext>
            </a:extLst>
          </p:cNvPr>
          <p:cNvPicPr>
            <a:picLocks noChangeAspect="1"/>
          </p:cNvPicPr>
          <p:nvPr/>
        </p:nvPicPr>
        <p:blipFill>
          <a:blip r:embed="rId3"/>
          <a:stretch>
            <a:fillRect/>
          </a:stretch>
        </p:blipFill>
        <p:spPr>
          <a:xfrm>
            <a:off x="643111" y="4335487"/>
            <a:ext cx="5734792" cy="2261716"/>
          </a:xfrm>
          <a:prstGeom prst="rect">
            <a:avLst/>
          </a:prstGeom>
        </p:spPr>
      </p:pic>
      <p:pic>
        <p:nvPicPr>
          <p:cNvPr id="8" name="Picture 7">
            <a:extLst>
              <a:ext uri="{FF2B5EF4-FFF2-40B4-BE49-F238E27FC236}">
                <a16:creationId xmlns:a16="http://schemas.microsoft.com/office/drawing/2014/main" id="{2AFBB6C5-7883-1736-B630-D5464BBB387D}"/>
              </a:ext>
            </a:extLst>
          </p:cNvPr>
          <p:cNvPicPr>
            <a:picLocks noChangeAspect="1"/>
          </p:cNvPicPr>
          <p:nvPr/>
        </p:nvPicPr>
        <p:blipFill>
          <a:blip r:embed="rId4"/>
          <a:stretch>
            <a:fillRect/>
          </a:stretch>
        </p:blipFill>
        <p:spPr>
          <a:xfrm>
            <a:off x="6540759" y="3225144"/>
            <a:ext cx="5322563" cy="3372059"/>
          </a:xfrm>
          <a:prstGeom prst="rect">
            <a:avLst/>
          </a:prstGeom>
        </p:spPr>
      </p:pic>
    </p:spTree>
    <p:extLst>
      <p:ext uri="{BB962C8B-B14F-4D97-AF65-F5344CB8AC3E}">
        <p14:creationId xmlns:p14="http://schemas.microsoft.com/office/powerpoint/2010/main" val="14737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14D-0607-D895-6A3D-856904ECACAA}"/>
              </a:ext>
            </a:extLst>
          </p:cNvPr>
          <p:cNvSpPr>
            <a:spLocks noGrp="1"/>
          </p:cNvSpPr>
          <p:nvPr>
            <p:ph type="title"/>
          </p:nvPr>
        </p:nvSpPr>
        <p:spPr>
          <a:xfrm>
            <a:off x="1294362" y="746791"/>
            <a:ext cx="9603275" cy="1049235"/>
          </a:xfrm>
        </p:spPr>
        <p:txBody>
          <a:bodyPr/>
          <a:lstStyle/>
          <a:p>
            <a:r>
              <a:rPr lang="en-US" dirty="0"/>
              <a:t>INFANT MORTALITY RATES Continued</a:t>
            </a:r>
          </a:p>
        </p:txBody>
      </p:sp>
      <p:sp>
        <p:nvSpPr>
          <p:cNvPr id="3" name="Content Placeholder 2">
            <a:extLst>
              <a:ext uri="{FF2B5EF4-FFF2-40B4-BE49-F238E27FC236}">
                <a16:creationId xmlns:a16="http://schemas.microsoft.com/office/drawing/2014/main" id="{ED3B16AB-A035-6ADB-4D7D-9EE2CA271E5A}"/>
              </a:ext>
            </a:extLst>
          </p:cNvPr>
          <p:cNvSpPr>
            <a:spLocks noGrp="1"/>
          </p:cNvSpPr>
          <p:nvPr>
            <p:ph idx="1"/>
          </p:nvPr>
        </p:nvSpPr>
        <p:spPr/>
        <p:txBody>
          <a:bodyPr/>
          <a:lstStyle/>
          <a:p>
            <a:r>
              <a:rPr lang="en-GB" dirty="0">
                <a:solidFill>
                  <a:srgbClr val="002060"/>
                </a:solidFill>
                <a:latin typeface="Times New Roman" panose="02020603050405020304" pitchFamily="18" charset="0"/>
                <a:cs typeface="Times New Roman" panose="02020603050405020304" pitchFamily="18" charset="0"/>
              </a:rPr>
              <a:t>Identified relative percentages (deaths as % of total births)</a:t>
            </a:r>
          </a:p>
          <a:p>
            <a:r>
              <a:rPr lang="en-GB" dirty="0">
                <a:solidFill>
                  <a:srgbClr val="002060"/>
                </a:solidFill>
                <a:latin typeface="Times New Roman" panose="02020603050405020304" pitchFamily="18" charset="0"/>
                <a:cs typeface="Times New Roman" panose="02020603050405020304" pitchFamily="18" charset="0"/>
              </a:rPr>
              <a:t>Findings: </a:t>
            </a:r>
          </a:p>
          <a:p>
            <a:pPr lvl="1"/>
            <a:r>
              <a:rPr lang="en-GB" dirty="0">
                <a:solidFill>
                  <a:srgbClr val="002060"/>
                </a:solidFill>
                <a:latin typeface="Times New Roman" panose="02020603050405020304" pitchFamily="18" charset="0"/>
                <a:cs typeface="Times New Roman" panose="02020603050405020304" pitchFamily="18" charset="0"/>
              </a:rPr>
              <a:t>West Midlands = highest </a:t>
            </a:r>
          </a:p>
          <a:p>
            <a:pPr lvl="1"/>
            <a:r>
              <a:rPr lang="en-GB" dirty="0">
                <a:solidFill>
                  <a:srgbClr val="002060"/>
                </a:solidFill>
                <a:latin typeface="Times New Roman" panose="02020603050405020304" pitchFamily="18" charset="0"/>
                <a:cs typeface="Times New Roman" panose="02020603050405020304" pitchFamily="18" charset="0"/>
              </a:rPr>
              <a:t>South West = lowest</a:t>
            </a:r>
          </a:p>
          <a:p>
            <a:endParaRPr lang="en-GB" dirty="0">
              <a:solidFill>
                <a:srgbClr val="002060"/>
              </a:solidFill>
              <a:latin typeface="Times New Roman" panose="02020603050405020304" pitchFamily="18" charset="0"/>
              <a:cs typeface="Times New Roman" panose="02020603050405020304" pitchFamily="18" charset="0"/>
            </a:endParaRPr>
          </a:p>
          <a:p>
            <a:endParaRPr lang="en-GB" dirty="0">
              <a:solidFill>
                <a:srgbClr val="002060"/>
              </a:solidFill>
              <a:latin typeface="Times New Roman" panose="02020603050405020304" pitchFamily="18" charset="0"/>
              <a:cs typeface="Times New Roman" panose="02020603050405020304" pitchFamily="18" charset="0"/>
            </a:endParaRPr>
          </a:p>
          <a:p>
            <a:endParaRPr lang="en-GB" dirty="0">
              <a:solidFill>
                <a:srgbClr val="002060"/>
              </a:solidFill>
              <a:latin typeface="Times New Roman" panose="02020603050405020304" pitchFamily="18" charset="0"/>
              <a:cs typeface="Times New Roman" panose="02020603050405020304" pitchFamily="18" charset="0"/>
            </a:endParaRPr>
          </a:p>
          <a:p>
            <a:pPr marL="0" indent="0">
              <a:buNone/>
            </a:pPr>
            <a:endParaRPr lang="en-GB" dirty="0">
              <a:solidFill>
                <a:srgbClr val="002060"/>
              </a:solidFill>
              <a:latin typeface="Times New Roman" panose="02020603050405020304" pitchFamily="18" charset="0"/>
              <a:cs typeface="Times New Roman" panose="02020603050405020304" pitchFamily="18" charset="0"/>
            </a:endParaRPr>
          </a:p>
          <a:p>
            <a:pPr marL="0" indent="0">
              <a:buNone/>
            </a:pPr>
            <a:endParaRPr lang="en-GB" dirty="0">
              <a:solidFill>
                <a:srgbClr val="002060"/>
              </a:solidFill>
              <a:latin typeface="Times New Roman" panose="02020603050405020304" pitchFamily="18" charset="0"/>
              <a:cs typeface="Times New Roman" panose="02020603050405020304" pitchFamily="18" charset="0"/>
            </a:endParaRPr>
          </a:p>
          <a:p>
            <a:endParaRPr lang="en-GB"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53D2D1-56C1-2534-9DCC-0DFAFBB9DE9D}"/>
              </a:ext>
            </a:extLst>
          </p:cNvPr>
          <p:cNvSpPr txBox="1"/>
          <p:nvPr/>
        </p:nvSpPr>
        <p:spPr>
          <a:xfrm>
            <a:off x="1294362" y="1271408"/>
            <a:ext cx="6102626" cy="369332"/>
          </a:xfrm>
          <a:prstGeom prst="rect">
            <a:avLst/>
          </a:prstGeom>
          <a:noFill/>
        </p:spPr>
        <p:txBody>
          <a:bodyPr wrap="square">
            <a:spAutoFit/>
          </a:bodyPr>
          <a:lstStyle/>
          <a:p>
            <a:r>
              <a:rPr lang="en-GB" sz="18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p:txBody>
      </p:sp>
      <p:pic>
        <p:nvPicPr>
          <p:cNvPr id="7" name="Picture 6">
            <a:extLst>
              <a:ext uri="{FF2B5EF4-FFF2-40B4-BE49-F238E27FC236}">
                <a16:creationId xmlns:a16="http://schemas.microsoft.com/office/drawing/2014/main" id="{D5730103-B86C-E3B1-8A05-D573B5DDDF93}"/>
              </a:ext>
            </a:extLst>
          </p:cNvPr>
          <p:cNvPicPr>
            <a:picLocks noChangeAspect="1"/>
          </p:cNvPicPr>
          <p:nvPr/>
        </p:nvPicPr>
        <p:blipFill>
          <a:blip r:embed="rId3"/>
          <a:stretch>
            <a:fillRect/>
          </a:stretch>
        </p:blipFill>
        <p:spPr>
          <a:xfrm>
            <a:off x="1451579" y="4026154"/>
            <a:ext cx="4121907" cy="2592958"/>
          </a:xfrm>
          <a:prstGeom prst="rect">
            <a:avLst/>
          </a:prstGeom>
        </p:spPr>
      </p:pic>
      <p:pic>
        <p:nvPicPr>
          <p:cNvPr id="10" name="Picture 9">
            <a:extLst>
              <a:ext uri="{FF2B5EF4-FFF2-40B4-BE49-F238E27FC236}">
                <a16:creationId xmlns:a16="http://schemas.microsoft.com/office/drawing/2014/main" id="{94F4F0F4-388D-C12A-1955-2F6E7EA5E877}"/>
              </a:ext>
            </a:extLst>
          </p:cNvPr>
          <p:cNvPicPr>
            <a:picLocks noChangeAspect="1"/>
          </p:cNvPicPr>
          <p:nvPr/>
        </p:nvPicPr>
        <p:blipFill>
          <a:blip r:embed="rId4"/>
          <a:stretch>
            <a:fillRect/>
          </a:stretch>
        </p:blipFill>
        <p:spPr>
          <a:xfrm>
            <a:off x="6197600" y="3103425"/>
            <a:ext cx="5104971" cy="3515687"/>
          </a:xfrm>
          <a:prstGeom prst="rect">
            <a:avLst/>
          </a:prstGeom>
        </p:spPr>
      </p:pic>
    </p:spTree>
    <p:extLst>
      <p:ext uri="{BB962C8B-B14F-4D97-AF65-F5344CB8AC3E}">
        <p14:creationId xmlns:p14="http://schemas.microsoft.com/office/powerpoint/2010/main" val="142343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6D1A-E127-E820-28D9-DFB16C743602}"/>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Population Data and analysis </a:t>
            </a:r>
          </a:p>
        </p:txBody>
      </p:sp>
      <p:pic>
        <p:nvPicPr>
          <p:cNvPr id="7" name="Picture 6" descr="A screenshot of a table&#10;&#10;Description automatically generated with low confidence">
            <a:extLst>
              <a:ext uri="{FF2B5EF4-FFF2-40B4-BE49-F238E27FC236}">
                <a16:creationId xmlns:a16="http://schemas.microsoft.com/office/drawing/2014/main" id="{CFB6ACB9-348F-6D3A-5098-8897199AFBF8}"/>
              </a:ext>
            </a:extLst>
          </p:cNvPr>
          <p:cNvPicPr>
            <a:picLocks noChangeAspect="1"/>
          </p:cNvPicPr>
          <p:nvPr/>
        </p:nvPicPr>
        <p:blipFill>
          <a:blip r:embed="rId2"/>
          <a:stretch>
            <a:fillRect/>
          </a:stretch>
        </p:blipFill>
        <p:spPr>
          <a:xfrm>
            <a:off x="455947" y="2764490"/>
            <a:ext cx="5640053" cy="3207348"/>
          </a:xfrm>
          <a:prstGeom prst="rect">
            <a:avLst/>
          </a:prstGeom>
        </p:spPr>
      </p:pic>
      <p:sp>
        <p:nvSpPr>
          <p:cNvPr id="9" name="TextBox 8">
            <a:extLst>
              <a:ext uri="{FF2B5EF4-FFF2-40B4-BE49-F238E27FC236}">
                <a16:creationId xmlns:a16="http://schemas.microsoft.com/office/drawing/2014/main" id="{4C3861D7-8CDD-171D-E0D2-B1FEE6C1B843}"/>
              </a:ext>
            </a:extLst>
          </p:cNvPr>
          <p:cNvSpPr txBox="1"/>
          <p:nvPr/>
        </p:nvSpPr>
        <p:spPr>
          <a:xfrm>
            <a:off x="1451579" y="1345923"/>
            <a:ext cx="7758926"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10" name="TextBox 9">
            <a:extLst>
              <a:ext uri="{FF2B5EF4-FFF2-40B4-BE49-F238E27FC236}">
                <a16:creationId xmlns:a16="http://schemas.microsoft.com/office/drawing/2014/main" id="{422A13BB-F2FF-E9EB-AC36-74096BEA8BA4}"/>
              </a:ext>
            </a:extLst>
          </p:cNvPr>
          <p:cNvSpPr txBox="1"/>
          <p:nvPr/>
        </p:nvSpPr>
        <p:spPr>
          <a:xfrm>
            <a:off x="1451579" y="1853754"/>
            <a:ext cx="9603275" cy="923330"/>
          </a:xfrm>
          <a:prstGeom prst="rect">
            <a:avLst/>
          </a:prstGeom>
          <a:noFill/>
        </p:spPr>
        <p:txBody>
          <a:bodyPr wrap="square" rtlCol="0">
            <a:spAutoFit/>
          </a:bodyPr>
          <a:lstStyle/>
          <a:p>
            <a:r>
              <a:rPr lang="en-US" dirty="0"/>
              <a:t>We wanted each region to be relative to the population of infants. Therefore, we extracted the total population of infants per area in England. This showed that London had the largest population of infants </a:t>
            </a:r>
          </a:p>
        </p:txBody>
      </p:sp>
      <p:pic>
        <p:nvPicPr>
          <p:cNvPr id="14" name="Picture 13" descr="A picture containing text, screenshot, diagram, font&#10;&#10;Description automatically generated">
            <a:extLst>
              <a:ext uri="{FF2B5EF4-FFF2-40B4-BE49-F238E27FC236}">
                <a16:creationId xmlns:a16="http://schemas.microsoft.com/office/drawing/2014/main" id="{128E8816-8A24-7B75-FFC0-8C03D5651458}"/>
              </a:ext>
            </a:extLst>
          </p:cNvPr>
          <p:cNvPicPr>
            <a:picLocks noChangeAspect="1"/>
          </p:cNvPicPr>
          <p:nvPr/>
        </p:nvPicPr>
        <p:blipFill>
          <a:blip r:embed="rId3"/>
          <a:stretch>
            <a:fillRect/>
          </a:stretch>
        </p:blipFill>
        <p:spPr>
          <a:xfrm>
            <a:off x="6253216" y="2452873"/>
            <a:ext cx="5797270" cy="3518966"/>
          </a:xfrm>
          <a:prstGeom prst="rect">
            <a:avLst/>
          </a:prstGeom>
        </p:spPr>
      </p:pic>
    </p:spTree>
    <p:extLst>
      <p:ext uri="{BB962C8B-B14F-4D97-AF65-F5344CB8AC3E}">
        <p14:creationId xmlns:p14="http://schemas.microsoft.com/office/powerpoint/2010/main" val="16355867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{C4E04F5A-8595-5D46-8B3A-C72CBA90EAF2}tf10001119_mac</Template>
  <TotalTime>6421</TotalTime>
  <Words>1289</Words>
  <Application>Microsoft Office PowerPoint</Application>
  <PresentationFormat>Widescreen</PresentationFormat>
  <Paragraphs>108</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Times New Roman</vt:lpstr>
      <vt:lpstr>Gallery</vt:lpstr>
      <vt:lpstr>Infant mortality rate in England and Indices of Deprivation analysis</vt:lpstr>
      <vt:lpstr>Introduction</vt:lpstr>
      <vt:lpstr>Background AND CONTEXT</vt:lpstr>
      <vt:lpstr>Data sources and collection</vt:lpstr>
      <vt:lpstr>Research questions</vt:lpstr>
      <vt:lpstr>Data Cleaning and preparation</vt:lpstr>
      <vt:lpstr>INFANT MORTALITY RATES</vt:lpstr>
      <vt:lpstr>INFANT MORTALITY RATES Continued</vt:lpstr>
      <vt:lpstr>Population Data and analysis </vt:lpstr>
      <vt:lpstr>Data visualization</vt:lpstr>
      <vt:lpstr>PowerPoint Presentation</vt:lpstr>
      <vt:lpstr>Data visualization</vt:lpstr>
      <vt:lpstr>Data visualization</vt:lpstr>
      <vt:lpstr>Analysis and conclusion</vt:lpstr>
      <vt:lpstr>Our findings</vt:lpstr>
      <vt:lpstr>Implications and recommendations</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&amp; Infant mortality rate in England and Indices of Deprivation</dc:title>
  <dc:creator>Ugochi Prince</dc:creator>
  <cp:lastModifiedBy>Shabana</cp:lastModifiedBy>
  <cp:revision>58</cp:revision>
  <dcterms:created xsi:type="dcterms:W3CDTF">2023-06-06T21:17:53Z</dcterms:created>
  <dcterms:modified xsi:type="dcterms:W3CDTF">2023-06-13T17:19:55Z</dcterms:modified>
</cp:coreProperties>
</file>