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62" r:id="rId4"/>
    <p:sldId id="263" r:id="rId5"/>
    <p:sldId id="270" r:id="rId6"/>
    <p:sldId id="271" r:id="rId7"/>
    <p:sldId id="273" r:id="rId8"/>
    <p:sldId id="272" r:id="rId9"/>
    <p:sldId id="258" r:id="rId10"/>
    <p:sldId id="260" r:id="rId11"/>
    <p:sldId id="275" r:id="rId12"/>
    <p:sldId id="274" r:id="rId13"/>
    <p:sldId id="261"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6"/>
    <p:restoredTop sz="96281"/>
  </p:normalViewPr>
  <p:slideViewPr>
    <p:cSldViewPr snapToGrid="0">
      <p:cViewPr varScale="1">
        <p:scale>
          <a:sx n="96" d="100"/>
          <a:sy n="96"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6/12/23</a:t>
            </a:fld>
            <a:endParaRPr lang="en-EE"/>
          </a:p>
        </p:txBody>
      </p:sp>
      <p:sp>
        <p:nvSpPr>
          <p:cNvPr id="5" name="Footer Placeholder 4"/>
          <p:cNvSpPr>
            <a:spLocks noGrp="1"/>
          </p:cNvSpPr>
          <p:nvPr>
            <p:ph type="ftr" sz="quarter" idx="11"/>
          </p:nvPr>
        </p:nvSpPr>
        <p:spPr>
          <a:xfrm>
            <a:off x="2416500" y="329307"/>
            <a:ext cx="4973915" cy="309201"/>
          </a:xfrm>
        </p:spPr>
        <p:txBody>
          <a:bodyPr/>
          <a:lstStyle/>
          <a:p>
            <a:endParaRPr lang="en-EE"/>
          </a:p>
        </p:txBody>
      </p:sp>
      <p:sp>
        <p:nvSpPr>
          <p:cNvPr id="6" name="Slide Number Placeholder 5"/>
          <p:cNvSpPr>
            <a:spLocks noGrp="1"/>
          </p:cNvSpPr>
          <p:nvPr>
            <p:ph type="sldNum" sz="quarter" idx="12"/>
          </p:nvPr>
        </p:nvSpPr>
        <p:spPr>
          <a:xfrm>
            <a:off x="1437664" y="798973"/>
            <a:ext cx="811019" cy="503578"/>
          </a:xfrm>
        </p:spPr>
        <p:txBody>
          <a:bodyPr/>
          <a:lstStyle/>
          <a:p>
            <a:fld id="{A8A04D3B-D23A-4248-8030-6A4756CEDB95}" type="slidenum">
              <a:rPr lang="en-EE" smtClean="0"/>
              <a:t>‹#›</a:t>
            </a:fld>
            <a:endParaRPr lang="en-E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0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6/12/23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6/12/23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6/12/23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3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1E5E0A0-989A-1541-BB27-5ED09915B29D}" type="datetimeFigureOut">
              <a:rPr lang="en-EE" smtClean="0"/>
              <a:t>6/12/23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3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1E5E0A0-989A-1541-BB27-5ED09915B29D}" type="datetimeFigureOut">
              <a:rPr lang="en-EE" smtClean="0"/>
              <a:t>6/12/23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4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1E5E0A0-989A-1541-BB27-5ED09915B29D}" type="datetimeFigureOut">
              <a:rPr lang="en-EE" smtClean="0"/>
              <a:t>6/12/23</a:t>
            </a:fld>
            <a:endParaRPr lang="en-EE"/>
          </a:p>
        </p:txBody>
      </p:sp>
      <p:sp>
        <p:nvSpPr>
          <p:cNvPr id="8" name="Footer Placeholder 7"/>
          <p:cNvSpPr>
            <a:spLocks noGrp="1"/>
          </p:cNvSpPr>
          <p:nvPr>
            <p:ph type="ftr" sz="quarter" idx="11"/>
          </p:nvPr>
        </p:nvSpPr>
        <p:spPr/>
        <p:txBody>
          <a:bodyPr/>
          <a:lstStyle/>
          <a:p>
            <a:endParaRPr lang="en-EE"/>
          </a:p>
        </p:txBody>
      </p:sp>
      <p:sp>
        <p:nvSpPr>
          <p:cNvPr id="9" name="Slide Number Placeholder 8"/>
          <p:cNvSpPr>
            <a:spLocks noGrp="1"/>
          </p:cNvSpPr>
          <p:nvPr>
            <p:ph type="sldNum" sz="quarter" idx="12"/>
          </p:nvPr>
        </p:nvSpPr>
        <p:spPr/>
        <p:txBody>
          <a:bodyPr/>
          <a:lstStyle/>
          <a:p>
            <a:fld id="{A8A04D3B-D23A-4248-8030-6A4756CEDB95}" type="slidenum">
              <a:rPr lang="en-EE" smtClean="0"/>
              <a:t>‹#›</a:t>
            </a:fld>
            <a:endParaRPr lang="en-E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0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E5E0A0-989A-1541-BB27-5ED09915B29D}" type="datetimeFigureOut">
              <a:rPr lang="en-EE" smtClean="0"/>
              <a:t>6/12/23</a:t>
            </a:fld>
            <a:endParaRPr lang="en-EE"/>
          </a:p>
        </p:txBody>
      </p:sp>
      <p:sp>
        <p:nvSpPr>
          <p:cNvPr id="4" name="Footer Placeholder 3"/>
          <p:cNvSpPr>
            <a:spLocks noGrp="1"/>
          </p:cNvSpPr>
          <p:nvPr>
            <p:ph type="ftr" sz="quarter" idx="11"/>
          </p:nvPr>
        </p:nvSpPr>
        <p:spPr/>
        <p:txBody>
          <a:bodyPr/>
          <a:lstStyle/>
          <a:p>
            <a:endParaRPr lang="en-EE"/>
          </a:p>
        </p:txBody>
      </p:sp>
      <p:sp>
        <p:nvSpPr>
          <p:cNvPr id="5" name="Slide Number Placeholder 4"/>
          <p:cNvSpPr>
            <a:spLocks noGrp="1"/>
          </p:cNvSpPr>
          <p:nvPr>
            <p:ph type="sldNum" sz="quarter" idx="12"/>
          </p:nvPr>
        </p:nvSpPr>
        <p:spPr/>
        <p:txBody>
          <a:bodyPr/>
          <a:lstStyle/>
          <a:p>
            <a:fld id="{A8A04D3B-D23A-4248-8030-6A4756CEDB95}" type="slidenum">
              <a:rPr lang="en-EE" smtClean="0"/>
              <a:t>‹#›</a:t>
            </a:fld>
            <a:endParaRPr lang="en-E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E0A0-989A-1541-BB27-5ED09915B29D}" type="datetimeFigureOut">
              <a:rPr lang="en-EE" smtClean="0"/>
              <a:t>6/12/23</a:t>
            </a:fld>
            <a:endParaRPr lang="en-EE"/>
          </a:p>
        </p:txBody>
      </p:sp>
      <p:sp>
        <p:nvSpPr>
          <p:cNvPr id="3" name="Footer Placeholder 2"/>
          <p:cNvSpPr>
            <a:spLocks noGrp="1"/>
          </p:cNvSpPr>
          <p:nvPr>
            <p:ph type="ftr" sz="quarter" idx="11"/>
          </p:nvPr>
        </p:nvSpPr>
        <p:spPr/>
        <p:txBody>
          <a:bodyPr/>
          <a:lstStyle/>
          <a:p>
            <a:endParaRPr lang="en-EE"/>
          </a:p>
        </p:txBody>
      </p:sp>
      <p:sp>
        <p:nvSpPr>
          <p:cNvPr id="4" name="Slide Number Placeholder 3"/>
          <p:cNvSpPr>
            <a:spLocks noGrp="1"/>
          </p:cNvSpPr>
          <p:nvPr>
            <p:ph type="sldNum" sz="quarter" idx="12"/>
          </p:nvPr>
        </p:nvSpPr>
        <p:spPr/>
        <p:txBody>
          <a:bodyPr/>
          <a:lstStyle/>
          <a:p>
            <a:fld id="{A8A04D3B-D23A-4248-8030-6A4756CEDB95}" type="slidenum">
              <a:rPr lang="en-EE" smtClean="0"/>
              <a:t>‹#›</a:t>
            </a:fld>
            <a:endParaRPr lang="en-EE"/>
          </a:p>
        </p:txBody>
      </p:sp>
    </p:spTree>
    <p:extLst>
      <p:ext uri="{BB962C8B-B14F-4D97-AF65-F5344CB8AC3E}">
        <p14:creationId xmlns:p14="http://schemas.microsoft.com/office/powerpoint/2010/main" val="12998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E5E0A0-989A-1541-BB27-5ED09915B29D}" type="datetimeFigureOut">
              <a:rPr lang="en-EE" smtClean="0"/>
              <a:t>6/12/23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E5E0A0-989A-1541-BB27-5ED09915B29D}" type="datetimeFigureOut">
              <a:rPr lang="en-EE" smtClean="0"/>
              <a:t>6/12/23</a:t>
            </a:fld>
            <a:endParaRPr lang="en-E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6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E5E0A0-989A-1541-BB27-5ED09915B29D}" type="datetimeFigureOut">
              <a:rPr lang="en-EE" smtClean="0"/>
              <a:t>6/12/23</a:t>
            </a:fld>
            <a:endParaRPr lang="en-E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E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04D3B-D23A-4248-8030-6A4756CEDB95}" type="slidenum">
              <a:rPr lang="en-EE" smtClean="0"/>
              <a:t>‹#›</a:t>
            </a:fld>
            <a:endParaRPr lang="en-E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deaths/bulletins/childhoodinfantandperinatalmortalityinenglandandwales/2021" TargetMode="External"/><Relationship Id="rId2" Type="http://schemas.openxmlformats.org/officeDocument/2006/relationships/hyperlink" Target="https://www.ons.gov.uk/peoplepopulationandcommunity/populationandmigration/populationestimates/datasets/populationestimatesforukenglandandwalesscotlandandnorthernirel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FF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CF948-95D6-7CB8-28AD-A0C2D0111EFD}"/>
              </a:ext>
            </a:extLst>
          </p:cNvPr>
          <p:cNvSpPr>
            <a:spLocks noGrp="1"/>
          </p:cNvSpPr>
          <p:nvPr>
            <p:ph type="ctrTitle"/>
          </p:nvPr>
        </p:nvSpPr>
        <p:spPr>
          <a:xfrm>
            <a:off x="2417779" y="430924"/>
            <a:ext cx="8637073" cy="3510455"/>
          </a:xfrm>
        </p:spPr>
        <p:txBody>
          <a:bodyPr anchor="ctr">
            <a:normAutofit/>
          </a:bodyPr>
          <a:lstStyle/>
          <a:p>
            <a:pPr algn="ctr"/>
            <a:r>
              <a:rPr lang="en-GB" sz="3200" b="1" i="0" dirty="0">
                <a:solidFill>
                  <a:srgbClr val="002060"/>
                </a:solidFill>
                <a:effectLst/>
                <a:latin typeface="Times New Roman" panose="02020603050405020304" pitchFamily="18" charset="0"/>
                <a:cs typeface="Times New Roman" panose="02020603050405020304" pitchFamily="18" charset="0"/>
              </a:rPr>
              <a:t>Infant mortality rate in England and Indices of Deprivation analysis</a:t>
            </a:r>
            <a:endParaRPr lang="en-EE" sz="3200" dirty="0">
              <a:solidFill>
                <a:srgbClr val="002060"/>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89736F81-FD6D-7B00-3D1C-F21B4050DBAC}"/>
              </a:ext>
            </a:extLst>
          </p:cNvPr>
          <p:cNvSpPr>
            <a:spLocks noGrp="1"/>
          </p:cNvSpPr>
          <p:nvPr>
            <p:ph type="subTitle" idx="1"/>
          </p:nvPr>
        </p:nvSpPr>
        <p:spPr>
          <a:xfrm>
            <a:off x="2417780" y="3668111"/>
            <a:ext cx="8637072" cy="1629104"/>
          </a:xfrm>
        </p:spPr>
        <p:txBody>
          <a:bodyPr>
            <a:normAutofit fontScale="85000" lnSpcReduction="10000"/>
          </a:bodyPr>
          <a:lstStyle/>
          <a:p>
            <a:pPr algn="ctr"/>
            <a:r>
              <a:rPr lang="en-EE" dirty="0">
                <a:solidFill>
                  <a:srgbClr val="002060"/>
                </a:solidFill>
                <a:latin typeface="Times New Roman" panose="02020603050405020304" pitchFamily="18" charset="0"/>
                <a:cs typeface="Times New Roman" panose="02020603050405020304" pitchFamily="18" charset="0"/>
              </a:rPr>
              <a:t>Presented by:</a:t>
            </a:r>
          </a:p>
          <a:p>
            <a:pPr algn="ctr"/>
            <a:r>
              <a:rPr lang="en-EE" dirty="0">
                <a:solidFill>
                  <a:srgbClr val="002060"/>
                </a:solidFill>
                <a:latin typeface="Times New Roman" panose="02020603050405020304" pitchFamily="18" charset="0"/>
                <a:cs typeface="Times New Roman" panose="02020603050405020304" pitchFamily="18" charset="0"/>
              </a:rPr>
              <a:t>Rachel Brimble, </a:t>
            </a:r>
            <a:r>
              <a:rPr lang="en-GB" dirty="0">
                <a:solidFill>
                  <a:srgbClr val="002060"/>
                </a:solidFill>
                <a:latin typeface="Times New Roman" panose="02020603050405020304" pitchFamily="18" charset="0"/>
                <a:cs typeface="Times New Roman" panose="02020603050405020304" pitchFamily="18" charset="0"/>
              </a:rPr>
              <a:t>J</a:t>
            </a:r>
            <a:r>
              <a:rPr lang="en-EE" dirty="0">
                <a:solidFill>
                  <a:srgbClr val="002060"/>
                </a:solidFill>
                <a:latin typeface="Times New Roman" panose="02020603050405020304" pitchFamily="18" charset="0"/>
                <a:cs typeface="Times New Roman" panose="02020603050405020304" pitchFamily="18" charset="0"/>
              </a:rPr>
              <a:t>ody-ann frazer, </a:t>
            </a:r>
            <a:r>
              <a:rPr lang="en-GB" dirty="0">
                <a:solidFill>
                  <a:srgbClr val="002060"/>
                </a:solidFill>
                <a:latin typeface="Times New Roman" panose="02020603050405020304" pitchFamily="18" charset="0"/>
                <a:cs typeface="Times New Roman" panose="02020603050405020304" pitchFamily="18" charset="0"/>
              </a:rPr>
              <a:t>S</a:t>
            </a:r>
            <a:r>
              <a:rPr lang="en-EE" dirty="0">
                <a:solidFill>
                  <a:srgbClr val="002060"/>
                </a:solidFill>
                <a:latin typeface="Times New Roman" panose="02020603050405020304" pitchFamily="18" charset="0"/>
                <a:cs typeface="Times New Roman" panose="02020603050405020304" pitchFamily="18" charset="0"/>
              </a:rPr>
              <a:t>habana Qureshi and </a:t>
            </a:r>
            <a:r>
              <a:rPr lang="en-GB" dirty="0">
                <a:solidFill>
                  <a:srgbClr val="002060"/>
                </a:solidFill>
                <a:latin typeface="Times New Roman" panose="02020603050405020304" pitchFamily="18" charset="0"/>
                <a:cs typeface="Times New Roman" panose="02020603050405020304" pitchFamily="18" charset="0"/>
              </a:rPr>
              <a:t>U</a:t>
            </a:r>
            <a:r>
              <a:rPr lang="en-EE" dirty="0">
                <a:solidFill>
                  <a:srgbClr val="002060"/>
                </a:solidFill>
                <a:latin typeface="Times New Roman" panose="02020603050405020304" pitchFamily="18" charset="0"/>
                <a:cs typeface="Times New Roman" panose="02020603050405020304" pitchFamily="18" charset="0"/>
              </a:rPr>
              <a:t>gochi Prince ajuobi</a:t>
            </a:r>
          </a:p>
          <a:p>
            <a:pPr algn="ctr"/>
            <a:r>
              <a:rPr lang="en-GB" dirty="0">
                <a:solidFill>
                  <a:srgbClr val="002060"/>
                </a:solidFill>
                <a:latin typeface="Times New Roman" panose="02020603050405020304" pitchFamily="18" charset="0"/>
                <a:cs typeface="Times New Roman" panose="02020603050405020304" pitchFamily="18" charset="0"/>
              </a:rPr>
              <a:t>O</a:t>
            </a:r>
            <a:r>
              <a:rPr lang="en-EE" dirty="0">
                <a:solidFill>
                  <a:srgbClr val="002060"/>
                </a:solidFill>
                <a:latin typeface="Times New Roman" panose="02020603050405020304" pitchFamily="18" charset="0"/>
                <a:cs typeface="Times New Roman" panose="02020603050405020304" pitchFamily="18" charset="0"/>
              </a:rPr>
              <a:t>n</a:t>
            </a:r>
          </a:p>
          <a:p>
            <a:pPr algn="ctr"/>
            <a:r>
              <a:rPr lang="en-EE" dirty="0">
                <a:solidFill>
                  <a:srgbClr val="002060"/>
                </a:solidFill>
                <a:latin typeface="Times New Roman" panose="02020603050405020304" pitchFamily="18" charset="0"/>
                <a:cs typeface="Times New Roman" panose="02020603050405020304" pitchFamily="18" charset="0"/>
              </a:rPr>
              <a:t>13th June 2023</a:t>
            </a:r>
          </a:p>
        </p:txBody>
      </p:sp>
    </p:spTree>
    <p:extLst>
      <p:ext uri="{BB962C8B-B14F-4D97-AF65-F5344CB8AC3E}">
        <p14:creationId xmlns:p14="http://schemas.microsoft.com/office/powerpoint/2010/main" val="35483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p:txBody>
          <a:bodyPr>
            <a:normAutofit/>
          </a:bodyPr>
          <a:lstStyle/>
          <a:p>
            <a:pPr marL="0" indent="0">
              <a:buNone/>
            </a:pPr>
            <a:r>
              <a:rPr lang="en-GB" b="0" i="0" dirty="0">
                <a:solidFill>
                  <a:srgbClr val="FF0000"/>
                </a:solidFill>
                <a:effectLst/>
                <a:latin typeface="Times New Roman" panose="02020603050405020304" pitchFamily="18" charset="0"/>
                <a:cs typeface="Times New Roman" panose="02020603050405020304" pitchFamily="18" charset="0"/>
              </a:rPr>
              <a:t>Shabana</a:t>
            </a: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A8705-5D4A-F2C4-E865-08FEDBF4C9E5}"/>
              </a:ext>
            </a:extLst>
          </p:cNvPr>
          <p:cNvSpPr txBox="1"/>
          <p:nvPr/>
        </p:nvSpPr>
        <p:spPr>
          <a:xfrm>
            <a:off x="1451579" y="1329136"/>
            <a:ext cx="578819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 Which region has the highest poverty rate in England?</a:t>
            </a:r>
          </a:p>
        </p:txBody>
      </p:sp>
    </p:spTree>
    <p:extLst>
      <p:ext uri="{BB962C8B-B14F-4D97-AF65-F5344CB8AC3E}">
        <p14:creationId xmlns:p14="http://schemas.microsoft.com/office/powerpoint/2010/main" val="337548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a:xfrm>
            <a:off x="1358813" y="2015732"/>
            <a:ext cx="9603275" cy="3450613"/>
          </a:xfrm>
        </p:spPr>
        <p:txBody>
          <a:bodyPr>
            <a:normAutofit/>
          </a:bodyPr>
          <a:lstStyle/>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Scatter plot illustrating the relationship between poverty rates and infant mortality rates</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0FECD6-307B-A004-102F-FCC1CFCDDFC6}"/>
              </a:ext>
            </a:extLst>
          </p:cNvPr>
          <p:cNvSpPr txBox="1"/>
          <p:nvPr/>
        </p:nvSpPr>
        <p:spPr>
          <a:xfrm>
            <a:off x="1358813" y="1391655"/>
            <a:ext cx="873934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1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60E3AA-8F98-5879-6005-173988F3B39D}"/>
              </a:ext>
            </a:extLst>
          </p:cNvPr>
          <p:cNvSpPr txBox="1">
            <a:spLocks/>
          </p:cNvSpPr>
          <p:nvPr/>
        </p:nvSpPr>
        <p:spPr>
          <a:xfrm>
            <a:off x="1432166" y="244089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GB">
                <a:solidFill>
                  <a:srgbClr val="FF0000"/>
                </a:solidFill>
                <a:latin typeface="Times New Roman" panose="02020603050405020304" pitchFamily="18" charset="0"/>
                <a:cs typeface="Times New Roman" panose="02020603050405020304" pitchFamily="18" charset="0"/>
              </a:rPr>
              <a:t>Uchogi</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solidFill>
                  <a:srgbClr val="FF0000"/>
                </a:solidFill>
              </a:rPr>
              <a:t>What you did and Graphs </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GB" sz="3600" dirty="0">
                <a:solidFill>
                  <a:srgbClr val="002060"/>
                </a:solidFill>
                <a:latin typeface="Times New Roman" panose="02020603050405020304" pitchFamily="18" charset="0"/>
                <a:cs typeface="Times New Roman" panose="02020603050405020304" pitchFamily="18" charset="0"/>
              </a:rPr>
              <a:t>Analysis and conclusion</a:t>
            </a:r>
            <a:endParaRPr lang="en-US" dirty="0"/>
          </a:p>
        </p:txBody>
      </p:sp>
    </p:spTree>
    <p:extLst>
      <p:ext uri="{BB962C8B-B14F-4D97-AF65-F5344CB8AC3E}">
        <p14:creationId xmlns:p14="http://schemas.microsoft.com/office/powerpoint/2010/main" val="182248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E12-1690-3229-2DF7-E956D3DC199C}"/>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Our findings</a:t>
            </a:r>
            <a:endParaRPr lang="en-EE"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00CE8-AA83-7E0C-58E8-7CC0C2082D16}"/>
              </a:ext>
            </a:extLst>
          </p:cNvPr>
          <p:cNvSpPr>
            <a:spLocks noGrp="1"/>
          </p:cNvSpPr>
          <p:nvPr>
            <p:ph idx="1"/>
          </p:nvPr>
        </p:nvSpPr>
        <p:spPr/>
        <p:txBody>
          <a:bodyPr>
            <a:normAutofit/>
          </a:bodyPr>
          <a:lstStyle/>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0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0DB7-1937-78B0-0EAE-0D1F444DB692}"/>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Implications and recommendations</a:t>
            </a:r>
          </a:p>
        </p:txBody>
      </p:sp>
      <p:sp>
        <p:nvSpPr>
          <p:cNvPr id="3" name="Content Placeholder 2">
            <a:extLst>
              <a:ext uri="{FF2B5EF4-FFF2-40B4-BE49-F238E27FC236}">
                <a16:creationId xmlns:a16="http://schemas.microsoft.com/office/drawing/2014/main" id="{D14C0C64-2FA0-F0C5-9E1D-408B78B4D9AA}"/>
              </a:ext>
            </a:extLst>
          </p:cNvPr>
          <p:cNvSpPr>
            <a:spLocks noGrp="1"/>
          </p:cNvSpPr>
          <p:nvPr>
            <p:ph idx="1"/>
          </p:nvPr>
        </p:nvSpPr>
        <p:spPr/>
        <p:txBody>
          <a:bodyPr>
            <a:normAutofit/>
          </a:bodyPr>
          <a:lstStyle/>
          <a:p>
            <a:pPr marL="0" indent="0">
              <a:buNone/>
            </a:pPr>
            <a:endParaRPr lang="en-E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3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0BC-2EC5-D6FA-2665-467894C36C0C}"/>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D076A3D-564C-F4E6-113C-B16AAE0B5C02}"/>
              </a:ext>
            </a:extLst>
          </p:cNvPr>
          <p:cNvSpPr>
            <a:spLocks noGrp="1"/>
          </p:cNvSpPr>
          <p:nvPr>
            <p:ph idx="1"/>
          </p:nvPr>
        </p:nvSpPr>
        <p:spPr/>
        <p:txBody>
          <a:bodyPr>
            <a:normAutofit/>
          </a:bodyPr>
          <a:lstStyle/>
          <a:p>
            <a:pPr marL="0" indent="0">
              <a:buNone/>
            </a:pPr>
            <a:r>
              <a:rPr lang="en-EE" sz="2400" dirty="0">
                <a:solidFill>
                  <a:srgbClr val="002060"/>
                </a:solidFill>
                <a:latin typeface="Times New Roman" panose="02020603050405020304" pitchFamily="18" charset="0"/>
                <a:cs typeface="Times New Roman" panose="02020603050405020304" pitchFamily="18" charset="0"/>
              </a:rPr>
              <a:t>As with every research analysis, there are also limitations as to data and possible biases as there are other indices not covered in this analysis that could tilt the analysis further.</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8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DA2B-EC8F-9CC6-0256-74034BE66A86}"/>
              </a:ext>
            </a:extLst>
          </p:cNvPr>
          <p:cNvSpPr>
            <a:spLocks noGrp="1"/>
          </p:cNvSpPr>
          <p:nvPr>
            <p:ph type="title"/>
          </p:nvPr>
        </p:nvSpPr>
        <p:spPr>
          <a:xfrm>
            <a:off x="1491335" y="659150"/>
            <a:ext cx="9603275" cy="1049680"/>
          </a:xfrm>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57D13D-3221-C03B-DE25-48893831C589}"/>
              </a:ext>
            </a:extLst>
          </p:cNvPr>
          <p:cNvSpPr>
            <a:spLocks noGrp="1"/>
          </p:cNvSpPr>
          <p:nvPr>
            <p:ph idx="1"/>
          </p:nvPr>
        </p:nvSpPr>
        <p:spPr>
          <a:xfrm>
            <a:off x="1451579" y="1989229"/>
            <a:ext cx="9603275" cy="3910934"/>
          </a:xfrm>
        </p:spPr>
        <p:txBody>
          <a:bodyPr>
            <a:normAutofit lnSpcReduction="10000"/>
          </a:bodyPr>
          <a:lstStyle/>
          <a:p>
            <a:pPr marL="0" indent="0" algn="l">
              <a:buNone/>
            </a:pPr>
            <a:r>
              <a:rPr lang="en-GB" sz="1800" b="1" i="0" dirty="0">
                <a:solidFill>
                  <a:srgbClr val="002060"/>
                </a:solidFill>
                <a:effectLst/>
                <a:latin typeface="Times New Roman" panose="02020603050405020304" pitchFamily="18" charset="0"/>
                <a:cs typeface="Times New Roman" panose="02020603050405020304" pitchFamily="18" charset="0"/>
              </a:rPr>
              <a:t>Child and infant mortality rates are crucial indicators of a population’s overall health and well-being, reflecting the effectiveness of healthcare systems, social policies, and economic conditions.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In today's presentation, we aim to delve into the intricate relationship between child and infant mortality rates and various indices of deprivation in England. Through our data analysis, we strive to uncover meaningful insights that can contribute to policy-making, public health initiatives, and the overall well-being of children in England. </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Our findings have the potential to inform targeted interventions and strategies that address the socio-economic determinants of infant mortality rates, aiming for equitable health outcomes across diverse communities.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We look forward to sharing our research findings and highlighting any correlations, disparities, and implications discovered during our analysis. </a:t>
            </a:r>
            <a:endParaRPr lang="en-EE"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2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16B8-7BED-48DB-210D-CFDA85809159}"/>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B</a:t>
            </a:r>
            <a:r>
              <a:rPr lang="en-EE" sz="2800" dirty="0">
                <a:solidFill>
                  <a:srgbClr val="002060"/>
                </a:solidFill>
                <a:latin typeface="Times New Roman" panose="02020603050405020304" pitchFamily="18" charset="0"/>
                <a:cs typeface="Times New Roman" panose="02020603050405020304" pitchFamily="18" charset="0"/>
              </a:rPr>
              <a:t>ackground AND CONTEXT</a:t>
            </a:r>
          </a:p>
        </p:txBody>
      </p:sp>
      <p:sp>
        <p:nvSpPr>
          <p:cNvPr id="3" name="Content Placeholder 2">
            <a:extLst>
              <a:ext uri="{FF2B5EF4-FFF2-40B4-BE49-F238E27FC236}">
                <a16:creationId xmlns:a16="http://schemas.microsoft.com/office/drawing/2014/main" id="{2A6D3B92-0B1A-4540-0749-0D5BC7953EF7}"/>
              </a:ext>
            </a:extLst>
          </p:cNvPr>
          <p:cNvSpPr>
            <a:spLocks noGrp="1"/>
          </p:cNvSpPr>
          <p:nvPr>
            <p:ph idx="1"/>
          </p:nvPr>
        </p:nvSpPr>
        <p:spPr>
          <a:xfrm>
            <a:off x="1451579" y="2015732"/>
            <a:ext cx="9603275" cy="3891082"/>
          </a:xfrm>
        </p:spPr>
        <p:txBody>
          <a:bodyPr>
            <a:normAutofit fontScale="32500" lnSpcReduction="20000"/>
          </a:bodyPr>
          <a:lstStyle/>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Child mortality refers to the death of children aged 1 to 4 years, </a:t>
            </a:r>
            <a:r>
              <a:rPr lang="en-GB" sz="5600" b="1" i="0" dirty="0">
                <a:solidFill>
                  <a:srgbClr val="002060"/>
                </a:solidFill>
                <a:effectLst/>
                <a:latin typeface="Times New Roman" panose="02020603050405020304" pitchFamily="18" charset="0"/>
                <a:cs typeface="Times New Roman" panose="02020603050405020304" pitchFamily="18" charset="0"/>
              </a:rPr>
              <a:t>whereas infant mortality refers to the death of infants under the age of 1 year. </a:t>
            </a:r>
          </a:p>
          <a:p>
            <a:pPr marL="0" indent="0" algn="l">
              <a:buNone/>
            </a:pPr>
            <a:r>
              <a:rPr lang="en-GB" sz="5600" dirty="0">
                <a:solidFill>
                  <a:srgbClr val="002060"/>
                </a:solidFill>
                <a:latin typeface="Times New Roman" panose="02020603050405020304" pitchFamily="18" charset="0"/>
                <a:cs typeface="Times New Roman" panose="02020603050405020304" pitchFamily="18" charset="0"/>
              </a:rPr>
              <a:t>For this research in </a:t>
            </a:r>
            <a:r>
              <a:rPr lang="en-GB" sz="5600" b="0" i="0" dirty="0">
                <a:solidFill>
                  <a:srgbClr val="002060"/>
                </a:solidFill>
                <a:effectLst/>
                <a:latin typeface="Times New Roman" panose="02020603050405020304" pitchFamily="18" charset="0"/>
                <a:cs typeface="Times New Roman" panose="02020603050405020304" pitchFamily="18" charset="0"/>
              </a:rPr>
              <a:t>England, </a:t>
            </a:r>
            <a:r>
              <a:rPr lang="en-GB" sz="5600" i="0" dirty="0">
                <a:solidFill>
                  <a:srgbClr val="002060"/>
                </a:solidFill>
                <a:effectLst/>
                <a:latin typeface="Times New Roman" panose="02020603050405020304" pitchFamily="18" charset="0"/>
                <a:cs typeface="Times New Roman" panose="02020603050405020304" pitchFamily="18" charset="0"/>
              </a:rPr>
              <a:t>we focus on 0 to 1-year-olds in the </a:t>
            </a:r>
            <a:r>
              <a:rPr lang="en-GB" sz="5600" b="1" i="0" dirty="0">
                <a:solidFill>
                  <a:srgbClr val="002060"/>
                </a:solidFill>
                <a:effectLst/>
                <a:latin typeface="Times New Roman" panose="02020603050405020304" pitchFamily="18" charset="0"/>
                <a:cs typeface="Times New Roman" panose="02020603050405020304" pitchFamily="18" charset="0"/>
              </a:rPr>
              <a:t>year 2021.</a:t>
            </a:r>
          </a:p>
          <a:p>
            <a:pPr marL="0" indent="0" algn="l">
              <a:buNone/>
            </a:pPr>
            <a:r>
              <a:rPr lang="en-GB" sz="5600" dirty="0">
                <a:solidFill>
                  <a:srgbClr val="FF0000"/>
                </a:solidFill>
                <a:latin typeface="Times New Roman" panose="02020603050405020304" pitchFamily="18" charset="0"/>
                <a:cs typeface="Times New Roman" panose="02020603050405020304" pitchFamily="18" charset="0"/>
              </a:rPr>
              <a:t>Our </a:t>
            </a:r>
            <a:r>
              <a:rPr lang="en-GB" sz="5600" b="0" i="0" dirty="0">
                <a:solidFill>
                  <a:srgbClr val="FF0000"/>
                </a:solidFill>
                <a:effectLst/>
                <a:latin typeface="Times New Roman" panose="02020603050405020304" pitchFamily="18" charset="0"/>
                <a:cs typeface="Times New Roman" panose="02020603050405020304" pitchFamily="18" charset="0"/>
              </a:rPr>
              <a:t>indices of deprivation as key determinants in understanding infant mortality rates are:</a:t>
            </a:r>
          </a:p>
          <a:p>
            <a:pPr marL="742950" lvl="1" indent="-285750" algn="l">
              <a:buFont typeface="Arial" panose="020B0604020202020204" pitchFamily="34" charset="0"/>
              <a:buChar char="•"/>
            </a:pPr>
            <a:r>
              <a:rPr lang="en-GB" sz="5600" b="0" i="0" dirty="0">
                <a:solidFill>
                  <a:srgbClr val="FF0000"/>
                </a:solidFill>
                <a:effectLst/>
                <a:latin typeface="Times New Roman" panose="02020603050405020304" pitchFamily="18" charset="0"/>
                <a:cs typeface="Times New Roman" panose="02020603050405020304" pitchFamily="18" charset="0"/>
              </a:rPr>
              <a:t>Poverty Rate by Demographic and Ethnicity: Exploring the relationship between poverty and mortality rates to shed light on the role of socioeconomic disparities in infant health outcomes.</a:t>
            </a:r>
          </a:p>
          <a:p>
            <a:pPr marL="0" indent="0" algn="l">
              <a:buNone/>
            </a:pPr>
            <a:endParaRPr lang="en-GB" sz="5600" b="0" i="0" dirty="0">
              <a:solidFill>
                <a:srgbClr val="002060"/>
              </a:solidFill>
              <a:effectLst/>
              <a:latin typeface="Times New Roman" panose="02020603050405020304" pitchFamily="18" charset="0"/>
              <a:cs typeface="Times New Roman" panose="02020603050405020304" pitchFamily="18" charset="0"/>
            </a:endParaRPr>
          </a:p>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By examining this, we can uncover crucial insights that will contribute to the development of evidence-based strategies and policies aimed at reducing infant mortality rates in England.</a:t>
            </a:r>
          </a:p>
        </p:txBody>
      </p:sp>
    </p:spTree>
    <p:extLst>
      <p:ext uri="{BB962C8B-B14F-4D97-AF65-F5344CB8AC3E}">
        <p14:creationId xmlns:p14="http://schemas.microsoft.com/office/powerpoint/2010/main" val="13140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3BAD-81A4-0D7E-D9AF-0F52486F04BD}"/>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421C1B1A-6D35-0CEF-13D7-28EC2B6E5AE3}"/>
              </a:ext>
            </a:extLst>
          </p:cNvPr>
          <p:cNvSpPr>
            <a:spLocks noGrp="1"/>
          </p:cNvSpPr>
          <p:nvPr>
            <p:ph idx="1"/>
          </p:nvPr>
        </p:nvSpPr>
        <p:spPr/>
        <p:txBody>
          <a:bodyPr>
            <a:noAutofit/>
          </a:bodyPr>
          <a:lstStyle/>
          <a:p>
            <a:pPr marL="0" indent="0">
              <a:buNone/>
            </a:pPr>
            <a:r>
              <a:rPr lang="en-EE" sz="1600" b="1" dirty="0">
                <a:solidFill>
                  <a:srgbClr val="002060"/>
                </a:solidFill>
                <a:latin typeface="Times New Roman" panose="02020603050405020304" pitchFamily="18" charset="0"/>
                <a:cs typeface="Times New Roman" panose="02020603050405020304" pitchFamily="18" charset="0"/>
              </a:rPr>
              <a:t>This research data is solely based on the 2021 public data on Infant Mortality in England for children 0 to 1 year old and sourced from:</a:t>
            </a:r>
          </a:p>
          <a:p>
            <a:r>
              <a:rPr lang="en-GB" sz="1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https://www.ons.gov.uk/peoplepopulationandcommunity/populationandmigration/populatio[…]lationestimatesforukenglandandwalesscotlandandnorthernireland</a:t>
            </a:r>
            <a:endParaRPr lang="en-GB" sz="1400" b="0" i="0" u="none" strike="noStrike" dirty="0">
              <a:effectLst/>
              <a:latin typeface="Times New Roman" panose="02020603050405020304" pitchFamily="18" charset="0"/>
              <a:cs typeface="Times New Roman" panose="02020603050405020304" pitchFamily="18" charset="0"/>
            </a:endParaRPr>
          </a:p>
          <a:p>
            <a:r>
              <a:rPr lang="en-GB"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https://www.ons.gov.uk/peoplepopulationandcommunity/birthsdeathsandmarriages/deaths/[…]ns/childhoodinfantandperinatalmortalityinenglandandwales/2021</a:t>
            </a:r>
            <a:endParaRPr lang="en-GB" sz="14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Data sources: Office for National Statistics (ONS), local health authorities</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Time frame: 2021</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Sampling considerations: Representative samples from a different region</a:t>
            </a:r>
            <a:endParaRPr lang="en-EE"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C06-03BE-F2B8-3C72-AA9EE083FBDA}"/>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R</a:t>
            </a:r>
            <a:r>
              <a:rPr lang="en-EE" sz="2800" dirty="0">
                <a:solidFill>
                  <a:srgbClr val="002060"/>
                </a:solidFill>
                <a:latin typeface="Times New Roman" panose="02020603050405020304" pitchFamily="18" charset="0"/>
                <a:cs typeface="Times New Roman" panose="02020603050405020304" pitchFamily="18" charset="0"/>
              </a:rPr>
              <a:t>esearch questions</a:t>
            </a:r>
          </a:p>
        </p:txBody>
      </p:sp>
      <p:sp>
        <p:nvSpPr>
          <p:cNvPr id="3" name="Content Placeholder 2">
            <a:extLst>
              <a:ext uri="{FF2B5EF4-FFF2-40B4-BE49-F238E27FC236}">
                <a16:creationId xmlns:a16="http://schemas.microsoft.com/office/drawing/2014/main" id="{1070B186-CD73-3045-B224-D11EC719BDFC}"/>
              </a:ext>
            </a:extLst>
          </p:cNvPr>
          <p:cNvSpPr>
            <a:spLocks noGrp="1"/>
          </p:cNvSpPr>
          <p:nvPr>
            <p:ph idx="1"/>
          </p:nvPr>
        </p:nvSpPr>
        <p:spPr/>
        <p:txBody>
          <a:bodyPr>
            <a:normAutofit/>
          </a:bodyPr>
          <a:lstStyle/>
          <a:p>
            <a:pPr marL="342900" indent="-342900">
              <a:buFont typeface="+mj-lt"/>
              <a:buAutoNum type="arabicPeriod"/>
            </a:pPr>
            <a:r>
              <a:rPr lang="en-GB" sz="24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poverty rate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400" dirty="0">
              <a:solidFill>
                <a:srgbClr val="002060"/>
              </a:solidFill>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51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EE" sz="3600">
                <a:solidFill>
                  <a:srgbClr val="002060"/>
                </a:solidFill>
                <a:latin typeface="Times New Roman" panose="02020603050405020304" pitchFamily="18" charset="0"/>
                <a:cs typeface="Times New Roman" panose="02020603050405020304" pitchFamily="18" charset="0"/>
              </a:rPr>
              <a:t>Data Cleaning and preparation</a:t>
            </a:r>
            <a:endParaRPr lang="en-US" dirty="0"/>
          </a:p>
        </p:txBody>
      </p:sp>
    </p:spTree>
    <p:extLst>
      <p:ext uri="{BB962C8B-B14F-4D97-AF65-F5344CB8AC3E}">
        <p14:creationId xmlns:p14="http://schemas.microsoft.com/office/powerpoint/2010/main" val="39965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US" dirty="0">
                <a:solidFill>
                  <a:srgbClr val="FF0000"/>
                </a:solidFill>
              </a:rPr>
              <a:t>Rachel</a:t>
            </a:r>
          </a:p>
          <a:p>
            <a:r>
              <a:rPr lang="en-US" dirty="0">
                <a:solidFill>
                  <a:srgbClr val="FF0000"/>
                </a:solidFill>
              </a:rPr>
              <a:t>What you did and Graphs </a:t>
            </a: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spTree>
    <p:extLst>
      <p:ext uri="{BB962C8B-B14F-4D97-AF65-F5344CB8AC3E}">
        <p14:creationId xmlns:p14="http://schemas.microsoft.com/office/powerpoint/2010/main" val="1473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D1A-E127-E820-28D9-DFB16C743602}"/>
              </a:ext>
            </a:extLst>
          </p:cNvPr>
          <p:cNvSpPr>
            <a:spLocks noGrp="1"/>
          </p:cNvSpPr>
          <p:nvPr>
            <p:ph type="title"/>
          </p:nvPr>
        </p:nvSpPr>
        <p:spPr/>
        <p:txBody>
          <a:bodyPr/>
          <a:lstStyle/>
          <a:p>
            <a:r>
              <a:rPr lang="en-US" dirty="0"/>
              <a:t>Population Data and analysis </a:t>
            </a:r>
          </a:p>
        </p:txBody>
      </p:sp>
      <p:pic>
        <p:nvPicPr>
          <p:cNvPr id="7" name="Picture 6" descr="A screenshot of a table&#10;&#10;Description automatically generated with low confidence">
            <a:extLst>
              <a:ext uri="{FF2B5EF4-FFF2-40B4-BE49-F238E27FC236}">
                <a16:creationId xmlns:a16="http://schemas.microsoft.com/office/drawing/2014/main" id="{CFB6ACB9-348F-6D3A-5098-8897199AFBF8}"/>
              </a:ext>
            </a:extLst>
          </p:cNvPr>
          <p:cNvPicPr>
            <a:picLocks noChangeAspect="1"/>
          </p:cNvPicPr>
          <p:nvPr/>
        </p:nvPicPr>
        <p:blipFill>
          <a:blip r:embed="rId2"/>
          <a:stretch>
            <a:fillRect/>
          </a:stretch>
        </p:blipFill>
        <p:spPr>
          <a:xfrm>
            <a:off x="1117076" y="3183729"/>
            <a:ext cx="4978924" cy="3168406"/>
          </a:xfrm>
          <a:prstGeom prst="rect">
            <a:avLst/>
          </a:prstGeom>
        </p:spPr>
      </p:pic>
      <p:sp>
        <p:nvSpPr>
          <p:cNvPr id="9" name="TextBox 8">
            <a:extLst>
              <a:ext uri="{FF2B5EF4-FFF2-40B4-BE49-F238E27FC236}">
                <a16:creationId xmlns:a16="http://schemas.microsoft.com/office/drawing/2014/main" id="{4C3861D7-8CDD-171D-E0D2-B1FEE6C1B843}"/>
              </a:ext>
            </a:extLst>
          </p:cNvPr>
          <p:cNvSpPr txBox="1"/>
          <p:nvPr/>
        </p:nvSpPr>
        <p:spPr>
          <a:xfrm>
            <a:off x="1451579" y="1345923"/>
            <a:ext cx="7758926"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10" name="TextBox 9">
            <a:extLst>
              <a:ext uri="{FF2B5EF4-FFF2-40B4-BE49-F238E27FC236}">
                <a16:creationId xmlns:a16="http://schemas.microsoft.com/office/drawing/2014/main" id="{422A13BB-F2FF-E9EB-AC36-74096BEA8BA4}"/>
              </a:ext>
            </a:extLst>
          </p:cNvPr>
          <p:cNvSpPr txBox="1"/>
          <p:nvPr/>
        </p:nvSpPr>
        <p:spPr>
          <a:xfrm>
            <a:off x="1603513" y="2092990"/>
            <a:ext cx="9603275" cy="923330"/>
          </a:xfrm>
          <a:prstGeom prst="rect">
            <a:avLst/>
          </a:prstGeom>
          <a:noFill/>
        </p:spPr>
        <p:txBody>
          <a:bodyPr wrap="square" rtlCol="0">
            <a:spAutoFit/>
          </a:bodyPr>
          <a:lstStyle/>
          <a:p>
            <a:r>
              <a:rPr lang="en-US" dirty="0"/>
              <a:t>We wanted each region to be relative to the population of infants. Therefore, we extracted the total population of infants per area in England. This showed that London had the largest population of infants </a:t>
            </a:r>
          </a:p>
        </p:txBody>
      </p:sp>
      <p:pic>
        <p:nvPicPr>
          <p:cNvPr id="14" name="Picture 13" descr="A picture containing text, screenshot, diagram, font&#10;&#10;Description automatically generated">
            <a:extLst>
              <a:ext uri="{FF2B5EF4-FFF2-40B4-BE49-F238E27FC236}">
                <a16:creationId xmlns:a16="http://schemas.microsoft.com/office/drawing/2014/main" id="{128E8816-8A24-7B75-FFC0-8C03D5651458}"/>
              </a:ext>
            </a:extLst>
          </p:cNvPr>
          <p:cNvPicPr>
            <a:picLocks noChangeAspect="1"/>
          </p:cNvPicPr>
          <p:nvPr/>
        </p:nvPicPr>
        <p:blipFill>
          <a:blip r:embed="rId3"/>
          <a:stretch>
            <a:fillRect/>
          </a:stretch>
        </p:blipFill>
        <p:spPr>
          <a:xfrm>
            <a:off x="6501065" y="2833169"/>
            <a:ext cx="4862290" cy="3869525"/>
          </a:xfrm>
          <a:prstGeom prst="rect">
            <a:avLst/>
          </a:prstGeom>
        </p:spPr>
      </p:pic>
    </p:spTree>
    <p:extLst>
      <p:ext uri="{BB962C8B-B14F-4D97-AF65-F5344CB8AC3E}">
        <p14:creationId xmlns:p14="http://schemas.microsoft.com/office/powerpoint/2010/main" val="163558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10A-0F1E-8047-45CD-2DA9C3BC4C3A}"/>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82FE98-B0AB-1EC7-D487-2FD0C7B87825}"/>
              </a:ext>
            </a:extLst>
          </p:cNvPr>
          <p:cNvSpPr txBox="1"/>
          <p:nvPr/>
        </p:nvSpPr>
        <p:spPr>
          <a:xfrm>
            <a:off x="1451579" y="1329136"/>
            <a:ext cx="9288842"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6" name="TextBox 5">
            <a:extLst>
              <a:ext uri="{FF2B5EF4-FFF2-40B4-BE49-F238E27FC236}">
                <a16:creationId xmlns:a16="http://schemas.microsoft.com/office/drawing/2014/main" id="{725D860B-18E6-22C8-DE4C-9B489C8C071F}"/>
              </a:ext>
            </a:extLst>
          </p:cNvPr>
          <p:cNvSpPr txBox="1"/>
          <p:nvPr/>
        </p:nvSpPr>
        <p:spPr>
          <a:xfrm>
            <a:off x="1451579" y="1966002"/>
            <a:ext cx="7741810" cy="369332"/>
          </a:xfrm>
          <a:prstGeom prst="rect">
            <a:avLst/>
          </a:prstGeom>
          <a:noFill/>
        </p:spPr>
        <p:txBody>
          <a:bodyPr wrap="square" rtlCol="0">
            <a:spAutoFit/>
          </a:bodyPr>
          <a:lstStyle/>
          <a:p>
            <a:r>
              <a:rPr lang="en-US" dirty="0"/>
              <a:t>We determined the relative morality rate per region and found out ….</a:t>
            </a:r>
          </a:p>
        </p:txBody>
      </p:sp>
      <p:sp>
        <p:nvSpPr>
          <p:cNvPr id="8" name="Content Placeholder 2">
            <a:extLst>
              <a:ext uri="{FF2B5EF4-FFF2-40B4-BE49-F238E27FC236}">
                <a16:creationId xmlns:a16="http://schemas.microsoft.com/office/drawing/2014/main" id="{D50C2883-88F2-D54E-7DFD-41450529975C}"/>
              </a:ext>
            </a:extLst>
          </p:cNvPr>
          <p:cNvSpPr>
            <a:spLocks noGrp="1"/>
          </p:cNvSpPr>
          <p:nvPr>
            <p:ph idx="1"/>
          </p:nvPr>
        </p:nvSpPr>
        <p:spPr>
          <a:xfrm>
            <a:off x="1451579" y="2428067"/>
            <a:ext cx="9603275" cy="3450613"/>
          </a:xfrm>
        </p:spPr>
        <p:txBody>
          <a:bodyPr>
            <a:normAutofit/>
          </a:bodyPr>
          <a:lstStyle/>
          <a:p>
            <a:pPr marL="0" indent="0">
              <a:buNone/>
            </a:pPr>
            <a:r>
              <a:rPr lang="en-GB" b="0" i="0" dirty="0" err="1">
                <a:solidFill>
                  <a:srgbClr val="FF0000"/>
                </a:solidFill>
                <a:effectLst/>
                <a:latin typeface="Times New Roman" panose="02020603050405020304" pitchFamily="18" charset="0"/>
                <a:cs typeface="Times New Roman" panose="02020603050405020304" pitchFamily="18" charset="0"/>
              </a:rPr>
              <a:t>Uchogi</a:t>
            </a: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245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{C4E04F5A-8595-5D46-8B3A-C72CBA90EAF2}tf10001119_mac</Template>
  <TotalTime>6144</TotalTime>
  <Words>655</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Infant mortality rate in England and Indices of Deprivation analysis</vt:lpstr>
      <vt:lpstr>Introduction</vt:lpstr>
      <vt:lpstr>Background AND CONTEXT</vt:lpstr>
      <vt:lpstr>Data sources and collection</vt:lpstr>
      <vt:lpstr>Research questions</vt:lpstr>
      <vt:lpstr>Data Cleaning and preparation</vt:lpstr>
      <vt:lpstr>INFANT MORTALITY RATES</vt:lpstr>
      <vt:lpstr>Population Data and analysis </vt:lpstr>
      <vt:lpstr>Data visualization</vt:lpstr>
      <vt:lpstr>Data visualization</vt:lpstr>
      <vt:lpstr>Data visualization</vt:lpstr>
      <vt:lpstr>Analysis and conclusion</vt:lpstr>
      <vt:lpstr>Our findings</vt:lpstr>
      <vt:lpstr>Implications and recommendations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&amp; Infant mortality rate in England and Indices of Deprivation</dc:title>
  <dc:creator>Ugochi Prince</dc:creator>
  <cp:lastModifiedBy>Jody Frazer</cp:lastModifiedBy>
  <cp:revision>11</cp:revision>
  <dcterms:created xsi:type="dcterms:W3CDTF">2023-06-06T21:17:53Z</dcterms:created>
  <dcterms:modified xsi:type="dcterms:W3CDTF">2023-06-12T20:49:16Z</dcterms:modified>
</cp:coreProperties>
</file>