
<file path=[Content_Types].xml><?xml version="1.0" encoding="utf-8"?>
<Types xmlns="http://schemas.openxmlformats.org/package/2006/content-types">
  <Default Extension="wdp" ContentType="image/vnd.ms-photo"/>
  <Default Extension="emf" ContentType="image/x-emf"/>
  <Default Extension="tiff" ContentType="image/tif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70" r:id="rId4"/>
  </p:sldMasterIdLst>
  <p:notesMasterIdLst>
    <p:notesMasterId r:id="rId31"/>
  </p:notesMasterIdLst>
  <p:sldIdLst>
    <p:sldId id="314" r:id="rId5"/>
    <p:sldId id="485" r:id="rId6"/>
    <p:sldId id="484" r:id="rId7"/>
    <p:sldId id="516" r:id="rId8"/>
    <p:sldId id="494" r:id="rId9"/>
    <p:sldId id="486" r:id="rId10"/>
    <p:sldId id="496" r:id="rId11"/>
    <p:sldId id="472" r:id="rId12"/>
    <p:sldId id="477" r:id="rId13"/>
    <p:sldId id="478" r:id="rId14"/>
    <p:sldId id="479" r:id="rId15"/>
    <p:sldId id="475" r:id="rId16"/>
    <p:sldId id="476" r:id="rId17"/>
    <p:sldId id="480" r:id="rId18"/>
    <p:sldId id="482" r:id="rId19"/>
    <p:sldId id="483" r:id="rId20"/>
    <p:sldId id="517" r:id="rId21"/>
    <p:sldId id="520" r:id="rId22"/>
    <p:sldId id="489" r:id="rId23"/>
    <p:sldId id="490" r:id="rId24"/>
    <p:sldId id="491" r:id="rId25"/>
    <p:sldId id="492" r:id="rId26"/>
    <p:sldId id="518" r:id="rId27"/>
    <p:sldId id="519" r:id="rId28"/>
    <p:sldId id="465" r:id="rId29"/>
    <p:sldId id="464" r:id="rId30"/>
  </p:sldIdLst>
  <p:sldSz cx="12192000" cy="6858000"/>
  <p:notesSz cx="6858000" cy="9144000"/>
  <p:defaultTextStyle>
    <a:defPPr>
      <a:defRPr lang="fr-FR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955"/>
    <a:srgbClr val="173962"/>
    <a:srgbClr val="1AA0E5"/>
    <a:srgbClr val="FFFFCC"/>
    <a:srgbClr val="2863AA"/>
    <a:srgbClr val="003A66"/>
    <a:srgbClr val="8CC63E"/>
    <a:srgbClr val="0F2641"/>
    <a:srgbClr val="65912B"/>
    <a:srgbClr val="B0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howGuides="1">
      <p:cViewPr varScale="1">
        <p:scale>
          <a:sx n="86" d="100"/>
          <a:sy n="86" d="100"/>
        </p:scale>
        <p:origin x="547" y="72"/>
      </p:cViewPr>
      <p:guideLst>
        <p:guide orient="horz" pos="3865"/>
        <p:guide orient="horz" pos="710"/>
        <p:guide orient="horz" pos="4153"/>
        <p:guide pos="7469"/>
        <p:guide pos="188"/>
        <p:guide pos="7283"/>
        <p:guide orient="horz" pos="3256"/>
        <p:guide orient="horz" pos="37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16EA9-834D-4A41-9291-AAFF86C62EC8}" type="datetimeFigureOut">
              <a:rPr lang="es-ES" smtClean="0"/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A510E-2337-44AF-9513-771AEF5273A4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 - n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 cstate="screen">
            <a:lum bright="-40000" contrast="40000"/>
          </a:blip>
          <a:srcRect l="5071" r="2927" b="60620"/>
          <a:stretch>
            <a:fillRect/>
          </a:stretch>
        </p:blipFill>
        <p:spPr>
          <a:xfrm rot="10800000">
            <a:off x="0" y="-11107"/>
            <a:ext cx="8709891" cy="164694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108121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Bebas Neue Regular" panose="00000500000000000000" pitchFamily="50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Rectángulo 6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avas PPTs\HALF YEAR\Contenidos\bas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" y="1"/>
            <a:ext cx="12191996" cy="6857999"/>
          </a:xfrm>
          <a:prstGeom prst="rect">
            <a:avLst/>
          </a:prstGeom>
          <a:noFill/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06246" y="452670"/>
            <a:ext cx="11145513" cy="580085"/>
          </a:xfrm>
        </p:spPr>
        <p:txBody>
          <a:bodyPr/>
          <a:lstStyle>
            <a:lvl1pPr>
              <a:defRPr sz="2665">
                <a:solidFill>
                  <a:schemeClr val="tx1"/>
                </a:solidFill>
                <a:latin typeface="+mj-lt"/>
                <a:cs typeface="Gotham Book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431371" y="6408439"/>
            <a:ext cx="1632181" cy="30777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>
              <a:defRPr sz="900">
                <a:solidFill>
                  <a:srgbClr val="878787"/>
                </a:solidFill>
              </a:defRPr>
            </a:lvl1pPr>
          </a:lstStyle>
          <a:p>
            <a:pPr lvl="0" algn="l"/>
            <a:fld id="{6C25C52D-082E-4AD2-9375-CB9031A5AE5E}" type="slidenum">
              <a:rPr lang="en-GB" sz="1200" smtClean="0">
                <a:solidFill>
                  <a:schemeClr val="tx1"/>
                </a:solidFill>
              </a:rPr>
            </a:fld>
            <a:endParaRPr lang="en-GB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grpSp>
        <p:nvGrpSpPr>
          <p:cNvPr id="13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eño personalizado">
    <p:bg>
      <p:bgPr>
        <a:solidFill>
          <a:srgbClr val="1AA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  <p:grpSp>
        <p:nvGrpSpPr>
          <p:cNvPr id="8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2"/>
            <a:ext cx="12251143" cy="23089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9563" y="2999624"/>
            <a:ext cx="7680853" cy="858753"/>
          </a:xfrm>
        </p:spPr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059403" y="4292296"/>
            <a:ext cx="3860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  <p:grpSp>
        <p:nvGrpSpPr>
          <p:cNvPr id="7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81053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dor titular"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195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031326"/>
            <a:ext cx="7584744" cy="64540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90" y="5610581"/>
            <a:ext cx="7409157" cy="445145"/>
          </a:xfrm>
          <a:prstGeom prst="rect">
            <a:avLst/>
          </a:prstGeom>
        </p:spPr>
        <p:txBody>
          <a:bodyPr vert="horz" lIns="90000" tIns="0" rIns="0" bIns="0" rtlCol="0" anchor="ctr">
            <a:normAutofit lnSpcReduction="10000"/>
          </a:bodyPr>
          <a:lstStyle>
            <a:lvl1pPr>
              <a:defRPr lang="es-ES" sz="2665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  <a:lvl2pPr marL="228600" indent="0">
              <a:buNone/>
              <a:defRPr lang="es-ES" sz="2400" dirty="0" smtClean="0"/>
            </a:lvl2pPr>
            <a:lvl3pPr>
              <a:defRPr lang="es-ES" sz="2400" dirty="0" smtClean="0"/>
            </a:lvl3pPr>
            <a:lvl4pPr>
              <a:defRPr lang="es-ES" sz="2400" dirty="0" smtClean="0"/>
            </a:lvl4pPr>
            <a:lvl5pPr>
              <a:defRPr lang="es-ES" sz="2400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Subtitulo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3" name="6 Rectángulo"/>
          <p:cNvSpPr/>
          <p:nvPr userDrawn="1"/>
        </p:nvSpPr>
        <p:spPr>
          <a:xfrm>
            <a:off x="1295467" y="4675983"/>
            <a:ext cx="96011" cy="86329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4675984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>
            <a:lum bright="70000" contrast="-70000"/>
          </a:blip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5878" y="6381145"/>
            <a:ext cx="2400384" cy="36470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199792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400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710025"/>
            <a:ext cx="5761567" cy="3465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7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0" name="Rectángulo 9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159563" y="3532983"/>
            <a:ext cx="76808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Titulo</a:t>
            </a:r>
            <a:endParaRPr lang="fr-F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59403" y="496374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Fecha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 txBox="1"/>
          <p:nvPr/>
        </p:nvSpPr>
        <p:spPr>
          <a:xfrm>
            <a:off x="7582535" y="4660900"/>
            <a:ext cx="4169410" cy="441960"/>
          </a:xfrm>
          <a:prstGeom prst="rect">
            <a:avLst/>
          </a:prstGeom>
        </p:spPr>
        <p:txBody>
          <a:bodyPr vert="horz" lIns="121807" tIns="47956" rIns="121807" bIns="47956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65" dirty="0">
                <a:solidFill>
                  <a:schemeClr val="bg1"/>
                </a:solidFill>
              </a:rPr>
              <a:t>16 de Noviembre de 2.018</a:t>
            </a:r>
            <a:endParaRPr lang="es-ES" sz="1865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259126" y="3358113"/>
            <a:ext cx="7673748" cy="858753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ANGULAR WORKSHOP</a:t>
            </a:r>
            <a:endParaRPr lang="es-ES" altLang="es-ES_tradnl" sz="4265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2 Marcador de pie de página"/>
          <p:cNvSpPr txBox="1"/>
          <p:nvPr/>
        </p:nvSpPr>
        <p:spPr>
          <a:xfrm>
            <a:off x="4167386" y="4001374"/>
            <a:ext cx="3857228" cy="363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21856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8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ES" sz="1865" b="1" dirty="0">
              <a:solidFill>
                <a:schemeClr val="accent1">
                  <a:lumMod val="20000"/>
                  <a:lumOff val="8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max-line-length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540510"/>
            <a:ext cx="60655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Requires lines to be under a certain max length.</a:t>
            </a:r>
            <a:endParaRPr 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4556125"/>
            <a:ext cx="116478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Limiting the length of a line of code improves code readability. It also makes comparing code side-by-side easier and improves compatibility with various editors, IDEs, and diff viewers.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curly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80310" y="25247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if (foo === bar)</a:t>
            </a:r>
            <a:endParaRPr lang="en-US"/>
          </a:p>
          <a:p>
            <a:r>
              <a:rPr lang="en-US"/>
              <a:t>    foo++;</a:t>
            </a:r>
            <a:endParaRPr lang="en-US"/>
          </a:p>
          <a:p>
            <a:r>
              <a:rPr lang="en-US"/>
              <a:t>    bar++;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34670" y="1636395"/>
            <a:ext cx="72313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En</a:t>
            </a:r>
            <a:r>
              <a:rPr lang="en-US"/>
              <a:t>forces braces for if/for/do/while statements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22935" y="4232275"/>
            <a:ext cx="112522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 the code above, the author almost certainly meant for both foo++ and bar++ to be executed only if foo === bar. However, they forgot braces and bar++ will be executed no matter what. This rule could prevent such a mistake.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01" y="85261"/>
            <a:ext cx="8051577" cy="659096"/>
          </a:xfrm>
        </p:spPr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99400" y="744522"/>
            <a:ext cx="6228401" cy="513014"/>
          </a:xfrm>
        </p:spPr>
        <p:txBody>
          <a:bodyPr/>
          <a:p>
            <a:r>
              <a:rPr lang="en-US"/>
              <a:t>Rule: import-blacklist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866265"/>
            <a:ext cx="66224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Disallows importing the specified modules directly via import and require. Instead only sub modules may be imported from that module.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3305175"/>
            <a:ext cx="60890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Some libraries allow importing their submodules instead of the entire module. This is good practise as it avoids loading unused modules.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</a:t>
            </a:r>
            <a:br>
              <a:rPr lang="es-ES" dirty="0"/>
            </a:b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max-file-line-count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563370"/>
            <a:ext cx="70713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Requires files to remain under a certain number of lines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2585085"/>
            <a:ext cx="8463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Limiting the number of lines allowed in a file allows files to remain small, single purpose, and maintainable.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member-ordering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543685"/>
            <a:ext cx="58527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Enforces member ordering.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3994150"/>
            <a:ext cx="117849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 consistent ordering for class members can make classes easier to read, navigate, and edit.</a:t>
            </a:r>
            <a:endParaRPr lang="en-US"/>
          </a:p>
          <a:p>
            <a:endParaRPr lang="en-US"/>
          </a:p>
          <a:p>
            <a:r>
              <a:rPr lang="en-US"/>
              <a:t>A common opposite practice to member-ordering is to keep related groups of classes together. Instead of creating classes with multiple separate groups, consider splitting class responsibilities apart across multiple single-responsibility classes.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2185670"/>
            <a:ext cx="3733165" cy="1583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60" y="1543685"/>
            <a:ext cx="2940050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831215" y="2120900"/>
            <a:ext cx="10088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Ejercicio Tslint</a:t>
            </a:r>
            <a:endParaRPr lang="es-E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523903"/>
            <a:ext cx="7584744" cy="859035"/>
          </a:xfrm>
        </p:spPr>
        <p:txBody>
          <a:bodyPr>
            <a:normAutofit fontScale="90000"/>
          </a:bodyPr>
          <a:p>
            <a:r>
              <a:rPr lang="es-ES" altLang="en-US"/>
              <a:t>Codelyzer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238250" y="4765040"/>
            <a:ext cx="75850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505460" y="4672965"/>
            <a:ext cx="112268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>
                <a:solidFill>
                  <a:schemeClr val="bg1"/>
                </a:solidFill>
              </a:rPr>
              <a:t>A set of tslint rules for static code analysis of Angular TypeScript projects.</a:t>
            </a:r>
            <a:endParaRPr lang="es-ES" altLang="en-US">
              <a:solidFill>
                <a:schemeClr val="bg1"/>
              </a:solidFill>
            </a:endParaRPr>
          </a:p>
        </p:txBody>
      </p:sp>
      <p:pic>
        <p:nvPicPr>
          <p:cNvPr id="7" name="Imagen 6" descr="codelyzer_logo_sinfond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1020" y="1383030"/>
            <a:ext cx="2667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Codelyzer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328295" y="5113020"/>
            <a:ext cx="41167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Rules:</a:t>
            </a:r>
            <a:endParaRPr lang="es-ES" altLang="en-US"/>
          </a:p>
          <a:p>
            <a:r>
              <a:rPr lang="es-ES" altLang="en-US"/>
              <a:t>http://codelyzer.com/rules/</a:t>
            </a:r>
            <a:endParaRPr lang="es-ES" altLang="en-US"/>
          </a:p>
        </p:txBody>
      </p:sp>
      <p:pic>
        <p:nvPicPr>
          <p:cNvPr id="6" name="Imagen 5" descr="DeElvCJUQAA-F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00" y="879475"/>
            <a:ext cx="6600190" cy="42335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523903"/>
            <a:ext cx="7584744" cy="859035"/>
          </a:xfrm>
        </p:spPr>
        <p:txBody>
          <a:bodyPr>
            <a:normAutofit fontScale="90000"/>
          </a:bodyPr>
          <a:p>
            <a:br>
              <a:rPr lang="es-ES" altLang="en-US"/>
            </a:br>
            <a:endParaRPr lang="es-E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487805" y="4197985"/>
            <a:ext cx="75850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Best practices in Angular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Angular CLI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Documentacion automatizada de proyectos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Observables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ngular_full_color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4480" y="1382395"/>
            <a:ext cx="2529205" cy="2529205"/>
          </a:xfrm>
          <a:prstGeom prst="rect">
            <a:avLst/>
          </a:prstGeom>
        </p:spPr>
      </p:pic>
      <p:pic>
        <p:nvPicPr>
          <p:cNvPr id="8" name="Picture 7" descr="typescri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5" y="1734820"/>
            <a:ext cx="1823720" cy="18237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Codelyzer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Rule 1</a:t>
            </a:r>
            <a:endParaRPr lang="es-E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Codelyzer</a:t>
            </a:r>
            <a:br>
              <a:rPr lang="es-ES" alt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Rule 2</a:t>
            </a:r>
            <a:endParaRPr lang="es-E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Codelyzer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Rule 3</a:t>
            </a:r>
            <a:endParaRPr lang="es-E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831215" y="2120900"/>
            <a:ext cx="10088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Ejercicio Codelyzer</a:t>
            </a:r>
            <a:endParaRPr lang="es-E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831215" y="2120900"/>
            <a:ext cx="10088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Workshop</a:t>
            </a:r>
            <a:endParaRPr lang="es-E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/>
          <p:cNvSpPr/>
          <p:nvPr/>
        </p:nvSpPr>
        <p:spPr>
          <a:xfrm flipH="1">
            <a:off x="4405719" y="-3"/>
            <a:ext cx="7794640" cy="6866337"/>
          </a:xfrm>
          <a:custGeom>
            <a:avLst/>
            <a:gdLst>
              <a:gd name="connsiteX0" fmla="*/ 0 w 6300191"/>
              <a:gd name="connsiteY0" fmla="*/ 0 h 6046436"/>
              <a:gd name="connsiteX1" fmla="*/ 3977513 w 6300191"/>
              <a:gd name="connsiteY1" fmla="*/ 0 h 6046436"/>
              <a:gd name="connsiteX2" fmla="*/ 6300191 w 6300191"/>
              <a:gd name="connsiteY2" fmla="*/ 3023218 h 6046436"/>
              <a:gd name="connsiteX3" fmla="*/ 3977513 w 6300191"/>
              <a:gd name="connsiteY3" fmla="*/ 6046436 h 6046436"/>
              <a:gd name="connsiteX4" fmla="*/ 0 w 6300191"/>
              <a:gd name="connsiteY4" fmla="*/ 6046436 h 6046436"/>
              <a:gd name="connsiteX5" fmla="*/ 0 w 6300191"/>
              <a:gd name="connsiteY5" fmla="*/ 0 h 6046436"/>
              <a:gd name="connsiteX0-1" fmla="*/ 0 w 6300191"/>
              <a:gd name="connsiteY0-2" fmla="*/ 0 h 6046436"/>
              <a:gd name="connsiteX1-3" fmla="*/ 3977513 w 6300191"/>
              <a:gd name="connsiteY1-4" fmla="*/ 0 h 6046436"/>
              <a:gd name="connsiteX2-5" fmla="*/ 6300191 w 6300191"/>
              <a:gd name="connsiteY2-6" fmla="*/ 3023218 h 6046436"/>
              <a:gd name="connsiteX3-7" fmla="*/ 4652070 w 6300191"/>
              <a:gd name="connsiteY3-8" fmla="*/ 5154521 h 6046436"/>
              <a:gd name="connsiteX4-9" fmla="*/ 0 w 6300191"/>
              <a:gd name="connsiteY4-10" fmla="*/ 6046436 h 6046436"/>
              <a:gd name="connsiteX5-11" fmla="*/ 0 w 6300191"/>
              <a:gd name="connsiteY5-12" fmla="*/ 0 h 6046436"/>
              <a:gd name="connsiteX0-13" fmla="*/ 0 w 6300191"/>
              <a:gd name="connsiteY0-14" fmla="*/ 0 h 5184502"/>
              <a:gd name="connsiteX1-15" fmla="*/ 3977513 w 6300191"/>
              <a:gd name="connsiteY1-16" fmla="*/ 0 h 5184502"/>
              <a:gd name="connsiteX2-17" fmla="*/ 6300191 w 6300191"/>
              <a:gd name="connsiteY2-18" fmla="*/ 3023218 h 5184502"/>
              <a:gd name="connsiteX3-19" fmla="*/ 4652070 w 6300191"/>
              <a:gd name="connsiteY3-20" fmla="*/ 5154521 h 5184502"/>
              <a:gd name="connsiteX4-21" fmla="*/ 14990 w 6300191"/>
              <a:gd name="connsiteY4-22" fmla="*/ 5184502 h 5184502"/>
              <a:gd name="connsiteX5-23" fmla="*/ 0 w 6300191"/>
              <a:gd name="connsiteY5-24" fmla="*/ 0 h 5184502"/>
              <a:gd name="connsiteX0-25" fmla="*/ 0 w 6300191"/>
              <a:gd name="connsiteY0-26" fmla="*/ 0 h 5191998"/>
              <a:gd name="connsiteX1-27" fmla="*/ 3977513 w 6300191"/>
              <a:gd name="connsiteY1-28" fmla="*/ 0 h 5191998"/>
              <a:gd name="connsiteX2-29" fmla="*/ 6300191 w 6300191"/>
              <a:gd name="connsiteY2-30" fmla="*/ 3023218 h 5191998"/>
              <a:gd name="connsiteX3-31" fmla="*/ 4652070 w 6300191"/>
              <a:gd name="connsiteY3-32" fmla="*/ 5154521 h 5191998"/>
              <a:gd name="connsiteX4-33" fmla="*/ 37476 w 6300191"/>
              <a:gd name="connsiteY4-34" fmla="*/ 5191998 h 5191998"/>
              <a:gd name="connsiteX5-35" fmla="*/ 0 w 6300191"/>
              <a:gd name="connsiteY5-36" fmla="*/ 0 h 5191998"/>
              <a:gd name="connsiteX0-37" fmla="*/ 0 w 6300191"/>
              <a:gd name="connsiteY0-38" fmla="*/ 0 h 5191998"/>
              <a:gd name="connsiteX1-39" fmla="*/ 3977513 w 6300191"/>
              <a:gd name="connsiteY1-40" fmla="*/ 0 h 5191998"/>
              <a:gd name="connsiteX2-41" fmla="*/ 6300191 w 6300191"/>
              <a:gd name="connsiteY2-42" fmla="*/ 3023218 h 5191998"/>
              <a:gd name="connsiteX3-43" fmla="*/ 4652070 w 6300191"/>
              <a:gd name="connsiteY3-44" fmla="*/ 5154521 h 5191998"/>
              <a:gd name="connsiteX4-45" fmla="*/ 22485 w 6300191"/>
              <a:gd name="connsiteY4-46" fmla="*/ 5191998 h 5191998"/>
              <a:gd name="connsiteX5-47" fmla="*/ 0 w 6300191"/>
              <a:gd name="connsiteY5-48" fmla="*/ 0 h 5191998"/>
              <a:gd name="connsiteX0-49" fmla="*/ 0 w 6300191"/>
              <a:gd name="connsiteY0-50" fmla="*/ 0 h 5191998"/>
              <a:gd name="connsiteX1-51" fmla="*/ 3977513 w 6300191"/>
              <a:gd name="connsiteY1-52" fmla="*/ 0 h 5191998"/>
              <a:gd name="connsiteX2-53" fmla="*/ 6300191 w 6300191"/>
              <a:gd name="connsiteY2-54" fmla="*/ 3023218 h 5191998"/>
              <a:gd name="connsiteX3-55" fmla="*/ 4652070 w 6300191"/>
              <a:gd name="connsiteY3-56" fmla="*/ 5154521 h 5191998"/>
              <a:gd name="connsiteX4-57" fmla="*/ 14990 w 6300191"/>
              <a:gd name="connsiteY4-58" fmla="*/ 5191998 h 5191998"/>
              <a:gd name="connsiteX5-59" fmla="*/ 0 w 6300191"/>
              <a:gd name="connsiteY5-60" fmla="*/ 0 h 5191998"/>
              <a:gd name="connsiteX0-61" fmla="*/ 0 w 6300191"/>
              <a:gd name="connsiteY0-62" fmla="*/ 0 h 5191998"/>
              <a:gd name="connsiteX1-63" fmla="*/ 3977513 w 6300191"/>
              <a:gd name="connsiteY1-64" fmla="*/ 0 h 5191998"/>
              <a:gd name="connsiteX2-65" fmla="*/ 6300191 w 6300191"/>
              <a:gd name="connsiteY2-66" fmla="*/ 3023218 h 5191998"/>
              <a:gd name="connsiteX3-67" fmla="*/ 4652070 w 6300191"/>
              <a:gd name="connsiteY3-68" fmla="*/ 5154521 h 5191998"/>
              <a:gd name="connsiteX4-69" fmla="*/ 7495 w 6300191"/>
              <a:gd name="connsiteY4-70" fmla="*/ 5191998 h 5191998"/>
              <a:gd name="connsiteX5-71" fmla="*/ 0 w 6300191"/>
              <a:gd name="connsiteY5-72" fmla="*/ 0 h 5191998"/>
              <a:gd name="connsiteX0-73" fmla="*/ 1442 w 6301633"/>
              <a:gd name="connsiteY0-74" fmla="*/ 0 h 5154522"/>
              <a:gd name="connsiteX1-75" fmla="*/ 3978955 w 6301633"/>
              <a:gd name="connsiteY1-76" fmla="*/ 0 h 5154522"/>
              <a:gd name="connsiteX2-77" fmla="*/ 6301633 w 6301633"/>
              <a:gd name="connsiteY2-78" fmla="*/ 3023218 h 5154522"/>
              <a:gd name="connsiteX3-79" fmla="*/ 4653512 w 6301633"/>
              <a:gd name="connsiteY3-80" fmla="*/ 5154521 h 5154522"/>
              <a:gd name="connsiteX4-81" fmla="*/ 1442 w 6301633"/>
              <a:gd name="connsiteY4-82" fmla="*/ 5154522 h 5154522"/>
              <a:gd name="connsiteX5-83" fmla="*/ 1442 w 6301633"/>
              <a:gd name="connsiteY5-84" fmla="*/ 0 h 5154522"/>
              <a:gd name="connsiteX0-85" fmla="*/ 0 w 6300191"/>
              <a:gd name="connsiteY0-86" fmla="*/ 0 h 5154521"/>
              <a:gd name="connsiteX1-87" fmla="*/ 3977513 w 6300191"/>
              <a:gd name="connsiteY1-88" fmla="*/ 0 h 5154521"/>
              <a:gd name="connsiteX2-89" fmla="*/ 6300191 w 6300191"/>
              <a:gd name="connsiteY2-90" fmla="*/ 3023218 h 5154521"/>
              <a:gd name="connsiteX3-91" fmla="*/ 4652070 w 6300191"/>
              <a:gd name="connsiteY3-92" fmla="*/ 5154521 h 5154521"/>
              <a:gd name="connsiteX4-93" fmla="*/ 831954 w 6300191"/>
              <a:gd name="connsiteY4-94" fmla="*/ 5034601 h 5154521"/>
              <a:gd name="connsiteX5-95" fmla="*/ 0 w 6300191"/>
              <a:gd name="connsiteY5-96" fmla="*/ 0 h 5154521"/>
              <a:gd name="connsiteX0-97" fmla="*/ 0 w 6300191"/>
              <a:gd name="connsiteY0-98" fmla="*/ 0 h 5162017"/>
              <a:gd name="connsiteX1-99" fmla="*/ 3977513 w 6300191"/>
              <a:gd name="connsiteY1-100" fmla="*/ 0 h 5162017"/>
              <a:gd name="connsiteX2-101" fmla="*/ 6300191 w 6300191"/>
              <a:gd name="connsiteY2-102" fmla="*/ 3023218 h 5162017"/>
              <a:gd name="connsiteX3-103" fmla="*/ 4652070 w 6300191"/>
              <a:gd name="connsiteY3-104" fmla="*/ 5154521 h 5162017"/>
              <a:gd name="connsiteX4-105" fmla="*/ 449705 w 6300191"/>
              <a:gd name="connsiteY4-106" fmla="*/ 5162017 h 5162017"/>
              <a:gd name="connsiteX5-107" fmla="*/ 0 w 6300191"/>
              <a:gd name="connsiteY5-108" fmla="*/ 0 h 5162017"/>
              <a:gd name="connsiteX0-109" fmla="*/ 247410 w 5850558"/>
              <a:gd name="connsiteY0-110" fmla="*/ 22485 h 5162017"/>
              <a:gd name="connsiteX1-111" fmla="*/ 3527880 w 5850558"/>
              <a:gd name="connsiteY1-112" fmla="*/ 0 h 5162017"/>
              <a:gd name="connsiteX2-113" fmla="*/ 5850558 w 5850558"/>
              <a:gd name="connsiteY2-114" fmla="*/ 3023218 h 5162017"/>
              <a:gd name="connsiteX3-115" fmla="*/ 4202437 w 5850558"/>
              <a:gd name="connsiteY3-116" fmla="*/ 5154521 h 5162017"/>
              <a:gd name="connsiteX4-117" fmla="*/ 72 w 5850558"/>
              <a:gd name="connsiteY4-118" fmla="*/ 5162017 h 5162017"/>
              <a:gd name="connsiteX5-119" fmla="*/ 247410 w 5850558"/>
              <a:gd name="connsiteY5-120" fmla="*/ 22485 h 5162017"/>
              <a:gd name="connsiteX0-121" fmla="*/ 1442 w 5851928"/>
              <a:gd name="connsiteY0-122" fmla="*/ 0 h 5162017"/>
              <a:gd name="connsiteX1-123" fmla="*/ 3529250 w 5851928"/>
              <a:gd name="connsiteY1-124" fmla="*/ 0 h 5162017"/>
              <a:gd name="connsiteX2-125" fmla="*/ 5851928 w 5851928"/>
              <a:gd name="connsiteY2-126" fmla="*/ 3023218 h 5162017"/>
              <a:gd name="connsiteX3-127" fmla="*/ 4203807 w 5851928"/>
              <a:gd name="connsiteY3-128" fmla="*/ 5154521 h 5162017"/>
              <a:gd name="connsiteX4-129" fmla="*/ 1442 w 5851928"/>
              <a:gd name="connsiteY4-130" fmla="*/ 5162017 h 5162017"/>
              <a:gd name="connsiteX5-131" fmla="*/ 1442 w 5851928"/>
              <a:gd name="connsiteY5-132" fmla="*/ 0 h 5162017"/>
              <a:gd name="connsiteX0-133" fmla="*/ 1442 w 5851928"/>
              <a:gd name="connsiteY0-134" fmla="*/ 0 h 5162017"/>
              <a:gd name="connsiteX1-135" fmla="*/ 3529250 w 5851928"/>
              <a:gd name="connsiteY1-136" fmla="*/ 0 h 5162017"/>
              <a:gd name="connsiteX2-137" fmla="*/ 5851928 w 5851928"/>
              <a:gd name="connsiteY2-138" fmla="*/ 3023218 h 5162017"/>
              <a:gd name="connsiteX3-139" fmla="*/ 4008935 w 5851928"/>
              <a:gd name="connsiteY3-140" fmla="*/ 5154521 h 5162017"/>
              <a:gd name="connsiteX4-141" fmla="*/ 1442 w 5851928"/>
              <a:gd name="connsiteY4-142" fmla="*/ 5162017 h 5162017"/>
              <a:gd name="connsiteX5-143" fmla="*/ 1442 w 5851928"/>
              <a:gd name="connsiteY5-144" fmla="*/ 0 h 5162017"/>
              <a:gd name="connsiteX0-145" fmla="*/ 0 w 5850486"/>
              <a:gd name="connsiteY0-146" fmla="*/ 0 h 5154521"/>
              <a:gd name="connsiteX1-147" fmla="*/ 3527808 w 5850486"/>
              <a:gd name="connsiteY1-148" fmla="*/ 0 h 5154521"/>
              <a:gd name="connsiteX2-149" fmla="*/ 5850486 w 5850486"/>
              <a:gd name="connsiteY2-150" fmla="*/ 3023218 h 5154521"/>
              <a:gd name="connsiteX3-151" fmla="*/ 4007493 w 5850486"/>
              <a:gd name="connsiteY3-152" fmla="*/ 5154521 h 5154521"/>
              <a:gd name="connsiteX4-153" fmla="*/ 22485 w 5850486"/>
              <a:gd name="connsiteY4-154" fmla="*/ 5147027 h 5154521"/>
              <a:gd name="connsiteX5-155" fmla="*/ 0 w 5850486"/>
              <a:gd name="connsiteY5-156" fmla="*/ 0 h 5154521"/>
              <a:gd name="connsiteX0-157" fmla="*/ 8403 w 5828909"/>
              <a:gd name="connsiteY0-158" fmla="*/ 0 h 5154521"/>
              <a:gd name="connsiteX1-159" fmla="*/ 3506231 w 5828909"/>
              <a:gd name="connsiteY1-160" fmla="*/ 0 h 5154521"/>
              <a:gd name="connsiteX2-161" fmla="*/ 5828909 w 5828909"/>
              <a:gd name="connsiteY2-162" fmla="*/ 3023218 h 5154521"/>
              <a:gd name="connsiteX3-163" fmla="*/ 3985916 w 5828909"/>
              <a:gd name="connsiteY3-164" fmla="*/ 5154521 h 5154521"/>
              <a:gd name="connsiteX4-165" fmla="*/ 908 w 5828909"/>
              <a:gd name="connsiteY4-166" fmla="*/ 5147027 h 5154521"/>
              <a:gd name="connsiteX5-167" fmla="*/ 8403 w 5828909"/>
              <a:gd name="connsiteY5-168" fmla="*/ 0 h 5154521"/>
              <a:gd name="connsiteX0-169" fmla="*/ 0 w 5842991"/>
              <a:gd name="connsiteY0-170" fmla="*/ 0 h 5154521"/>
              <a:gd name="connsiteX1-171" fmla="*/ 3520313 w 5842991"/>
              <a:gd name="connsiteY1-172" fmla="*/ 0 h 5154521"/>
              <a:gd name="connsiteX2-173" fmla="*/ 5842991 w 5842991"/>
              <a:gd name="connsiteY2-174" fmla="*/ 3023218 h 5154521"/>
              <a:gd name="connsiteX3-175" fmla="*/ 3999998 w 5842991"/>
              <a:gd name="connsiteY3-176" fmla="*/ 5154521 h 5154521"/>
              <a:gd name="connsiteX4-177" fmla="*/ 14990 w 5842991"/>
              <a:gd name="connsiteY4-178" fmla="*/ 5147027 h 5154521"/>
              <a:gd name="connsiteX5-179" fmla="*/ 0 w 5842991"/>
              <a:gd name="connsiteY5-180" fmla="*/ 0 h 5154521"/>
              <a:gd name="connsiteX0-181" fmla="*/ 8402 w 5851393"/>
              <a:gd name="connsiteY0-182" fmla="*/ 0 h 5154521"/>
              <a:gd name="connsiteX1-183" fmla="*/ 3528715 w 5851393"/>
              <a:gd name="connsiteY1-184" fmla="*/ 0 h 5154521"/>
              <a:gd name="connsiteX2-185" fmla="*/ 5851393 w 5851393"/>
              <a:gd name="connsiteY2-186" fmla="*/ 3023218 h 5154521"/>
              <a:gd name="connsiteX3-187" fmla="*/ 4008400 w 5851393"/>
              <a:gd name="connsiteY3-188" fmla="*/ 5154521 h 5154521"/>
              <a:gd name="connsiteX4-189" fmla="*/ 907 w 5851393"/>
              <a:gd name="connsiteY4-190" fmla="*/ 5147027 h 5154521"/>
              <a:gd name="connsiteX5-191" fmla="*/ 8402 w 5851393"/>
              <a:gd name="connsiteY5-192" fmla="*/ 0 h 51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851393" h="5154521">
                <a:moveTo>
                  <a:pt x="8402" y="0"/>
                </a:moveTo>
                <a:lnTo>
                  <a:pt x="3528715" y="0"/>
                </a:lnTo>
                <a:lnTo>
                  <a:pt x="5851393" y="3023218"/>
                </a:lnTo>
                <a:lnTo>
                  <a:pt x="4008400" y="5154521"/>
                </a:lnTo>
                <a:lnTo>
                  <a:pt x="907" y="5147027"/>
                </a:lnTo>
                <a:cubicBezTo>
                  <a:pt x="-4090" y="3418860"/>
                  <a:pt x="13399" y="1728167"/>
                  <a:pt x="84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930">
              <a:defRPr/>
            </a:pPr>
            <a:endParaRPr lang="es-ES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589969" y="346978"/>
            <a:ext cx="3311066" cy="50353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80841" y="334124"/>
            <a:ext cx="5035551" cy="156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¿quieres crecer con </a:t>
            </a:r>
            <a:r>
              <a:rPr lang="es-ES" sz="426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nosotros</a:t>
            </a: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?</a:t>
            </a:r>
            <a:endParaRPr lang="es-ES" sz="4795" dirty="0">
              <a:solidFill>
                <a:prstClr val="white"/>
              </a:solidFill>
              <a:latin typeface="Bebas Neue Regular" panose="00000500000000000000" pitchFamily="50" charset="0"/>
              <a:ea typeface="Bebas Neue" charset="0"/>
              <a:cs typeface="Bebas Neue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80840" y="4730569"/>
            <a:ext cx="3357430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b="1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Contacto</a:t>
            </a:r>
            <a:endParaRPr lang="es-ES" sz="2665" b="1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 cstate="screen">
            <a:biLevel thresh="25000"/>
          </a:blip>
          <a:stretch>
            <a:fillRect/>
          </a:stretch>
        </p:blipFill>
        <p:spPr>
          <a:xfrm>
            <a:off x="648111" y="5401981"/>
            <a:ext cx="410998" cy="41099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 cstate="screen">
            <a:biLevel thresh="25000"/>
          </a:blip>
          <a:stretch>
            <a:fillRect/>
          </a:stretch>
        </p:blipFill>
        <p:spPr>
          <a:xfrm>
            <a:off x="637560" y="6035155"/>
            <a:ext cx="421550" cy="42155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152520" y="5337086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+34 902 877 392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68183" y="5974043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www.hiberus.com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Shape 433"/>
          <p:cNvSpPr/>
          <p:nvPr/>
        </p:nvSpPr>
        <p:spPr>
          <a:xfrm>
            <a:off x="6288771" y="2377761"/>
            <a:ext cx="5563466" cy="2392102"/>
          </a:xfrm>
          <a:prstGeom prst="rect">
            <a:avLst/>
          </a:prstGeom>
          <a:ln w="12700">
            <a:miter lim="400000"/>
          </a:ln>
        </p:spPr>
        <p:txBody>
          <a:bodyPr wrap="square" lIns="47580" tIns="47580" rIns="47580" bIns="47580" anchor="t">
            <a:spAutoFit/>
          </a:bodyPr>
          <a:lstStyle/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La información comprendida en esta presentación es confidencial y pertenece a Hiberus Tecnología. 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Cualquier forma de divulgación, reproducción, copia o distribución total o parcial de la misma queda prohibida, no pudiendo ser utilizado su contenido para otros fines sin la autorización expresa por escrito de Hiberus Tecnología.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43330" y="4086225"/>
            <a:ext cx="9552940" cy="858520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tx2"/>
                </a:solidFill>
              </a:rPr>
              <a:t>1. Best practices in Angular</a:t>
            </a:r>
            <a:endParaRPr lang="es-ES" altLang="es-ES_tradnl" sz="426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75" y="523875"/>
            <a:ext cx="9822180" cy="859155"/>
          </a:xfrm>
        </p:spPr>
        <p:txBody>
          <a:bodyPr>
            <a:normAutofit fontScale="90000"/>
          </a:bodyPr>
          <a:p>
            <a:r>
              <a:rPr lang="es-ES" altLang="en-US" sz="3500"/>
              <a:t>Best Practices for Writing Angular Apps</a:t>
            </a:r>
            <a:br>
              <a:rPr lang="es-ES" altLang="en-US" sz="3500"/>
            </a:br>
            <a:endParaRPr lang="es-ES" altLang="en-US" sz="3500"/>
          </a:p>
        </p:txBody>
      </p:sp>
      <p:sp>
        <p:nvSpPr>
          <p:cNvPr id="4" name="Cuadro de texto 3"/>
          <p:cNvSpPr txBox="1"/>
          <p:nvPr/>
        </p:nvSpPr>
        <p:spPr>
          <a:xfrm>
            <a:off x="374015" y="2136775"/>
            <a:ext cx="114439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Use of Angular CLI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Develop apps in modular fashion using core, shared and feature modules.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Lazy loading a feature module. 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Use of smart vs presentational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Proper use of dependency injection 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Aliases for imports.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Make use of lint rules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....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631190" y="1884680"/>
            <a:ext cx="49834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Make use of lint rules</a:t>
            </a:r>
            <a:endParaRPr lang="es-ES" alt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631190" y="3249295"/>
            <a:ext cx="64884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Having lint rules in place means that you will get a nice error when you are doing something that you should not be. This will enforce consistency in your application and readability.</a:t>
            </a:r>
            <a:endParaRPr lang="es-E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Style Guide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</a:t>
            </a:r>
            <a:endParaRPr 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630555" y="2020570"/>
            <a:ext cx="67748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The purpose of this style guide is to provide guidance on building Angular applications by showing the conventions I use and, more importantly, why I choose them.</a:t>
            </a:r>
            <a:endParaRPr lang="es-ES" altLang="en-US"/>
          </a:p>
          <a:p>
            <a:r>
              <a:rPr lang="es-ES" altLang="en-US"/>
              <a:t>				</a:t>
            </a:r>
            <a:r>
              <a:rPr lang="es-ES" altLang="en-US" i="1"/>
              <a:t>Jonh Papa</a:t>
            </a:r>
            <a:endParaRPr lang="es-ES" altLang="en-US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TsLint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99400" y="767382"/>
            <a:ext cx="6228401" cy="513014"/>
          </a:xfrm>
        </p:spPr>
        <p:txBody>
          <a:bodyPr/>
          <a:p>
            <a:r>
              <a:rPr lang="es-ES" altLang="en-US"/>
              <a:t>What its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6170295" y="5168900"/>
            <a:ext cx="53136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Rules:</a:t>
            </a:r>
            <a:endParaRPr lang="es-ES" altLang="en-US"/>
          </a:p>
          <a:p>
            <a:r>
              <a:rPr lang="es-ES" altLang="en-US"/>
              <a:t>https://palantir.github.io/tslint/rules/</a:t>
            </a:r>
            <a:endParaRPr lang="es-ES" altLang="en-US"/>
          </a:p>
        </p:txBody>
      </p:sp>
      <p:pic>
        <p:nvPicPr>
          <p:cNvPr id="5" name="Imagen 4" descr="tsl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9175" y="1747520"/>
            <a:ext cx="5621020" cy="3177540"/>
          </a:xfrm>
          <a:prstGeom prst="rect">
            <a:avLst/>
          </a:prstGeom>
        </p:spPr>
      </p:pic>
      <p:sp>
        <p:nvSpPr>
          <p:cNvPr id="11" name="Cuadro de texto 10"/>
          <p:cNvSpPr txBox="1"/>
          <p:nvPr/>
        </p:nvSpPr>
        <p:spPr>
          <a:xfrm>
            <a:off x="365760" y="3363595"/>
            <a:ext cx="54616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>
                <a:solidFill>
                  <a:schemeClr val="tx1"/>
                </a:solidFill>
              </a:rPr>
              <a:t>TSLint is an extensible static analysis tool that checks TypeScript code for readability, maintainability, and functionality errors. </a:t>
            </a:r>
            <a:endParaRPr lang="es-ES" altLang="en-US">
              <a:solidFill>
                <a:schemeClr val="tx1"/>
              </a:solidFill>
            </a:endParaRPr>
          </a:p>
        </p:txBody>
      </p:sp>
      <p:pic>
        <p:nvPicPr>
          <p:cNvPr id="12" name="Imagen 11" descr="TSLint_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05" y="1867535"/>
            <a:ext cx="1259205" cy="1259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Apariencia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TsLint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indent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466215"/>
            <a:ext cx="59207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Enforces indentation with tabs or spaces.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4681220"/>
            <a:ext cx="116401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Using only one of tabs or spaces for indentation leads to more consistent editor behavior, cleaner diffs in version control, and easier programmatic manipulation.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201803_HIBERUS_PLANTILLA_v4.0</Template>
  <TotalTime>0</TotalTime>
  <Words>3353</Words>
  <Application>WPS Presentation</Application>
  <PresentationFormat>Panorámica</PresentationFormat>
  <Paragraphs>150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Arial</vt:lpstr>
      <vt:lpstr>SimSun</vt:lpstr>
      <vt:lpstr>Wingdings</vt:lpstr>
      <vt:lpstr>Avenir LT Std 45 Book</vt:lpstr>
      <vt:lpstr>Bebas Neue Regular</vt:lpstr>
      <vt:lpstr>Roboto Light</vt:lpstr>
      <vt:lpstr>Gotham Book</vt:lpstr>
      <vt:lpstr>Verdana</vt:lpstr>
      <vt:lpstr>Liberation Mono</vt:lpstr>
      <vt:lpstr>Microsoft YaHei</vt:lpstr>
      <vt:lpstr/>
      <vt:lpstr>Arial Unicode MS</vt:lpstr>
      <vt:lpstr>Calibri</vt:lpstr>
      <vt:lpstr>Calibri</vt:lpstr>
      <vt:lpstr>Bebas Neue</vt:lpstr>
      <vt:lpstr>Roboto Medium</vt:lpstr>
      <vt:lpstr>1_Heraldo - Fidelización</vt:lpstr>
      <vt:lpstr>Heraldo - Fidelización</vt:lpstr>
      <vt:lpstr>Diseño personalizado</vt:lpstr>
      <vt:lpstr>ANGULAR WORKSHOP</vt:lpstr>
      <vt:lpstr>Index </vt:lpstr>
      <vt:lpstr>1. Best practices in Angular</vt:lpstr>
      <vt:lpstr>Index </vt:lpstr>
      <vt:lpstr>PowerPoint 演示文稿</vt:lpstr>
      <vt:lpstr>StyleGuide</vt:lpstr>
      <vt:lpstr>PowerPoint 演示文稿</vt:lpstr>
      <vt:lpstr>Apariencia</vt:lpstr>
      <vt:lpstr>TsLint</vt:lpstr>
      <vt:lpstr>TsLint</vt:lpstr>
      <vt:lpstr>Funcionalidad</vt:lpstr>
      <vt:lpstr>TsLint</vt:lpstr>
      <vt:lpstr>TsLint</vt:lpstr>
      <vt:lpstr>Diseño </vt:lpstr>
      <vt:lpstr>TsLint</vt:lpstr>
      <vt:lpstr>TsLint</vt:lpstr>
      <vt:lpstr>PowerPoint 演示文稿</vt:lpstr>
      <vt:lpstr>TsLint </vt:lpstr>
      <vt:lpstr>Codelyzer</vt:lpstr>
      <vt:lpstr>Codelyzer</vt:lpstr>
      <vt:lpstr>Codelyzer </vt:lpstr>
      <vt:lpstr>Codelyzer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riesgos</dc:title>
  <dc:creator>Victor Gimeno Leris</dc:creator>
  <cp:lastModifiedBy>Archer</cp:lastModifiedBy>
  <cp:revision>107</cp:revision>
  <dcterms:created xsi:type="dcterms:W3CDTF">2018-05-21T10:58:00Z</dcterms:created>
  <dcterms:modified xsi:type="dcterms:W3CDTF">2018-11-12T15:04:29Z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3082-10.2.0.7549</vt:lpwstr>
  </property>
</Properties>
</file>