
<file path=[Content_Types].xml><?xml version="1.0" encoding="utf-8"?>
<Types xmlns="http://schemas.openxmlformats.org/package/2006/content-types">
  <Default Extension="wdp" ContentType="image/vnd.ms-photo"/>
  <Default Extension="emf" ContentType="image/x-emf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  <p:sldMasterId id="2147483670" r:id="rId4"/>
  </p:sldMasterIdLst>
  <p:notesMasterIdLst>
    <p:notesMasterId r:id="rId16"/>
  </p:notesMasterIdLst>
  <p:sldIdLst>
    <p:sldId id="548" r:id="rId5"/>
    <p:sldId id="485" r:id="rId6"/>
    <p:sldId id="515" r:id="rId7"/>
    <p:sldId id="484" r:id="rId8"/>
    <p:sldId id="496" r:id="rId9"/>
    <p:sldId id="527" r:id="rId10"/>
    <p:sldId id="533" r:id="rId11"/>
    <p:sldId id="534" r:id="rId12"/>
    <p:sldId id="535" r:id="rId13"/>
    <p:sldId id="536" r:id="rId14"/>
    <p:sldId id="520" r:id="rId15"/>
    <p:sldId id="521" r:id="rId17"/>
    <p:sldId id="524" r:id="rId18"/>
    <p:sldId id="525" r:id="rId19"/>
    <p:sldId id="528" r:id="rId20"/>
    <p:sldId id="526" r:id="rId21"/>
    <p:sldId id="529" r:id="rId22"/>
    <p:sldId id="530" r:id="rId23"/>
    <p:sldId id="532" r:id="rId24"/>
    <p:sldId id="472" r:id="rId25"/>
    <p:sldId id="464" r:id="rId26"/>
  </p:sldIdLst>
  <p:sldSz cx="12192000" cy="6858000"/>
  <p:notesSz cx="6858000" cy="9144000"/>
  <p:defaultTextStyle>
    <a:defPPr>
      <a:defRPr lang="fr-FR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5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13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673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33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529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489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955"/>
    <a:srgbClr val="173962"/>
    <a:srgbClr val="1AA0E5"/>
    <a:srgbClr val="FFFFCC"/>
    <a:srgbClr val="2863AA"/>
    <a:srgbClr val="003A66"/>
    <a:srgbClr val="8CC63E"/>
    <a:srgbClr val="0F2641"/>
    <a:srgbClr val="65912B"/>
    <a:srgbClr val="B0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howGuides="1">
      <p:cViewPr varScale="1">
        <p:scale>
          <a:sx n="86" d="100"/>
          <a:sy n="86" d="100"/>
        </p:scale>
        <p:origin x="547" y="72"/>
      </p:cViewPr>
      <p:guideLst>
        <p:guide orient="horz" pos="3865"/>
        <p:guide orient="horz" pos="710"/>
        <p:guide orient="horz" pos="4153"/>
        <p:guide pos="7469"/>
        <p:guide pos="188"/>
        <p:guide pos="7319"/>
        <p:guide orient="horz" pos="3254"/>
        <p:guide orient="horz" pos="378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320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16EA9-834D-4A41-9291-AAFF86C62EC8}" type="datetimeFigureOut">
              <a:rPr lang="es-ES" smtClean="0"/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A510E-2337-44AF-9513-771AEF5273A4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13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673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33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529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489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Marcador de posición de imagen de diapositiva 1"/>
          <p:cNvSpPr/>
          <p:nvPr>
            <p:ph type="sldImg" idx="2"/>
          </p:nvPr>
        </p:nvSpPr>
        <p:spPr/>
      </p:sp>
      <p:sp>
        <p:nvSpPr>
          <p:cNvPr id="3" name="Marcador de posición de texto 2"/>
          <p:cNvSpPr/>
          <p:nvPr>
            <p:ph type="body" idx="3"/>
          </p:nvPr>
        </p:nvSpPr>
        <p:spPr/>
        <p:txBody>
          <a:bodyPr/>
          <a:p>
            <a:endParaRPr lang="es-E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2 - negro - n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 cstate="screen">
            <a:lum bright="-40000" contrast="40000"/>
          </a:blip>
          <a:srcRect l="5071" r="2927" b="60620"/>
          <a:stretch>
            <a:fillRect/>
          </a:stretch>
        </p:blipFill>
        <p:spPr>
          <a:xfrm rot="10800000">
            <a:off x="0" y="-11107"/>
            <a:ext cx="8709891" cy="1646946"/>
          </a:xfrm>
          <a:prstGeom prst="rect">
            <a:avLst/>
          </a:prstGeom>
        </p:spPr>
      </p:pic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13" name="20 Título"/>
          <p:cNvSpPr>
            <a:spLocks noGrp="1"/>
          </p:cNvSpPr>
          <p:nvPr>
            <p:ph type="title" hasCustomPrompt="1"/>
          </p:nvPr>
        </p:nvSpPr>
        <p:spPr>
          <a:xfrm>
            <a:off x="299401" y="108121"/>
            <a:ext cx="8051577" cy="659096"/>
          </a:xfrm>
        </p:spPr>
        <p:txBody>
          <a:bodyPr lIns="25200" tIns="25200" rIns="25200" bIns="25200">
            <a:noAutofit/>
          </a:bodyPr>
          <a:lstStyle>
            <a:lvl1pPr algn="l">
              <a:defRPr sz="4395">
                <a:solidFill>
                  <a:schemeClr val="tx1">
                    <a:lumMod val="85000"/>
                    <a:lumOff val="15000"/>
                  </a:schemeClr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4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9400" y="744522"/>
            <a:ext cx="6228401" cy="513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  <a:latin typeface="Bebas Neue Regular" panose="00000500000000000000" pitchFamily="50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22741" y="385592"/>
            <a:ext cx="2762860" cy="4197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ulo 1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21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555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8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Rectángulo 6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2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20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sp>
        <p:nvSpPr>
          <p:cNvPr id="21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2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tx1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11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13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chemeClr val="tx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4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Diapositiva basic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Havas PPTs\HALF YEAR\Contenidos\bas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2" y="1"/>
            <a:ext cx="12191996" cy="6857999"/>
          </a:xfrm>
          <a:prstGeom prst="rect">
            <a:avLst/>
          </a:prstGeom>
          <a:noFill/>
        </p:spPr>
      </p:pic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06246" y="452670"/>
            <a:ext cx="11145513" cy="580085"/>
          </a:xfrm>
        </p:spPr>
        <p:txBody>
          <a:bodyPr/>
          <a:lstStyle>
            <a:lvl1pPr>
              <a:defRPr sz="2665">
                <a:solidFill>
                  <a:schemeClr val="tx1"/>
                </a:solidFill>
                <a:latin typeface="+mj-lt"/>
                <a:cs typeface="Gotham Book" pitchFamily="50" charset="0"/>
              </a:defRPr>
            </a:lvl1pPr>
          </a:lstStyle>
          <a:p>
            <a:endParaRPr lang="en-GB" dirty="0"/>
          </a:p>
        </p:txBody>
      </p:sp>
      <p:sp>
        <p:nvSpPr>
          <p:cNvPr id="7" name="6 CuadroTexto"/>
          <p:cNvSpPr txBox="1"/>
          <p:nvPr userDrawn="1"/>
        </p:nvSpPr>
        <p:spPr>
          <a:xfrm>
            <a:off x="431371" y="6408439"/>
            <a:ext cx="1632181" cy="307776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>
              <a:defRPr sz="900">
                <a:solidFill>
                  <a:srgbClr val="878787"/>
                </a:solidFill>
              </a:defRPr>
            </a:lvl1pPr>
          </a:lstStyle>
          <a:p>
            <a:pPr lvl="0" algn="l"/>
            <a:fld id="{6C25C52D-082E-4AD2-9375-CB9031A5AE5E}" type="slidenum">
              <a:rPr lang="en-GB" sz="1200" smtClean="0">
                <a:solidFill>
                  <a:schemeClr val="tx1"/>
                </a:solidFill>
              </a:rPr>
            </a:fld>
            <a:endParaRPr lang="en-GB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730">
                <a:latin typeface="Bebas Neue Regular" panose="00000500000000000000" pitchFamily="50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fr-F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s-ES"/>
              <a:t>mmmmmmmm</a:t>
            </a:r>
            <a:endParaRPr lang="fr-F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seño personalizado">
    <p:bg>
      <p:bgPr>
        <a:gradFill>
          <a:gsLst>
            <a:gs pos="0">
              <a:srgbClr val="0F2641"/>
            </a:gs>
            <a:gs pos="50000">
              <a:srgbClr val="173962"/>
            </a:gs>
            <a:gs pos="100000">
              <a:srgbClr val="2863AA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grpSp>
        <p:nvGrpSpPr>
          <p:cNvPr id="13" name="Agrupar 20"/>
          <p:cNvGrpSpPr/>
          <p:nvPr userDrawn="1"/>
        </p:nvGrpSpPr>
        <p:grpSpPr>
          <a:xfrm>
            <a:off x="4319803" y="2311311"/>
            <a:ext cx="3552395" cy="542157"/>
            <a:chOff x="1980783" y="2860693"/>
            <a:chExt cx="8218294" cy="1255416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 cstate="screen">
              <a:lum bright="70000" contrast="-70000"/>
            </a:blip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4" cstate="screen">
              <a:lum bright="70000" contrast="-70000"/>
            </a:blip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  <p:sp>
        <p:nvSpPr>
          <p:cNvPr id="16" name="1 Título"/>
          <p:cNvSpPr>
            <a:spLocks noGrp="1"/>
          </p:cNvSpPr>
          <p:nvPr>
            <p:ph type="title" hasCustomPrompt="1"/>
          </p:nvPr>
        </p:nvSpPr>
        <p:spPr>
          <a:xfrm>
            <a:off x="2159563" y="3049856"/>
            <a:ext cx="7680853" cy="858753"/>
          </a:xfrm>
        </p:spPr>
        <p:txBody>
          <a:bodyPr>
            <a:noAutofit/>
          </a:bodyPr>
          <a:lstStyle>
            <a:lvl1pPr>
              <a:defRPr sz="3730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TITULO PATRON</a:t>
            </a:r>
            <a:endParaRPr lang="fr-F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seño personalizado">
    <p:bg>
      <p:bgPr>
        <a:solidFill>
          <a:srgbClr val="1AA0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sp>
        <p:nvSpPr>
          <p:cNvPr id="16" name="1 Título"/>
          <p:cNvSpPr>
            <a:spLocks noGrp="1"/>
          </p:cNvSpPr>
          <p:nvPr>
            <p:ph type="title" hasCustomPrompt="1"/>
          </p:nvPr>
        </p:nvSpPr>
        <p:spPr>
          <a:xfrm>
            <a:off x="2159563" y="3049856"/>
            <a:ext cx="7680853" cy="858753"/>
          </a:xfrm>
        </p:spPr>
        <p:txBody>
          <a:bodyPr>
            <a:noAutofit/>
          </a:bodyPr>
          <a:lstStyle>
            <a:lvl1pPr>
              <a:defRPr sz="3730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TITULO PATRON</a:t>
            </a:r>
            <a:endParaRPr lang="fr-FR" dirty="0"/>
          </a:p>
        </p:txBody>
      </p:sp>
      <p:grpSp>
        <p:nvGrpSpPr>
          <p:cNvPr id="8" name="Agrupar 20"/>
          <p:cNvGrpSpPr/>
          <p:nvPr userDrawn="1"/>
        </p:nvGrpSpPr>
        <p:grpSpPr>
          <a:xfrm>
            <a:off x="4319803" y="2311311"/>
            <a:ext cx="3552395" cy="542157"/>
            <a:chOff x="1980783" y="2860693"/>
            <a:chExt cx="8218294" cy="1255416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4" cstate="screen"/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2"/>
            <a:ext cx="12251143" cy="230898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59563" y="2999624"/>
            <a:ext cx="7680853" cy="858753"/>
          </a:xfrm>
        </p:spPr>
        <p:txBody>
          <a:bodyPr>
            <a:noAutofit/>
          </a:bodyPr>
          <a:lstStyle>
            <a:lvl1pPr>
              <a:defRPr sz="3730"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fr-F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4059403" y="4292296"/>
            <a:ext cx="3860800" cy="365125"/>
          </a:xfrm>
        </p:spPr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s-ES"/>
              <a:t>mmmmmmmm</a:t>
            </a:r>
            <a:endParaRPr lang="fr-FR" dirty="0"/>
          </a:p>
        </p:txBody>
      </p:sp>
      <p:grpSp>
        <p:nvGrpSpPr>
          <p:cNvPr id="7" name="Agrupar 20"/>
          <p:cNvGrpSpPr/>
          <p:nvPr userDrawn="1"/>
        </p:nvGrpSpPr>
        <p:grpSpPr>
          <a:xfrm>
            <a:off x="4319803" y="2311311"/>
            <a:ext cx="3552395" cy="542157"/>
            <a:chOff x="1980783" y="2860693"/>
            <a:chExt cx="8218294" cy="1255416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4" cstate="screen"/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Titulo 2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13" name="20 Título"/>
          <p:cNvSpPr>
            <a:spLocks noGrp="1"/>
          </p:cNvSpPr>
          <p:nvPr>
            <p:ph type="title" hasCustomPrompt="1"/>
          </p:nvPr>
        </p:nvSpPr>
        <p:spPr>
          <a:xfrm>
            <a:off x="299401" y="81053"/>
            <a:ext cx="8051577" cy="659096"/>
          </a:xfrm>
        </p:spPr>
        <p:txBody>
          <a:bodyPr lIns="25200" tIns="25200" rIns="25200" bIns="25200">
            <a:noAutofit/>
          </a:bodyPr>
          <a:lstStyle>
            <a:lvl1pPr algn="l">
              <a:defRPr sz="4395">
                <a:solidFill>
                  <a:schemeClr val="tx1">
                    <a:lumMod val="85000"/>
                    <a:lumOff val="15000"/>
                  </a:schemeClr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4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9400" y="744522"/>
            <a:ext cx="6228401" cy="513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22741" y="385592"/>
            <a:ext cx="2762860" cy="4197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parador titular">
    <p:bg>
      <p:bgPr>
        <a:solidFill>
          <a:srgbClr val="1739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155593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265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155593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195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parador tit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031326"/>
            <a:ext cx="7584744" cy="64540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265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7490" y="5610581"/>
            <a:ext cx="7409157" cy="445145"/>
          </a:xfrm>
          <a:prstGeom prst="rect">
            <a:avLst/>
          </a:prstGeom>
        </p:spPr>
        <p:txBody>
          <a:bodyPr vert="horz" lIns="90000" tIns="0" rIns="0" bIns="0" rtlCol="0" anchor="ctr">
            <a:normAutofit lnSpcReduction="10000"/>
          </a:bodyPr>
          <a:lstStyle>
            <a:lvl1pPr>
              <a:defRPr lang="es-ES" sz="2665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j-cs"/>
              </a:defRPr>
            </a:lvl1pPr>
            <a:lvl2pPr marL="228600" indent="0">
              <a:buNone/>
              <a:defRPr lang="es-ES" sz="2400" dirty="0" smtClean="0"/>
            </a:lvl2pPr>
            <a:lvl3pPr>
              <a:defRPr lang="es-ES" sz="2400" dirty="0" smtClean="0"/>
            </a:lvl3pPr>
            <a:lvl4pPr>
              <a:defRPr lang="es-ES" sz="2400" dirty="0" smtClean="0"/>
            </a:lvl4pPr>
            <a:lvl5pPr>
              <a:defRPr lang="es-ES" sz="2400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es-ES" dirty="0"/>
              <a:t>Subtitulo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sp>
        <p:nvSpPr>
          <p:cNvPr id="13" name="6 Rectángulo"/>
          <p:cNvSpPr/>
          <p:nvPr userDrawn="1"/>
        </p:nvSpPr>
        <p:spPr>
          <a:xfrm>
            <a:off x="1295467" y="4675983"/>
            <a:ext cx="96011" cy="86329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4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4675984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265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arador tit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155593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265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3829550" y="4128157"/>
            <a:ext cx="4532901" cy="688502"/>
          </a:xfrm>
          <a:prstGeom prst="rect">
            <a:avLst/>
          </a:prstGeom>
        </p:spPr>
      </p:pic>
      <p:grpSp>
        <p:nvGrpSpPr>
          <p:cNvPr id="9" name="Agrupar 20"/>
          <p:cNvGrpSpPr/>
          <p:nvPr userDrawn="1"/>
        </p:nvGrpSpPr>
        <p:grpSpPr>
          <a:xfrm>
            <a:off x="2927648" y="2945456"/>
            <a:ext cx="6336704" cy="967090"/>
            <a:chOff x="1980783" y="2860693"/>
            <a:chExt cx="8218294" cy="1255416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4" cstate="screen"/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5" cstate="screen"/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seño personalizado">
    <p:bg>
      <p:bgPr>
        <a:gradFill>
          <a:gsLst>
            <a:gs pos="0">
              <a:srgbClr val="0F2641"/>
            </a:gs>
            <a:gs pos="50000">
              <a:srgbClr val="173962"/>
            </a:gs>
            <a:gs pos="100000">
              <a:srgbClr val="2863AA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 cstate="screen">
            <a:lum bright="70000" contrast="-70000"/>
          </a:blip>
          <a:stretch>
            <a:fillRect/>
          </a:stretch>
        </p:blipFill>
        <p:spPr>
          <a:xfrm>
            <a:off x="3829550" y="4128157"/>
            <a:ext cx="4532901" cy="688502"/>
          </a:xfrm>
          <a:prstGeom prst="rect">
            <a:avLst/>
          </a:prstGeom>
        </p:spPr>
      </p:pic>
      <p:grpSp>
        <p:nvGrpSpPr>
          <p:cNvPr id="9" name="Agrupar 20"/>
          <p:cNvGrpSpPr/>
          <p:nvPr userDrawn="1"/>
        </p:nvGrpSpPr>
        <p:grpSpPr>
          <a:xfrm>
            <a:off x="2927648" y="2945456"/>
            <a:ext cx="6336704" cy="967090"/>
            <a:chOff x="1980783" y="2860693"/>
            <a:chExt cx="8218294" cy="1255416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4" cstate="screen">
              <a:lum bright="70000" contrast="-70000"/>
            </a:blip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5" cstate="screen">
              <a:lum bright="70000" contrast="-70000"/>
            </a:blip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Titulo 2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15878" y="6381145"/>
            <a:ext cx="2400384" cy="364706"/>
          </a:xfrm>
          <a:prstGeom prst="rect">
            <a:avLst/>
          </a:prstGeom>
        </p:spPr>
      </p:pic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8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199792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400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2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710025"/>
            <a:ext cx="5761567" cy="34658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Titulo 1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6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1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tx1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6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chemeClr val="tx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ulo 2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8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2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ulo 2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tx1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7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chemeClr val="tx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0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Diapositiva basic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1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21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555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8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10" name="Rectángulo 9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heme" Target="../theme/theme3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1217930" rtl="0" eaLnBrk="1" latinLnBrk="0" hangingPunct="1">
        <a:spcBef>
          <a:spcPct val="0"/>
        </a:spcBef>
        <a:buNone/>
        <a:defRPr sz="3195" kern="1200">
          <a:solidFill>
            <a:srgbClr val="173962"/>
          </a:solidFill>
          <a:latin typeface="Avenir LT Std 45 Book" pitchFamily="34" charset="0"/>
          <a:ea typeface="+mj-ea"/>
          <a:cs typeface="+mj-cs"/>
        </a:defRPr>
      </a:lvl1pPr>
    </p:titleStyle>
    <p:bodyStyle>
      <a:lvl1pPr marL="456565" indent="-4565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89965" indent="-3803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0" kern="1200">
          <a:solidFill>
            <a:schemeClr val="tx1"/>
          </a:solidFill>
          <a:latin typeface="+mn-lt"/>
          <a:ea typeface="+mn-ea"/>
          <a:cs typeface="+mn-cs"/>
        </a:defRPr>
      </a:lvl2pPr>
      <a:lvl3pPr marL="152273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3195" kern="1200">
          <a:solidFill>
            <a:schemeClr val="tx1"/>
          </a:solidFill>
          <a:latin typeface="+mn-lt"/>
          <a:ea typeface="+mn-ea"/>
          <a:cs typeface="+mn-cs"/>
        </a:defRPr>
      </a:lvl3pPr>
      <a:lvl4pPr marL="213169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4962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859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755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652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3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9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8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4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442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339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235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159563" y="3532983"/>
            <a:ext cx="768085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Titulo</a:t>
            </a:r>
            <a:endParaRPr lang="fr-F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059403" y="496374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Fecha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ctr" defTabSz="1217930" rtl="0" eaLnBrk="1" latinLnBrk="0" hangingPunct="1">
        <a:spcBef>
          <a:spcPct val="0"/>
        </a:spcBef>
        <a:buNone/>
        <a:defRPr sz="3195" kern="1200">
          <a:solidFill>
            <a:srgbClr val="173962"/>
          </a:solidFill>
          <a:latin typeface="Avenir LT Std 45 Book" pitchFamily="34" charset="0"/>
          <a:ea typeface="+mj-ea"/>
          <a:cs typeface="+mj-cs"/>
        </a:defRPr>
      </a:lvl1pPr>
    </p:titleStyle>
    <p:bodyStyle>
      <a:lvl1pPr marL="456565" indent="-4565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89965" indent="-3803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0" kern="1200">
          <a:solidFill>
            <a:schemeClr val="tx1"/>
          </a:solidFill>
          <a:latin typeface="+mn-lt"/>
          <a:ea typeface="+mn-ea"/>
          <a:cs typeface="+mn-cs"/>
        </a:defRPr>
      </a:lvl2pPr>
      <a:lvl3pPr marL="152273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3195" kern="1200">
          <a:solidFill>
            <a:schemeClr val="tx1"/>
          </a:solidFill>
          <a:latin typeface="+mn-lt"/>
          <a:ea typeface="+mn-ea"/>
          <a:cs typeface="+mn-cs"/>
        </a:defRPr>
      </a:lvl3pPr>
      <a:lvl4pPr marL="213169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4962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859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755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652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3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9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8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4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442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339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235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739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/>
          <p:cNvSpPr txBox="1"/>
          <p:nvPr/>
        </p:nvSpPr>
        <p:spPr>
          <a:xfrm>
            <a:off x="4011930" y="4591050"/>
            <a:ext cx="4169410" cy="441960"/>
          </a:xfrm>
          <a:prstGeom prst="rect">
            <a:avLst/>
          </a:prstGeom>
        </p:spPr>
        <p:txBody>
          <a:bodyPr vert="horz" lIns="121807" tIns="47956" rIns="121807" bIns="47956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865" dirty="0">
                <a:solidFill>
                  <a:schemeClr val="bg1"/>
                </a:solidFill>
              </a:rPr>
              <a:t>16 de Noviembre de 2.018</a:t>
            </a:r>
            <a:endParaRPr lang="es-ES" sz="1865" dirty="0">
              <a:solidFill>
                <a:schemeClr val="bg1"/>
              </a:solidFill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259126" y="3358113"/>
            <a:ext cx="7673748" cy="858753"/>
          </a:xfrm>
        </p:spPr>
        <p:txBody>
          <a:bodyPr/>
          <a:lstStyle/>
          <a:p>
            <a:r>
              <a:rPr lang="es-ES" altLang="es-ES_tradnl" sz="4265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ANGULAR WORKSHOP</a:t>
            </a:r>
            <a:endParaRPr lang="es-ES" altLang="es-ES_tradnl" sz="4265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4" name="Cuadro de texto 3"/>
          <p:cNvSpPr txBox="1"/>
          <p:nvPr/>
        </p:nvSpPr>
        <p:spPr>
          <a:xfrm>
            <a:off x="2276475" y="2494280"/>
            <a:ext cx="68440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Ejercio comandos</a:t>
            </a:r>
            <a:endParaRPr lang="es-E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angular.json</a:t>
            </a:r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What is</a:t>
            </a:r>
            <a:endParaRPr lang="es-ES" alt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435" y="2510155"/>
            <a:ext cx="4899660" cy="39109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695" y="3451225"/>
            <a:ext cx="5346065" cy="2969895"/>
          </a:xfrm>
          <a:prstGeom prst="rect">
            <a:avLst/>
          </a:prstGeom>
        </p:spPr>
      </p:pic>
      <p:sp>
        <p:nvSpPr>
          <p:cNvPr id="9" name="Cuadro de texto 8"/>
          <p:cNvSpPr txBox="1"/>
          <p:nvPr/>
        </p:nvSpPr>
        <p:spPr>
          <a:xfrm>
            <a:off x="299085" y="1424940"/>
            <a:ext cx="61398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This file is used as the configuration schema for the whole project and manipulated by the CLI. </a:t>
            </a:r>
            <a:endParaRPr lang="es-ES" altLang="en-US"/>
          </a:p>
          <a:p>
            <a:endParaRPr lang="es-ES" altLang="en-US"/>
          </a:p>
        </p:txBody>
      </p:sp>
      <p:sp>
        <p:nvSpPr>
          <p:cNvPr id="10" name="Cuadro de texto 9"/>
          <p:cNvSpPr txBox="1"/>
          <p:nvPr/>
        </p:nvSpPr>
        <p:spPr>
          <a:xfrm>
            <a:off x="6477000" y="1441450"/>
            <a:ext cx="509524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s-ES" altLang="en-US">
                <a:sym typeface="+mn-ea"/>
              </a:rPr>
              <a:t>Including managing of different environments, testing, proxy, third-party resources and plenty of built-in tools and capabilities for developing our application.</a:t>
            </a:r>
            <a:endParaRPr lang="es-E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angular.json</a:t>
            </a:r>
            <a:br>
              <a:rPr lang="es-ES" altLang="en-US"/>
            </a:br>
            <a:br>
              <a:rPr lang="es-ES" altLang="en-US"/>
            </a:br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>
          <a:xfrm>
            <a:off x="299400" y="744522"/>
            <a:ext cx="6228401" cy="513014"/>
          </a:xfrm>
        </p:spPr>
        <p:txBody>
          <a:bodyPr/>
          <a:p>
            <a:r>
              <a:rPr lang="es-ES" altLang="en-US">
                <a:sym typeface="+mn-ea"/>
              </a:rPr>
              <a:t>migration</a:t>
            </a:r>
            <a:endParaRPr lang="es-ES" altLang="en-US"/>
          </a:p>
        </p:txBody>
      </p:sp>
      <p:pic>
        <p:nvPicPr>
          <p:cNvPr id="4" name="Imagen 3" descr="angular-cli-workspace-examp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0155" y="3180715"/>
            <a:ext cx="5253355" cy="1118870"/>
          </a:xfrm>
          <a:prstGeom prst="rect">
            <a:avLst/>
          </a:prstGeom>
        </p:spPr>
      </p:pic>
      <p:sp>
        <p:nvSpPr>
          <p:cNvPr id="5" name="Cuadro de texto 4"/>
          <p:cNvSpPr txBox="1"/>
          <p:nvPr/>
        </p:nvSpPr>
        <p:spPr>
          <a:xfrm>
            <a:off x="299400" y="1717040"/>
            <a:ext cx="29648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Migracion</a:t>
            </a:r>
            <a:endParaRPr lang="es-ES" altLang="en-US"/>
          </a:p>
          <a:p>
            <a:endParaRPr lang="es-E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angular.json</a:t>
            </a:r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>
                <a:sym typeface="+mn-ea"/>
              </a:rPr>
              <a:t>Configurations</a:t>
            </a:r>
            <a:endParaRPr lang="es-ES" altLang="en-US"/>
          </a:p>
        </p:txBody>
      </p:sp>
      <p:sp>
        <p:nvSpPr>
          <p:cNvPr id="7" name="Cuadro de texto 6"/>
          <p:cNvSpPr txBox="1"/>
          <p:nvPr/>
        </p:nvSpPr>
        <p:spPr>
          <a:xfrm>
            <a:off x="4157345" y="3034030"/>
            <a:ext cx="256667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/>
              <a:t>build</a:t>
            </a:r>
            <a:endParaRPr lang="es-E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/>
              <a:t>serve</a:t>
            </a:r>
            <a:endParaRPr lang="es-E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/>
              <a:t>extract-i18n</a:t>
            </a:r>
            <a:endParaRPr lang="es-E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/>
              <a:t>test</a:t>
            </a:r>
            <a:endParaRPr lang="es-E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/>
              <a:t>lint</a:t>
            </a:r>
            <a:endParaRPr lang="es-E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/>
              <a:t>karma</a:t>
            </a:r>
            <a:endParaRPr lang="es-E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/>
              <a:t>app-shell</a:t>
            </a:r>
            <a:endParaRPr lang="es-E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/>
              <a:t>...</a:t>
            </a:r>
            <a:endParaRPr lang="es-E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alt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6130" y="1113790"/>
            <a:ext cx="5091430" cy="5838825"/>
          </a:xfrm>
          <a:prstGeom prst="rect">
            <a:avLst/>
          </a:prstGeom>
        </p:spPr>
      </p:pic>
      <p:sp>
        <p:nvSpPr>
          <p:cNvPr id="10" name="Cuadro de texto 9"/>
          <p:cNvSpPr txBox="1"/>
          <p:nvPr/>
        </p:nvSpPr>
        <p:spPr>
          <a:xfrm>
            <a:off x="299085" y="1619885"/>
            <a:ext cx="62287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Any project in a workspace able to contain and customize automatic task commands.</a:t>
            </a:r>
            <a:endParaRPr lang="es-E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Angular CLI</a:t>
            </a:r>
            <a:br>
              <a:rPr lang="es-ES" altLang="en-US"/>
            </a:br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>
                <a:sym typeface="+mn-ea"/>
              </a:rPr>
              <a:t>angular.json</a:t>
            </a:r>
            <a:endParaRPr lang="es-ES" altLang="en-US"/>
          </a:p>
        </p:txBody>
      </p:sp>
      <p:sp>
        <p:nvSpPr>
          <p:cNvPr id="6" name="Cuadro de texto 5"/>
          <p:cNvSpPr txBox="1"/>
          <p:nvPr/>
        </p:nvSpPr>
        <p:spPr>
          <a:xfrm>
            <a:off x="299085" y="1818005"/>
            <a:ext cx="60032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Multiples proyectos??</a:t>
            </a:r>
            <a:endParaRPr lang="es-E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Commands</a:t>
            </a:r>
            <a:br>
              <a:rPr lang="es-ES" altLang="en-US"/>
            </a:br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ng build</a:t>
            </a:r>
            <a:endParaRPr lang="es-ES" altLang="en-US"/>
          </a:p>
        </p:txBody>
      </p:sp>
      <p:sp>
        <p:nvSpPr>
          <p:cNvPr id="4" name="Cuadro de texto 3"/>
          <p:cNvSpPr txBox="1"/>
          <p:nvPr/>
        </p:nvSpPr>
        <p:spPr>
          <a:xfrm>
            <a:off x="435610" y="1612265"/>
            <a:ext cx="72402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Compiles an Angular app into an output directory named dist/ at the given output path. Must be executed from within a workspace directory.</a:t>
            </a:r>
            <a:endParaRPr lang="es-ES" altLang="en-US"/>
          </a:p>
        </p:txBody>
      </p:sp>
      <p:sp>
        <p:nvSpPr>
          <p:cNvPr id="5" name="Cuadro de texto 4"/>
          <p:cNvSpPr txBox="1"/>
          <p:nvPr/>
        </p:nvSpPr>
        <p:spPr>
          <a:xfrm>
            <a:off x="435610" y="3143885"/>
            <a:ext cx="723963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Uses the Webpack build tool, with environment and build options specified in the CLI configuration file.</a:t>
            </a:r>
            <a:endParaRPr lang="es-E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Angular CLI</a:t>
            </a:r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4" name="Cuadro de texto 3"/>
          <p:cNvSpPr txBox="1"/>
          <p:nvPr/>
        </p:nvSpPr>
        <p:spPr>
          <a:xfrm>
            <a:off x="299085" y="2044700"/>
            <a:ext cx="8434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Ejercicio Enviroments</a:t>
            </a:r>
            <a:endParaRPr lang="es-E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Npm</a:t>
            </a:r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What is</a:t>
            </a:r>
            <a:endParaRPr lang="es-E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Npm</a:t>
            </a:r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Task-Runner</a:t>
            </a:r>
            <a:endParaRPr lang="es-E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4" name="Cuadro de texto 3"/>
          <p:cNvSpPr txBox="1"/>
          <p:nvPr/>
        </p:nvSpPr>
        <p:spPr>
          <a:xfrm>
            <a:off x="1351915" y="1779270"/>
            <a:ext cx="8200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Workshop Generar una libreria</a:t>
            </a:r>
            <a:endParaRPr lang="es-E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7396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523903"/>
            <a:ext cx="7584744" cy="859035"/>
          </a:xfrm>
        </p:spPr>
        <p:txBody>
          <a:bodyPr>
            <a:normAutofit fontScale="90000"/>
          </a:bodyPr>
          <a:p>
            <a:br>
              <a:rPr lang="es-ES" altLang="en-US"/>
            </a:br>
            <a:endParaRPr lang="es-ES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4169410" y="4260850"/>
            <a:ext cx="406527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AutoNum type="arabicPeriod"/>
            </a:pPr>
            <a:r>
              <a:rPr lang="es-ES" altLang="en-US">
                <a:solidFill>
                  <a:schemeClr val="bg1"/>
                </a:solidFill>
              </a:rPr>
              <a:t>Best practices in Angular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>
                <a:solidFill>
                  <a:schemeClr val="bg1"/>
                </a:solidFill>
              </a:rPr>
              <a:t>Angular CLI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Automatic Documentation</a:t>
            </a:r>
            <a:endParaRPr lang="es-ES" altLang="en-US">
              <a:solidFill>
                <a:schemeClr val="bg1"/>
              </a:solidFill>
              <a:sym typeface="+mn-ea"/>
            </a:endParaRPr>
          </a:p>
          <a:p>
            <a:pPr marL="457200" indent="-457200">
              <a:buAutoNum type="arabicPeriod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Reactive Programming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Picture 6" descr="Angular_full_color_logo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4885" y="1383030"/>
            <a:ext cx="2529205" cy="2529205"/>
          </a:xfrm>
          <a:prstGeom prst="rect">
            <a:avLst/>
          </a:prstGeom>
        </p:spPr>
      </p:pic>
      <p:pic>
        <p:nvPicPr>
          <p:cNvPr id="8" name="Picture 7" descr="typescrip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70" y="1663065"/>
            <a:ext cx="1980565" cy="198056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XXXXXXXX</a:t>
            </a:r>
            <a:br>
              <a:rPr lang="es-ES" dirty="0" err="1"/>
            </a:br>
            <a:endParaRPr lang="es-E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175" y="523875"/>
            <a:ext cx="9822180" cy="859155"/>
          </a:xfrm>
        </p:spPr>
        <p:txBody>
          <a:bodyPr>
            <a:normAutofit fontScale="90000"/>
          </a:bodyPr>
          <a:p>
            <a:r>
              <a:rPr lang="es-ES" altLang="en-US" sz="3500"/>
              <a:t>Best Practices for Writing Angular Apps</a:t>
            </a:r>
            <a:br>
              <a:rPr lang="es-ES" altLang="en-US" sz="3500"/>
            </a:br>
            <a:endParaRPr lang="es-ES" altLang="en-US" sz="3500"/>
          </a:p>
        </p:txBody>
      </p:sp>
      <p:sp>
        <p:nvSpPr>
          <p:cNvPr id="4" name="Cuadro de texto 3"/>
          <p:cNvSpPr txBox="1"/>
          <p:nvPr/>
        </p:nvSpPr>
        <p:spPr>
          <a:xfrm>
            <a:off x="374015" y="2136775"/>
            <a:ext cx="1144397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rgbClr val="FFFF00"/>
                </a:solidFill>
                <a:sym typeface="+mn-ea"/>
              </a:rPr>
              <a:t>Use of Angular CLI</a:t>
            </a:r>
            <a:endParaRPr lang="es-ES" altLang="en-US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Develop apps in modular fashion using core, shared and feature modules</a:t>
            </a:r>
            <a:endParaRPr lang="es-ES" altLang="en-US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Lazy loading a feature module </a:t>
            </a:r>
            <a:endParaRPr lang="es-ES" altLang="en-US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Use of smart vs presentational</a:t>
            </a:r>
            <a:endParaRPr lang="es-ES" altLang="en-US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Proper use of dependency injection </a:t>
            </a:r>
            <a:endParaRPr lang="es-ES" altLang="en-US">
              <a:solidFill>
                <a:schemeClr val="bg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Aliases for imports.</a:t>
            </a:r>
            <a:endParaRPr lang="es-ES" altLang="en-US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Make use of lint rules</a:t>
            </a:r>
            <a:endParaRPr lang="es-ES" altLang="en-US">
              <a:solidFill>
                <a:schemeClr val="bg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....</a:t>
            </a:r>
            <a:endParaRPr lang="es-E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319530" y="4117340"/>
            <a:ext cx="9552940" cy="858520"/>
          </a:xfrm>
        </p:spPr>
        <p:txBody>
          <a:bodyPr/>
          <a:lstStyle/>
          <a:p>
            <a:r>
              <a:rPr lang="es-ES" altLang="es-ES_tradnl" sz="4265" dirty="0">
                <a:solidFill>
                  <a:schemeClr val="tx2"/>
                </a:solidFill>
              </a:rPr>
              <a:t>2. Angular CLI</a:t>
            </a:r>
            <a:endParaRPr lang="es-ES" altLang="es-ES_tradnl" sz="4265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Angular CLI</a:t>
            </a:r>
            <a:endParaRPr lang="es-E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What Is</a:t>
            </a:r>
            <a:endParaRPr lang="es-ES" altLang="en-US"/>
          </a:p>
        </p:txBody>
      </p:sp>
      <p:sp>
        <p:nvSpPr>
          <p:cNvPr id="4" name="Cuadro de texto 3"/>
          <p:cNvSpPr txBox="1"/>
          <p:nvPr/>
        </p:nvSpPr>
        <p:spPr>
          <a:xfrm>
            <a:off x="413385" y="2091055"/>
            <a:ext cx="61144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The Angular CLI creates, manages, builds and test your Angular projects. It's built on top of the Angular DevKit.</a:t>
            </a:r>
            <a:endParaRPr lang="es-ES" altLang="en-US"/>
          </a:p>
        </p:txBody>
      </p:sp>
      <p:pic>
        <p:nvPicPr>
          <p:cNvPr id="5" name="Imagen 4" descr="angular_cl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8980" y="2091055"/>
            <a:ext cx="4212590" cy="34124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Angular CLI</a:t>
            </a:r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Commands</a:t>
            </a:r>
            <a:endParaRPr lang="es-ES" alt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8495" y="1737360"/>
            <a:ext cx="2689860" cy="3383280"/>
          </a:xfrm>
          <a:prstGeom prst="rect">
            <a:avLst/>
          </a:prstGeom>
        </p:spPr>
      </p:pic>
      <p:sp>
        <p:nvSpPr>
          <p:cNvPr id="6" name="Cuadro de texto 5"/>
          <p:cNvSpPr txBox="1"/>
          <p:nvPr/>
        </p:nvSpPr>
        <p:spPr>
          <a:xfrm>
            <a:off x="5902325" y="5890260"/>
            <a:ext cx="57175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https://github.com/angular/angular-cli/wiki</a:t>
            </a:r>
            <a:endParaRPr lang="es-ES" altLang="en-US"/>
          </a:p>
        </p:txBody>
      </p:sp>
      <p:sp>
        <p:nvSpPr>
          <p:cNvPr id="7" name="Cuadro de texto 6"/>
          <p:cNvSpPr txBox="1"/>
          <p:nvPr/>
        </p:nvSpPr>
        <p:spPr>
          <a:xfrm>
            <a:off x="274320" y="1665605"/>
            <a:ext cx="596646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Command syntax is shown as follows:</a:t>
            </a:r>
            <a:endParaRPr lang="es-ES" altLang="en-US"/>
          </a:p>
          <a:p>
            <a:endParaRPr lang="es-ES" altLang="en-US"/>
          </a:p>
          <a:p>
            <a:r>
              <a:rPr lang="es-ES" altLang="en-US"/>
              <a:t>ng commandNameOrAlias requiredArg [optionalArg] [options]</a:t>
            </a:r>
            <a:endParaRPr lang="es-E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Commands</a:t>
            </a:r>
            <a:br>
              <a:rPr lang="es-ES" altLang="en-US"/>
            </a:br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ng-new</a:t>
            </a:r>
            <a:endParaRPr lang="es-ES" altLang="en-US"/>
          </a:p>
        </p:txBody>
      </p:sp>
      <p:sp>
        <p:nvSpPr>
          <p:cNvPr id="4" name="Cuadro de texto 3"/>
          <p:cNvSpPr txBox="1"/>
          <p:nvPr/>
        </p:nvSpPr>
        <p:spPr>
          <a:xfrm>
            <a:off x="299085" y="1732280"/>
            <a:ext cx="51517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Creates a new workspace and an initial Angular app.</a:t>
            </a:r>
            <a:endParaRPr lang="es-ES" altLang="en-US"/>
          </a:p>
        </p:txBody>
      </p:sp>
      <p:sp>
        <p:nvSpPr>
          <p:cNvPr id="6" name="Cuadro de texto 5"/>
          <p:cNvSpPr txBox="1"/>
          <p:nvPr/>
        </p:nvSpPr>
        <p:spPr>
          <a:xfrm>
            <a:off x="299085" y="2693670"/>
            <a:ext cx="49796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ng new &lt;name&gt; [options]</a:t>
            </a:r>
            <a:endParaRPr lang="es-ES" alt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0" y="3966210"/>
            <a:ext cx="7012305" cy="198691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0" y="1637665"/>
            <a:ext cx="5850255" cy="2072640"/>
          </a:xfrm>
          <a:prstGeom prst="rect">
            <a:avLst/>
          </a:prstGeom>
        </p:spPr>
      </p:pic>
      <p:sp>
        <p:nvSpPr>
          <p:cNvPr id="10" name="Cuadro de texto 9"/>
          <p:cNvSpPr txBox="1"/>
          <p:nvPr/>
        </p:nvSpPr>
        <p:spPr>
          <a:xfrm>
            <a:off x="265430" y="3966210"/>
            <a:ext cx="41249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>
                <a:solidFill>
                  <a:schemeClr val="bg1">
                    <a:lumMod val="65000"/>
                  </a:schemeClr>
                </a:solidFill>
              </a:rPr>
              <a:t>default interactive = true -&gt; Angular 7</a:t>
            </a:r>
            <a:endParaRPr lang="es-ES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Commands</a:t>
            </a:r>
            <a:br>
              <a:rPr lang="es-ES" altLang="en-US"/>
            </a:br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ng-generate</a:t>
            </a:r>
            <a:endParaRPr lang="es-ES" alt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8850" y="1514475"/>
            <a:ext cx="1871980" cy="4125595"/>
          </a:xfrm>
          <a:prstGeom prst="rect">
            <a:avLst/>
          </a:prstGeom>
        </p:spPr>
      </p:pic>
      <p:sp>
        <p:nvSpPr>
          <p:cNvPr id="5" name="Cuadro de texto 4"/>
          <p:cNvSpPr txBox="1"/>
          <p:nvPr/>
        </p:nvSpPr>
        <p:spPr>
          <a:xfrm>
            <a:off x="332105" y="2989580"/>
            <a:ext cx="45840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ng generate &lt;schematic&gt; [options]</a:t>
            </a:r>
            <a:endParaRPr lang="es-ES" altLang="en-US"/>
          </a:p>
        </p:txBody>
      </p:sp>
      <p:sp>
        <p:nvSpPr>
          <p:cNvPr id="6" name="Cuadro de texto 5"/>
          <p:cNvSpPr txBox="1"/>
          <p:nvPr/>
        </p:nvSpPr>
        <p:spPr>
          <a:xfrm>
            <a:off x="304165" y="1945005"/>
            <a:ext cx="50501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Generates and/or modifies files based on a schematic.</a:t>
            </a:r>
            <a:endParaRPr lang="es-ES" alt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875" y="1514475"/>
            <a:ext cx="3726815" cy="78486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875" y="2579370"/>
            <a:ext cx="3611880" cy="8382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875" y="3850005"/>
            <a:ext cx="3634740" cy="98298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4875" y="5147310"/>
            <a:ext cx="3429000" cy="81534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700" y="3850005"/>
            <a:ext cx="5323205" cy="7772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Commands</a:t>
            </a:r>
            <a:br>
              <a:rPr lang="es-ES" altLang="en-US"/>
            </a:br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ng-update</a:t>
            </a:r>
            <a:endParaRPr lang="es-ES" altLang="en-US"/>
          </a:p>
        </p:txBody>
      </p:sp>
      <p:sp>
        <p:nvSpPr>
          <p:cNvPr id="4" name="Cuadro de texto 3"/>
          <p:cNvSpPr txBox="1"/>
          <p:nvPr/>
        </p:nvSpPr>
        <p:spPr>
          <a:xfrm>
            <a:off x="403860" y="1664335"/>
            <a:ext cx="446659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Updates your application and its dependencies</a:t>
            </a:r>
            <a:endParaRPr lang="es-ES" altLang="en-US"/>
          </a:p>
        </p:txBody>
      </p:sp>
      <p:sp>
        <p:nvSpPr>
          <p:cNvPr id="5" name="Cuadro de texto 4"/>
          <p:cNvSpPr txBox="1"/>
          <p:nvPr/>
        </p:nvSpPr>
        <p:spPr>
          <a:xfrm>
            <a:off x="416560" y="251523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ng update [options]</a:t>
            </a:r>
            <a:endParaRPr lang="es-ES" alt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7785" y="1573530"/>
            <a:ext cx="6508115" cy="189611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785" y="3711575"/>
            <a:ext cx="5654675" cy="1127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Heraldo - Fidelizació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eraldo - Fidelizació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201803_HIBERUS_PLANTILLA_v4.0</Template>
  <TotalTime>0</TotalTime>
  <Words>1880</Words>
  <Application>WPS Presentation</Application>
  <PresentationFormat>Panorámica</PresentationFormat>
  <Paragraphs>132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Arial</vt:lpstr>
      <vt:lpstr>SimSun</vt:lpstr>
      <vt:lpstr>Wingdings</vt:lpstr>
      <vt:lpstr>Avenir LT Std 45 Book</vt:lpstr>
      <vt:lpstr>Bebas Neue Regular</vt:lpstr>
      <vt:lpstr>Roboto Light</vt:lpstr>
      <vt:lpstr>Gotham Book</vt:lpstr>
      <vt:lpstr>Verdana</vt:lpstr>
      <vt:lpstr>Liberation Mono</vt:lpstr>
      <vt:lpstr>Microsoft YaHei</vt:lpstr>
      <vt:lpstr/>
      <vt:lpstr>Arial Unicode MS</vt:lpstr>
      <vt:lpstr>Calibri</vt:lpstr>
      <vt:lpstr>1_Heraldo - Fidelización</vt:lpstr>
      <vt:lpstr>Heraldo - Fidelización</vt:lpstr>
      <vt:lpstr>Diseño personalizado</vt:lpstr>
      <vt:lpstr>ANGULAR WORKSHOP</vt:lpstr>
      <vt:lpstr> </vt:lpstr>
      <vt:lpstr>Best Practices for Writing Angular Apps </vt:lpstr>
      <vt:lpstr>2. Angular CLI</vt:lpstr>
      <vt:lpstr>Angular CLI</vt:lpstr>
      <vt:lpstr>Angular CLI</vt:lpstr>
      <vt:lpstr>Commands </vt:lpstr>
      <vt:lpstr>Commands </vt:lpstr>
      <vt:lpstr>Commands </vt:lpstr>
      <vt:lpstr>PowerPoint 演示文稿</vt:lpstr>
      <vt:lpstr>angular.json</vt:lpstr>
      <vt:lpstr>angular.json  </vt:lpstr>
      <vt:lpstr>angular.json</vt:lpstr>
      <vt:lpstr>Angular CLI </vt:lpstr>
      <vt:lpstr>Commands </vt:lpstr>
      <vt:lpstr>Angular CLI</vt:lpstr>
      <vt:lpstr>Npm</vt:lpstr>
      <vt:lpstr>Npm</vt:lpstr>
      <vt:lpstr>PowerPoint 演示文稿</vt:lpstr>
      <vt:lpstr>XXXXXXXX 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riesgos</dc:title>
  <dc:creator>Victor Gimeno Leris</dc:creator>
  <cp:lastModifiedBy>Archer</cp:lastModifiedBy>
  <cp:revision>118</cp:revision>
  <dcterms:created xsi:type="dcterms:W3CDTF">2018-05-21T10:58:00Z</dcterms:created>
  <dcterms:modified xsi:type="dcterms:W3CDTF">2018-11-14T09:21:23Z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3082-10.2.0.7549</vt:lpwstr>
  </property>
</Properties>
</file>