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4"/>
  </p:notesMasterIdLst>
  <p:sldIdLst>
    <p:sldId id="256" r:id="rId2"/>
    <p:sldId id="304" r:id="rId3"/>
    <p:sldId id="336" r:id="rId4"/>
    <p:sldId id="311" r:id="rId5"/>
    <p:sldId id="313" r:id="rId6"/>
    <p:sldId id="314" r:id="rId7"/>
    <p:sldId id="335" r:id="rId8"/>
    <p:sldId id="315" r:id="rId9"/>
    <p:sldId id="316" r:id="rId10"/>
    <p:sldId id="317" r:id="rId11"/>
    <p:sldId id="319" r:id="rId12"/>
    <p:sldId id="320" r:id="rId13"/>
    <p:sldId id="324" r:id="rId14"/>
    <p:sldId id="322" r:id="rId15"/>
    <p:sldId id="325" r:id="rId16"/>
    <p:sldId id="327" r:id="rId17"/>
    <p:sldId id="323" r:id="rId18"/>
    <p:sldId id="331" r:id="rId19"/>
    <p:sldId id="330" r:id="rId20"/>
    <p:sldId id="332" r:id="rId21"/>
    <p:sldId id="333" r:id="rId22"/>
    <p:sldId id="33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7F41D-F779-6648-B789-644681BC609F}" v="16" dt="2024-10-10T17:43:28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0" autoAdjust="0"/>
    <p:restoredTop sz="80949" autoAdjust="0"/>
  </p:normalViewPr>
  <p:slideViewPr>
    <p:cSldViewPr snapToGrid="0">
      <p:cViewPr varScale="1">
        <p:scale>
          <a:sx n="88" d="100"/>
          <a:sy n="88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Karina Balcazar Sanabria" userId="4700323f-a44f-45c4-b824-9c01863b5c93" providerId="ADAL" clId="{7CD7F41D-F779-6648-B789-644681BC609F}"/>
    <pc:docChg chg="undo custSel addSld delSld modSld">
      <pc:chgData name="Ana Karina Balcazar Sanabria" userId="4700323f-a44f-45c4-b824-9c01863b5c93" providerId="ADAL" clId="{7CD7F41D-F779-6648-B789-644681BC609F}" dt="2024-10-10T17:43:28.628" v="384"/>
      <pc:docMkLst>
        <pc:docMk/>
      </pc:docMkLst>
      <pc:sldChg chg="delSp modSp mod delAnim">
        <pc:chgData name="Ana Karina Balcazar Sanabria" userId="4700323f-a44f-45c4-b824-9c01863b5c93" providerId="ADAL" clId="{7CD7F41D-F779-6648-B789-644681BC609F}" dt="2024-10-10T17:43:28.628" v="384"/>
        <pc:sldMkLst>
          <pc:docMk/>
          <pc:sldMk cId="806069183" sldId="304"/>
        </pc:sldMkLst>
        <pc:spChg chg="mod ord">
          <ac:chgData name="Ana Karina Balcazar Sanabria" userId="4700323f-a44f-45c4-b824-9c01863b5c93" providerId="ADAL" clId="{7CD7F41D-F779-6648-B789-644681BC609F}" dt="2024-10-10T17:42:54.480" v="383"/>
          <ac:spMkLst>
            <pc:docMk/>
            <pc:sldMk cId="806069183" sldId="304"/>
            <ac:spMk id="5" creationId="{00000000-0000-0000-0000-000000000000}"/>
          </ac:spMkLst>
        </pc:spChg>
        <pc:picChg chg="mod">
          <ac:chgData name="Ana Karina Balcazar Sanabria" userId="4700323f-a44f-45c4-b824-9c01863b5c93" providerId="ADAL" clId="{7CD7F41D-F779-6648-B789-644681BC609F}" dt="2024-10-10T17:43:28.628" v="384"/>
          <ac:picMkLst>
            <pc:docMk/>
            <pc:sldMk cId="806069183" sldId="304"/>
            <ac:picMk id="4" creationId="{00000000-0000-0000-0000-000000000000}"/>
          </ac:picMkLst>
        </pc:picChg>
        <pc:picChg chg="mod">
          <ac:chgData name="Ana Karina Balcazar Sanabria" userId="4700323f-a44f-45c4-b824-9c01863b5c93" providerId="ADAL" clId="{7CD7F41D-F779-6648-B789-644681BC609F}" dt="2024-09-27T18:10:38.688" v="17" actId="962"/>
          <ac:picMkLst>
            <pc:docMk/>
            <pc:sldMk cId="806069183" sldId="304"/>
            <ac:picMk id="6" creationId="{00000000-0000-0000-0000-000000000000}"/>
          </ac:picMkLst>
        </pc:picChg>
        <pc:picChg chg="mod">
          <ac:chgData name="Ana Karina Balcazar Sanabria" userId="4700323f-a44f-45c4-b824-9c01863b5c93" providerId="ADAL" clId="{7CD7F41D-F779-6648-B789-644681BC609F}" dt="2024-09-27T18:13:04.388" v="219" actId="962"/>
          <ac:picMkLst>
            <pc:docMk/>
            <pc:sldMk cId="806069183" sldId="304"/>
            <ac:picMk id="8" creationId="{00000000-0000-0000-0000-000000000000}"/>
          </ac:picMkLst>
        </pc:picChg>
        <pc:picChg chg="mod">
          <ac:chgData name="Ana Karina Balcazar Sanabria" userId="4700323f-a44f-45c4-b824-9c01863b5c93" providerId="ADAL" clId="{7CD7F41D-F779-6648-B789-644681BC609F}" dt="2024-09-27T18:14:38.491" v="237" actId="962"/>
          <ac:picMkLst>
            <pc:docMk/>
            <pc:sldMk cId="806069183" sldId="304"/>
            <ac:picMk id="9" creationId="{00000000-0000-0000-0000-000000000000}"/>
          </ac:picMkLst>
        </pc:picChg>
        <pc:picChg chg="mod">
          <ac:chgData name="Ana Karina Balcazar Sanabria" userId="4700323f-a44f-45c4-b824-9c01863b5c93" providerId="ADAL" clId="{7CD7F41D-F779-6648-B789-644681BC609F}" dt="2024-09-27T18:20:12.847" v="251" actId="962"/>
          <ac:picMkLst>
            <pc:docMk/>
            <pc:sldMk cId="806069183" sldId="304"/>
            <ac:picMk id="10" creationId="{00000000-0000-0000-0000-000000000000}"/>
          </ac:picMkLst>
        </pc:picChg>
        <pc:picChg chg="del mod">
          <ac:chgData name="Ana Karina Balcazar Sanabria" userId="4700323f-a44f-45c4-b824-9c01863b5c93" providerId="ADAL" clId="{7CD7F41D-F779-6648-B789-644681BC609F}" dt="2024-09-27T08:14:26.552" v="15" actId="478"/>
          <ac:picMkLst>
            <pc:docMk/>
            <pc:sldMk cId="806069183" sldId="304"/>
            <ac:picMk id="11" creationId="{00000000-0000-0000-0000-000000000000}"/>
          </ac:picMkLst>
        </pc:picChg>
      </pc:sldChg>
      <pc:sldChg chg="addSp delSp modSp mod delAnim">
        <pc:chgData name="Ana Karina Balcazar Sanabria" userId="4700323f-a44f-45c4-b824-9c01863b5c93" providerId="ADAL" clId="{7CD7F41D-F779-6648-B789-644681BC609F}" dt="2024-10-10T17:23:18.693" v="259" actId="478"/>
        <pc:sldMkLst>
          <pc:docMk/>
          <pc:sldMk cId="3222470840" sldId="311"/>
        </pc:sldMkLst>
        <pc:spChg chg="del">
          <ac:chgData name="Ana Karina Balcazar Sanabria" userId="4700323f-a44f-45c4-b824-9c01863b5c93" providerId="ADAL" clId="{7CD7F41D-F779-6648-B789-644681BC609F}" dt="2024-10-10T17:23:14.102" v="258" actId="478"/>
          <ac:spMkLst>
            <pc:docMk/>
            <pc:sldMk cId="3222470840" sldId="311"/>
            <ac:spMk id="7" creationId="{00000000-0000-0000-0000-000000000000}"/>
          </ac:spMkLst>
        </pc:spChg>
        <pc:spChg chg="add del">
          <ac:chgData name="Ana Karina Balcazar Sanabria" userId="4700323f-a44f-45c4-b824-9c01863b5c93" providerId="ADAL" clId="{7CD7F41D-F779-6648-B789-644681BC609F}" dt="2024-10-10T17:22:28.606" v="255" actId="22"/>
          <ac:spMkLst>
            <pc:docMk/>
            <pc:sldMk cId="3222470840" sldId="311"/>
            <ac:spMk id="10" creationId="{5995FCF1-888E-3C33-C60A-D123412DAD2E}"/>
          </ac:spMkLst>
        </pc:spChg>
        <pc:picChg chg="mod">
          <ac:chgData name="Ana Karina Balcazar Sanabria" userId="4700323f-a44f-45c4-b824-9c01863b5c93" providerId="ADAL" clId="{7CD7F41D-F779-6648-B789-644681BC609F}" dt="2024-10-10T17:22:36.952" v="257" actId="962"/>
          <ac:picMkLst>
            <pc:docMk/>
            <pc:sldMk cId="3222470840" sldId="311"/>
            <ac:picMk id="6" creationId="{00000000-0000-0000-0000-000000000000}"/>
          </ac:picMkLst>
        </pc:picChg>
        <pc:picChg chg="del">
          <ac:chgData name="Ana Karina Balcazar Sanabria" userId="4700323f-a44f-45c4-b824-9c01863b5c93" providerId="ADAL" clId="{7CD7F41D-F779-6648-B789-644681BC609F}" dt="2024-10-10T17:23:18.693" v="259" actId="478"/>
          <ac:picMkLst>
            <pc:docMk/>
            <pc:sldMk cId="3222470840" sldId="311"/>
            <ac:picMk id="9" creationId="{00000000-0000-0000-0000-000000000000}"/>
          </ac:picMkLst>
        </pc:picChg>
      </pc:sldChg>
      <pc:sldChg chg="modSp mod">
        <pc:chgData name="Ana Karina Balcazar Sanabria" userId="4700323f-a44f-45c4-b824-9c01863b5c93" providerId="ADAL" clId="{7CD7F41D-F779-6648-B789-644681BC609F}" dt="2024-10-10T17:38:59.269" v="380"/>
        <pc:sldMkLst>
          <pc:docMk/>
          <pc:sldMk cId="2694119606" sldId="320"/>
        </pc:sldMkLst>
        <pc:spChg chg="mod">
          <ac:chgData name="Ana Karina Balcazar Sanabria" userId="4700323f-a44f-45c4-b824-9c01863b5c93" providerId="ADAL" clId="{7CD7F41D-F779-6648-B789-644681BC609F}" dt="2024-10-10T17:38:59.269" v="380"/>
          <ac:spMkLst>
            <pc:docMk/>
            <pc:sldMk cId="2694119606" sldId="320"/>
            <ac:spMk id="2" creationId="{00000000-0000-0000-0000-000000000000}"/>
          </ac:spMkLst>
        </pc:spChg>
        <pc:spChg chg="mod">
          <ac:chgData name="Ana Karina Balcazar Sanabria" userId="4700323f-a44f-45c4-b824-9c01863b5c93" providerId="ADAL" clId="{7CD7F41D-F779-6648-B789-644681BC609F}" dt="2024-10-10T17:38:55.199" v="378" actId="33553"/>
          <ac:spMkLst>
            <pc:docMk/>
            <pc:sldMk cId="2694119606" sldId="320"/>
            <ac:spMk id="3" creationId="{00000000-0000-0000-0000-000000000000}"/>
          </ac:spMkLst>
        </pc:spChg>
      </pc:sldChg>
      <pc:sldChg chg="modSp mod">
        <pc:chgData name="Ana Karina Balcazar Sanabria" userId="4700323f-a44f-45c4-b824-9c01863b5c93" providerId="ADAL" clId="{7CD7F41D-F779-6648-B789-644681BC609F}" dt="2024-10-10T17:32:21.347" v="339" actId="962"/>
        <pc:sldMkLst>
          <pc:docMk/>
          <pc:sldMk cId="3648388476" sldId="322"/>
        </pc:sldMkLst>
        <pc:picChg chg="mod">
          <ac:chgData name="Ana Karina Balcazar Sanabria" userId="4700323f-a44f-45c4-b824-9c01863b5c93" providerId="ADAL" clId="{7CD7F41D-F779-6648-B789-644681BC609F}" dt="2024-10-10T17:26:26.557" v="265" actId="962"/>
          <ac:picMkLst>
            <pc:docMk/>
            <pc:sldMk cId="3648388476" sldId="322"/>
            <ac:picMk id="11" creationId="{00000000-0000-0000-0000-000000000000}"/>
          </ac:picMkLst>
        </pc:picChg>
        <pc:picChg chg="mod">
          <ac:chgData name="Ana Karina Balcazar Sanabria" userId="4700323f-a44f-45c4-b824-9c01863b5c93" providerId="ADAL" clId="{7CD7F41D-F779-6648-B789-644681BC609F}" dt="2024-10-10T17:27:06.313" v="267" actId="962"/>
          <ac:picMkLst>
            <pc:docMk/>
            <pc:sldMk cId="3648388476" sldId="322"/>
            <ac:picMk id="12" creationId="{00000000-0000-0000-0000-000000000000}"/>
          </ac:picMkLst>
        </pc:picChg>
        <pc:picChg chg="mod">
          <ac:chgData name="Ana Karina Balcazar Sanabria" userId="4700323f-a44f-45c4-b824-9c01863b5c93" providerId="ADAL" clId="{7CD7F41D-F779-6648-B789-644681BC609F}" dt="2024-10-10T17:27:56.650" v="269" actId="962"/>
          <ac:picMkLst>
            <pc:docMk/>
            <pc:sldMk cId="3648388476" sldId="322"/>
            <ac:picMk id="13" creationId="{00000000-0000-0000-0000-000000000000}"/>
          </ac:picMkLst>
        </pc:picChg>
        <pc:picChg chg="mod">
          <ac:chgData name="Ana Karina Balcazar Sanabria" userId="4700323f-a44f-45c4-b824-9c01863b5c93" providerId="ADAL" clId="{7CD7F41D-F779-6648-B789-644681BC609F}" dt="2024-10-10T17:31:09.257" v="309" actId="962"/>
          <ac:picMkLst>
            <pc:docMk/>
            <pc:sldMk cId="3648388476" sldId="322"/>
            <ac:picMk id="14" creationId="{00000000-0000-0000-0000-000000000000}"/>
          </ac:picMkLst>
        </pc:picChg>
        <pc:picChg chg="mod">
          <ac:chgData name="Ana Karina Balcazar Sanabria" userId="4700323f-a44f-45c4-b824-9c01863b5c93" providerId="ADAL" clId="{7CD7F41D-F779-6648-B789-644681BC609F}" dt="2024-10-10T17:32:21.347" v="339" actId="962"/>
          <ac:picMkLst>
            <pc:docMk/>
            <pc:sldMk cId="3648388476" sldId="322"/>
            <ac:picMk id="15" creationId="{00000000-0000-0000-0000-000000000000}"/>
          </ac:picMkLst>
        </pc:picChg>
      </pc:sldChg>
      <pc:sldChg chg="addSp delSp modSp mod">
        <pc:chgData name="Ana Karina Balcazar Sanabria" userId="4700323f-a44f-45c4-b824-9c01863b5c93" providerId="ADAL" clId="{7CD7F41D-F779-6648-B789-644681BC609F}" dt="2024-10-10T17:24:13.214" v="263" actId="962"/>
        <pc:sldMkLst>
          <pc:docMk/>
          <pc:sldMk cId="3673769491" sldId="324"/>
        </pc:sldMkLst>
        <pc:spChg chg="add del">
          <ac:chgData name="Ana Karina Balcazar Sanabria" userId="4700323f-a44f-45c4-b824-9c01863b5c93" providerId="ADAL" clId="{7CD7F41D-F779-6648-B789-644681BC609F}" dt="2024-10-10T17:24:08.544" v="261" actId="22"/>
          <ac:spMkLst>
            <pc:docMk/>
            <pc:sldMk cId="3673769491" sldId="324"/>
            <ac:spMk id="8" creationId="{035603E8-0272-AD53-BC1F-3F7CCBFDE306}"/>
          </ac:spMkLst>
        </pc:spChg>
        <pc:picChg chg="mod">
          <ac:chgData name="Ana Karina Balcazar Sanabria" userId="4700323f-a44f-45c4-b824-9c01863b5c93" providerId="ADAL" clId="{7CD7F41D-F779-6648-B789-644681BC609F}" dt="2024-10-10T17:24:13.214" v="263" actId="962"/>
          <ac:picMkLst>
            <pc:docMk/>
            <pc:sldMk cId="3673769491" sldId="324"/>
            <ac:picMk id="6" creationId="{00000000-0000-0000-0000-000000000000}"/>
          </ac:picMkLst>
        </pc:picChg>
      </pc:sldChg>
      <pc:sldChg chg="modSp mod">
        <pc:chgData name="Ana Karina Balcazar Sanabria" userId="4700323f-a44f-45c4-b824-9c01863b5c93" providerId="ADAL" clId="{7CD7F41D-F779-6648-B789-644681BC609F}" dt="2024-10-10T17:38:06.372" v="376"/>
        <pc:sldMkLst>
          <pc:docMk/>
          <pc:sldMk cId="2395765000" sldId="334"/>
        </pc:sldMkLst>
        <pc:spChg chg="mod">
          <ac:chgData name="Ana Karina Balcazar Sanabria" userId="4700323f-a44f-45c4-b824-9c01863b5c93" providerId="ADAL" clId="{7CD7F41D-F779-6648-B789-644681BC609F}" dt="2024-10-10T17:38:06.372" v="376"/>
          <ac:spMkLst>
            <pc:docMk/>
            <pc:sldMk cId="2395765000" sldId="334"/>
            <ac:spMk id="2" creationId="{00000000-0000-0000-0000-000000000000}"/>
          </ac:spMkLst>
        </pc:spChg>
        <pc:spChg chg="mod">
          <ac:chgData name="Ana Karina Balcazar Sanabria" userId="4700323f-a44f-45c4-b824-9c01863b5c93" providerId="ADAL" clId="{7CD7F41D-F779-6648-B789-644681BC609F}" dt="2024-10-10T17:37:59.616" v="374" actId="33553"/>
          <ac:spMkLst>
            <pc:docMk/>
            <pc:sldMk cId="2395765000" sldId="334"/>
            <ac:spMk id="3" creationId="{00000000-0000-0000-0000-000000000000}"/>
          </ac:spMkLst>
        </pc:spChg>
      </pc:sldChg>
      <pc:sldChg chg="delSp modSp add mod">
        <pc:chgData name="Ana Karina Balcazar Sanabria" userId="4700323f-a44f-45c4-b824-9c01863b5c93" providerId="ADAL" clId="{7CD7F41D-F779-6648-B789-644681BC609F}" dt="2024-10-10T17:33:59.766" v="372" actId="313"/>
        <pc:sldMkLst>
          <pc:docMk/>
          <pc:sldMk cId="1496047702" sldId="336"/>
        </pc:sldMkLst>
        <pc:spChg chg="mod">
          <ac:chgData name="Ana Karina Balcazar Sanabria" userId="4700323f-a44f-45c4-b824-9c01863b5c93" providerId="ADAL" clId="{7CD7F41D-F779-6648-B789-644681BC609F}" dt="2024-10-10T17:33:59.766" v="372" actId="313"/>
          <ac:spMkLst>
            <pc:docMk/>
            <pc:sldMk cId="1496047702" sldId="336"/>
            <ac:spMk id="2" creationId="{BC032F17-27D2-13E2-2FAE-82013B81FA39}"/>
          </ac:spMkLst>
        </pc:spChg>
        <pc:picChg chg="del">
          <ac:chgData name="Ana Karina Balcazar Sanabria" userId="4700323f-a44f-45c4-b824-9c01863b5c93" providerId="ADAL" clId="{7CD7F41D-F779-6648-B789-644681BC609F}" dt="2024-09-27T08:14:15.210" v="9" actId="478"/>
          <ac:picMkLst>
            <pc:docMk/>
            <pc:sldMk cId="1496047702" sldId="336"/>
            <ac:picMk id="6" creationId="{57CA357B-176F-36CC-396E-9F13F4894501}"/>
          </ac:picMkLst>
        </pc:picChg>
        <pc:picChg chg="del">
          <ac:chgData name="Ana Karina Balcazar Sanabria" userId="4700323f-a44f-45c4-b824-9c01863b5c93" providerId="ADAL" clId="{7CD7F41D-F779-6648-B789-644681BC609F}" dt="2024-09-27T08:14:16.511" v="10" actId="478"/>
          <ac:picMkLst>
            <pc:docMk/>
            <pc:sldMk cId="1496047702" sldId="336"/>
            <ac:picMk id="8" creationId="{A0CC0A1B-3EC4-EB95-E712-FFC8939B67EB}"/>
          </ac:picMkLst>
        </pc:picChg>
        <pc:picChg chg="del">
          <ac:chgData name="Ana Karina Balcazar Sanabria" userId="4700323f-a44f-45c4-b824-9c01863b5c93" providerId="ADAL" clId="{7CD7F41D-F779-6648-B789-644681BC609F}" dt="2024-09-27T08:14:21.395" v="13" actId="478"/>
          <ac:picMkLst>
            <pc:docMk/>
            <pc:sldMk cId="1496047702" sldId="336"/>
            <ac:picMk id="9" creationId="{67EB30BD-D5B0-E035-057C-195B9315303D}"/>
          </ac:picMkLst>
        </pc:picChg>
        <pc:picChg chg="del">
          <ac:chgData name="Ana Karina Balcazar Sanabria" userId="4700323f-a44f-45c4-b824-9c01863b5c93" providerId="ADAL" clId="{7CD7F41D-F779-6648-B789-644681BC609F}" dt="2024-09-27T08:14:20.601" v="12" actId="478"/>
          <ac:picMkLst>
            <pc:docMk/>
            <pc:sldMk cId="1496047702" sldId="336"/>
            <ac:picMk id="10" creationId="{FB5267CB-44CD-55D2-DA35-66E4778EE414}"/>
          </ac:picMkLst>
        </pc:picChg>
        <pc:picChg chg="mod">
          <ac:chgData name="Ana Karina Balcazar Sanabria" userId="4700323f-a44f-45c4-b824-9c01863b5c93" providerId="ADAL" clId="{7CD7F41D-F779-6648-B789-644681BC609F}" dt="2024-10-10T17:21:26.427" v="253" actId="962"/>
          <ac:picMkLst>
            <pc:docMk/>
            <pc:sldMk cId="1496047702" sldId="336"/>
            <ac:picMk id="11" creationId="{51EC5DAB-5567-12A0-E894-13F43F82E909}"/>
          </ac:picMkLst>
        </pc:picChg>
      </pc:sldChg>
      <pc:sldChg chg="new del">
        <pc:chgData name="Ana Karina Balcazar Sanabria" userId="4700323f-a44f-45c4-b824-9c01863b5c93" providerId="ADAL" clId="{7CD7F41D-F779-6648-B789-644681BC609F}" dt="2024-09-27T08:11:08.285" v="6" actId="2696"/>
        <pc:sldMkLst>
          <pc:docMk/>
          <pc:sldMk cId="3523614494" sldId="336"/>
        </pc:sldMkLst>
      </pc:sldChg>
    </pc:docChg>
  </pc:docChgLst>
  <pc:docChgLst>
    <pc:chgData name="Clark Jason Ngo" userId="S::clarkngo@cityu.edu::94af6433-7dd6-4bb1-871b-59c95f416aa7" providerId="AD" clId="Web-{CC4C2A09-9345-E7E1-636E-2C07011D592B}"/>
    <pc:docChg chg="modSld">
      <pc:chgData name="Clark Jason Ngo" userId="S::clarkngo@cityu.edu::94af6433-7dd6-4bb1-871b-59c95f416aa7" providerId="AD" clId="Web-{CC4C2A09-9345-E7E1-636E-2C07011D592B}" dt="2020-04-18T04:38:55.977" v="1"/>
      <pc:docMkLst>
        <pc:docMk/>
      </pc:docMkLst>
      <pc:sldChg chg="delSp modSp">
        <pc:chgData name="Clark Jason Ngo" userId="S::clarkngo@cityu.edu::94af6433-7dd6-4bb1-871b-59c95f416aa7" providerId="AD" clId="Web-{CC4C2A09-9345-E7E1-636E-2C07011D592B}" dt="2020-04-18T04:38:55.977" v="1"/>
        <pc:sldMkLst>
          <pc:docMk/>
          <pc:sldMk cId="806069183" sldId="304"/>
        </pc:sldMkLst>
        <pc:spChg chg="del mod">
          <ac:chgData name="Clark Jason Ngo" userId="S::clarkngo@cityu.edu::94af6433-7dd6-4bb1-871b-59c95f416aa7" providerId="AD" clId="Web-{CC4C2A09-9345-E7E1-636E-2C07011D592B}" dt="2020-04-18T04:38:55.977" v="1"/>
          <ac:spMkLst>
            <pc:docMk/>
            <pc:sldMk cId="806069183" sldId="304"/>
            <ac:spMk id="3" creationId="{00000000-0000-0000-0000-000000000000}"/>
          </ac:spMkLst>
        </pc:spChg>
      </pc:sldChg>
    </pc:docChg>
  </pc:docChgLst>
  <pc:docChgLst>
    <pc:chgData name="Scott Zhou" userId="S::zhouscott1@cityu.edu::69bd9d9b-8089-456c-9425-aa14ba74abd9" providerId="AD" clId="Web-{9D9E4F43-8984-6A68-0B70-1CAEB1E9ACD4}"/>
    <pc:docChg chg="delSld">
      <pc:chgData name="Scott Zhou" userId="S::zhouscott1@cityu.edu::69bd9d9b-8089-456c-9425-aa14ba74abd9" providerId="AD" clId="Web-{9D9E4F43-8984-6A68-0B70-1CAEB1E9ACD4}" dt="2024-04-15T22:47:29.138" v="0"/>
      <pc:docMkLst>
        <pc:docMk/>
      </pc:docMkLst>
      <pc:sldChg chg="del">
        <pc:chgData name="Scott Zhou" userId="S::zhouscott1@cityu.edu::69bd9d9b-8089-456c-9425-aa14ba74abd9" providerId="AD" clId="Web-{9D9E4F43-8984-6A68-0B70-1CAEB1E9ACD4}" dt="2024-04-15T22:47:29.138" v="0"/>
        <pc:sldMkLst>
          <pc:docMk/>
          <pc:sldMk cId="3913548901" sldId="329"/>
        </pc:sldMkLst>
      </pc:sldChg>
    </pc:docChg>
  </pc:docChgLst>
  <pc:docChgLst>
    <pc:chgData name="Scott Zhou" userId="S::zhouscott1@cityu.edu::69bd9d9b-8089-456c-9425-aa14ba74abd9" providerId="AD" clId="Web-{5C3D3FD6-1E3A-13B0-2C51-33CA22CB5ABB}"/>
    <pc:docChg chg="delSld">
      <pc:chgData name="Scott Zhou" userId="S::zhouscott1@cityu.edu::69bd9d9b-8089-456c-9425-aa14ba74abd9" providerId="AD" clId="Web-{5C3D3FD6-1E3A-13B0-2C51-33CA22CB5ABB}" dt="2024-04-15T20:28:39.983" v="0"/>
      <pc:docMkLst>
        <pc:docMk/>
      </pc:docMkLst>
      <pc:sldChg chg="del">
        <pc:chgData name="Scott Zhou" userId="S::zhouscott1@cityu.edu::69bd9d9b-8089-456c-9425-aa14ba74abd9" providerId="AD" clId="Web-{5C3D3FD6-1E3A-13B0-2C51-33CA22CB5ABB}" dt="2024-04-15T20:28:39.983" v="0"/>
        <pc:sldMkLst>
          <pc:docMk/>
          <pc:sldMk cId="954819842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A4E9B-DF13-4981-B689-CFD028D04903}" type="datetimeFigureOut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6C19D-C627-481D-857E-5F351A2CF3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72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break-continu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rungluongquang/why-python-is-popular-despite-being-super-slow-83a8320412a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Job demand</a:t>
            </a:r>
          </a:p>
          <a:p>
            <a:pPr marL="228600" indent="-228600">
              <a:buAutoNum type="arabicPeriod"/>
            </a:pPr>
            <a:r>
              <a:rPr lang="en-US" dirty="0"/>
              <a:t>Google</a:t>
            </a:r>
            <a:r>
              <a:rPr lang="en-US" baseline="0" dirty="0"/>
              <a:t> search trend</a:t>
            </a:r>
          </a:p>
          <a:p>
            <a:pPr marL="228600" indent="-228600">
              <a:buAutoNum type="arabicPeriod"/>
            </a:pPr>
            <a:r>
              <a:rPr lang="en-US" baseline="0" dirty="0"/>
              <a:t>Top programming language from 4 sites survey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number of skilled engineers, courses, and third-party vendors identified worldwide via search-engine queries.</a:t>
            </a:r>
            <a:r>
              <a:rPr lang="en-US" baseline="0" dirty="0"/>
              <a:t>)</a:t>
            </a:r>
          </a:p>
          <a:p>
            <a:pPr marL="0" indent="0">
              <a:buNone/>
            </a:pPr>
            <a:r>
              <a:rPr lang="en-US" baseline="0" dirty="0" err="1"/>
              <a:t>RedMonk</a:t>
            </a:r>
            <a:r>
              <a:rPr lang="en-US" baseline="0" dirty="0"/>
              <a:t> -&gt; </a:t>
            </a:r>
            <a:r>
              <a:rPr lang="en-US" baseline="0" dirty="0" err="1"/>
              <a:t>Github</a:t>
            </a:r>
            <a:r>
              <a:rPr lang="en-US" baseline="0" dirty="0"/>
              <a:t> projects</a:t>
            </a:r>
          </a:p>
          <a:p>
            <a:pPr marL="0" indent="0">
              <a:buNone/>
            </a:pPr>
            <a:r>
              <a:rPr lang="en-US" baseline="0" dirty="0"/>
              <a:t>4.   Best languages to learn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65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04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091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Module1.py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8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Module2.py</a:t>
            </a:r>
          </a:p>
          <a:p>
            <a:pPr marL="0" indent="0">
              <a:buNone/>
            </a:pPr>
            <a:r>
              <a:rPr lang="en-US" dirty="0"/>
              <a:t>Indentation</a:t>
            </a:r>
            <a:r>
              <a:rPr lang="en-US" baseline="0" dirty="0"/>
              <a:t> for if-block</a:t>
            </a:r>
          </a:p>
          <a:p>
            <a:pPr marL="0" indent="0">
              <a:buNone/>
            </a:pPr>
            <a:r>
              <a:rPr lang="en-US" dirty="0"/>
              <a:t>https://www.programiz.com/python-programming/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6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https://www.programiz.com/python-programming/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1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https://www.programiz.com/python-programming/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04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38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74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508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7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710BC-D28D-F799-1C2F-892ED3D5C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2B7F2-21AB-D932-2699-7A8AD66FC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881239-2570-A732-EA29-1DAAECC8F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Job demand</a:t>
            </a:r>
          </a:p>
          <a:p>
            <a:pPr marL="228600" indent="-228600">
              <a:buAutoNum type="arabicPeriod"/>
            </a:pPr>
            <a:r>
              <a:rPr lang="en-US" dirty="0"/>
              <a:t>Google</a:t>
            </a:r>
            <a:r>
              <a:rPr lang="en-US" baseline="0" dirty="0"/>
              <a:t> search trend</a:t>
            </a:r>
          </a:p>
          <a:p>
            <a:pPr marL="228600" indent="-228600">
              <a:buAutoNum type="arabicPeriod"/>
            </a:pPr>
            <a:r>
              <a:rPr lang="en-US" baseline="0" dirty="0"/>
              <a:t>Top programming language from 4 sites survey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number of skilled engineers, courses, and third-party vendors identified worldwide via search-engine queries.</a:t>
            </a:r>
            <a:r>
              <a:rPr lang="en-US" baseline="0" dirty="0"/>
              <a:t>)</a:t>
            </a:r>
          </a:p>
          <a:p>
            <a:pPr marL="0" indent="0">
              <a:buNone/>
            </a:pPr>
            <a:r>
              <a:rPr lang="en-US" baseline="0" dirty="0" err="1"/>
              <a:t>RedMonk</a:t>
            </a:r>
            <a:r>
              <a:rPr lang="en-US" baseline="0" dirty="0"/>
              <a:t> -&gt; </a:t>
            </a:r>
            <a:r>
              <a:rPr lang="en-US" baseline="0" dirty="0" err="1"/>
              <a:t>Github</a:t>
            </a:r>
            <a:r>
              <a:rPr lang="en-US" baseline="0" dirty="0"/>
              <a:t> projects</a:t>
            </a:r>
          </a:p>
          <a:p>
            <a:pPr marL="0" indent="0">
              <a:buNone/>
            </a:pPr>
            <a:r>
              <a:rPr lang="en-US" baseline="0" dirty="0"/>
              <a:t>4.   Best languages to learn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F1F10-F552-E6DA-9370-05DB61993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47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https://www.programiz.com/python-programming/break-continue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0" dirty="0"/>
              <a:t> list with different sizes (</a:t>
            </a:r>
            <a:r>
              <a:rPr lang="en-US" baseline="0" dirty="0" err="1"/>
              <a:t>len</a:t>
            </a:r>
            <a:r>
              <a:rPr lang="en-US" baseline="0" dirty="0"/>
              <a:t>), once I get the last item of either of lists, I can break out of the loop.</a:t>
            </a:r>
          </a:p>
          <a:p>
            <a:pPr marL="0" indent="0">
              <a:buNone/>
            </a:pPr>
            <a:r>
              <a:rPr lang="en-US" baseline="0" dirty="0"/>
              <a:t>Or</a:t>
            </a:r>
          </a:p>
          <a:p>
            <a:pPr marL="0" indent="0">
              <a:buNone/>
            </a:pPr>
            <a:r>
              <a:rPr lang="en-US" baseline="0" dirty="0"/>
              <a:t>You have an infinite loop, and when you are done with all operations, you can quit out of the loop.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81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lists, I would like to add only if</a:t>
            </a:r>
            <a:r>
              <a:rPr lang="en-US" baseline="0" dirty="0"/>
              <a:t> they are positive numbers then you can use continue if negative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2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https://medium.com/@trungluongquang/why-python-is-popular-despite-being-super-slow-83a8320412a9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7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Job demand</a:t>
            </a:r>
          </a:p>
          <a:p>
            <a:pPr marL="228600" indent="-228600">
              <a:buAutoNum type="arabicPeriod"/>
            </a:pPr>
            <a:r>
              <a:rPr lang="en-US" dirty="0"/>
              <a:t>Google</a:t>
            </a:r>
            <a:r>
              <a:rPr lang="en-US" baseline="0" dirty="0"/>
              <a:t> search trend</a:t>
            </a:r>
          </a:p>
          <a:p>
            <a:pPr marL="228600" indent="-228600">
              <a:buAutoNum type="arabicPeriod"/>
            </a:pPr>
            <a:r>
              <a:rPr lang="en-US" baseline="0" dirty="0"/>
              <a:t>Top programming language from 4 sites survey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number of skilled engineers, courses, and third-party vendors identified worldwide via search-engine queries.</a:t>
            </a:r>
            <a:r>
              <a:rPr lang="en-US" baseline="0" dirty="0"/>
              <a:t>)</a:t>
            </a:r>
          </a:p>
          <a:p>
            <a:pPr marL="0" indent="0">
              <a:buNone/>
            </a:pPr>
            <a:r>
              <a:rPr lang="en-US" baseline="0" dirty="0" err="1"/>
              <a:t>RedMonk</a:t>
            </a:r>
            <a:r>
              <a:rPr lang="en-US" baseline="0" dirty="0"/>
              <a:t> -&gt; </a:t>
            </a:r>
            <a:r>
              <a:rPr lang="en-US" baseline="0" dirty="0" err="1"/>
              <a:t>Github</a:t>
            </a:r>
            <a:r>
              <a:rPr lang="en-US" baseline="0" dirty="0"/>
              <a:t> projects</a:t>
            </a:r>
          </a:p>
          <a:p>
            <a:pPr marL="0" indent="0">
              <a:buNone/>
            </a:pPr>
            <a:r>
              <a:rPr lang="en-US" baseline="0" dirty="0"/>
              <a:t>4.   Best languages to learn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84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# of lines 3-5</a:t>
            </a:r>
            <a:r>
              <a:rPr lang="en-US" baseline="0" dirty="0"/>
              <a:t> times fewer than Java</a:t>
            </a:r>
          </a:p>
          <a:p>
            <a:pPr marL="0" indent="0">
              <a:buNone/>
            </a:pPr>
            <a:r>
              <a:rPr lang="en-US" dirty="0"/>
              <a:t>Its</a:t>
            </a:r>
            <a:r>
              <a:rPr lang="en-US" baseline="0" dirty="0"/>
              <a:t> advantages outweigh its disadvantages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8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# of lines 3-5</a:t>
            </a:r>
            <a:r>
              <a:rPr lang="en-US" baseline="0" dirty="0"/>
              <a:t> times fewer than Java</a:t>
            </a:r>
          </a:p>
          <a:p>
            <a:pPr marL="0" indent="0">
              <a:buNone/>
            </a:pPr>
            <a:r>
              <a:rPr lang="en-US" dirty="0"/>
              <a:t>Its</a:t>
            </a:r>
            <a:r>
              <a:rPr lang="en-US" baseline="0" dirty="0"/>
              <a:t> advantages outweigh its disadvantages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7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purposes</a:t>
            </a:r>
          </a:p>
          <a:p>
            <a:pPr marL="0" indent="0">
              <a:buNone/>
            </a:pPr>
            <a:r>
              <a:rPr lang="en-US" dirty="0"/>
              <a:t>Quick check of</a:t>
            </a:r>
            <a:r>
              <a:rPr lang="en-US" baseline="0" dirty="0"/>
              <a:t> statements or assignment or type conversion etc…</a:t>
            </a:r>
            <a:r>
              <a:rPr lang="en-US" dirty="0"/>
              <a:t>in</a:t>
            </a:r>
            <a:r>
              <a:rPr lang="en-US" baseline="0" dirty="0"/>
              <a:t> the testing </a:t>
            </a:r>
            <a:r>
              <a:rPr lang="en-US" baseline="0" dirty="0" err="1"/>
              <a:t>env</a:t>
            </a:r>
            <a:r>
              <a:rPr lang="en-US" baseline="0" dirty="0"/>
              <a:t>.</a:t>
            </a:r>
          </a:p>
          <a:p>
            <a:pPr marL="0" indent="0">
              <a:buNone/>
            </a:pPr>
            <a:r>
              <a:rPr lang="en-US" baseline="0" dirty="0"/>
              <a:t>File Organization is the development </a:t>
            </a:r>
            <a:r>
              <a:rPr lang="en-US" baseline="0" dirty="0" err="1"/>
              <a:t>env</a:t>
            </a:r>
            <a:r>
              <a:rPr lang="en-US" baseline="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0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55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6C19D-C627-481D-857E-5F351A2CF3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7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364AB9-343F-47E9-828D-F9268FB4AC60}" type="datetime1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C81474-BC13-484F-B7B0-C0AE1F2A1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08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6C09-34DE-4A79-9312-1D6629965DE0}" type="datetime1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28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A9A3-B1E1-420F-91EC-79CDAA2E150B}" type="datetime1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09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253C-192E-42B8-8ED7-C525567C34DA}" type="datetime1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3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B3CF-7A3E-4E19-B72D-F312D45562F0}" type="datetime1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5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4C79-CC17-4A5F-A7AC-D69539AED293}" type="datetime1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1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A73C-1C0D-4770-A405-5E6AD6C77650}" type="datetime1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9645-CFFC-408E-95C9-C68276B23F7B}" type="datetime1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5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3732-BFCF-4B89-AA1B-893C4CDD9E49}" type="datetime1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9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245D-1D53-454C-8365-10E5144CA085}" type="datetime1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97B6-02EA-4DB5-94C4-4CD0EC7049EE}" type="datetime1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3D98AF9-840C-4CD5-B276-9BC022EFD3D6}" type="datetime1">
              <a:rPr lang="ko-KR" altLang="en-US" smtClean="0"/>
              <a:t>2024. 10. 10.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CC81474-BC13-484F-B7B0-C0AE1F2A1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735727"/>
            <a:ext cx="9966960" cy="2926080"/>
          </a:xfrm>
        </p:spPr>
        <p:txBody>
          <a:bodyPr>
            <a:normAutofit/>
          </a:bodyPr>
          <a:lstStyle/>
          <a:p>
            <a:r>
              <a:rPr lang="en-US" altLang="ko-KR" sz="4400" b="1" dirty="0"/>
              <a:t>Introduction to python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IS 201</a:t>
            </a:r>
          </a:p>
          <a:p>
            <a:r>
              <a:rPr lang="en-US" altLang="ko-KR" dirty="0"/>
              <a:t>Jin Chang</a:t>
            </a:r>
          </a:p>
        </p:txBody>
      </p:sp>
      <p:pic>
        <p:nvPicPr>
          <p:cNvPr id="1026" name="Picture 2" descr="Image result for cityu of seattl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0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1560" y="375604"/>
            <a:ext cx="10094187" cy="1356360"/>
          </a:xfrm>
        </p:spPr>
        <p:txBody>
          <a:bodyPr/>
          <a:lstStyle/>
          <a:p>
            <a:r>
              <a:rPr lang="en-US" altLang="ko-KR" b="1" dirty="0"/>
              <a:t>Keywords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8432" y="1668590"/>
            <a:ext cx="8836181" cy="485698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True, False, None,</a:t>
            </a:r>
          </a:p>
          <a:p>
            <a:pPr marL="45720" indent="0">
              <a:buNone/>
            </a:pPr>
            <a:r>
              <a:rPr lang="en-US" altLang="ko-K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and, assert, break, </a:t>
            </a:r>
            <a:r>
              <a:rPr lang="en-US" altLang="ko-KR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continue, class, if, else, </a:t>
            </a:r>
            <a:r>
              <a:rPr lang="en-US" altLang="ko-KR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del, not, try, except, raise, import, lambda, return, in, global, non-local, …</a:t>
            </a:r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0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1560" y="375604"/>
            <a:ext cx="10094187" cy="1356360"/>
          </a:xfrm>
        </p:spPr>
        <p:txBody>
          <a:bodyPr/>
          <a:lstStyle/>
          <a:p>
            <a:r>
              <a:rPr lang="en-US" b="1" dirty="0"/>
              <a:t>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422" y="1641429"/>
            <a:ext cx="11135761" cy="4856989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 Legality of variable names</a:t>
            </a:r>
          </a:p>
          <a:p>
            <a:pPr lvl="1"/>
            <a:r>
              <a:rPr lang="en-US" altLang="ko-KR" sz="3000" dirty="0"/>
              <a:t> One word (no spaces), 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altLang="ko-K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= 10 (x)</a:t>
            </a:r>
          </a:p>
          <a:p>
            <a:pPr lvl="1"/>
            <a:r>
              <a:rPr lang="en-US" altLang="ko-KR" sz="3000" dirty="0"/>
              <a:t> Alphanumeric and the underscore ( _ ), 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str_1 = “test” (o)</a:t>
            </a:r>
          </a:p>
          <a:p>
            <a:pPr lvl="1"/>
            <a:r>
              <a:rPr lang="en-US" altLang="ko-KR" sz="3000" dirty="0"/>
              <a:t> Cannot start with a number, </a:t>
            </a:r>
            <a:r>
              <a:rPr lang="en-US" altLang="ko-K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3temp = 10 (x)</a:t>
            </a:r>
          </a:p>
          <a:p>
            <a:r>
              <a:rPr lang="en-US" altLang="ko-KR" sz="3200" dirty="0"/>
              <a:t> The variable names are case-sensitive.</a:t>
            </a:r>
          </a:p>
          <a:p>
            <a:r>
              <a:rPr lang="en-US" altLang="ko-KR" sz="3200" dirty="0"/>
              <a:t> Self-explanatory</a:t>
            </a:r>
          </a:p>
          <a:p>
            <a:r>
              <a:rPr lang="en-US" altLang="ko-KR" sz="3200" dirty="0"/>
              <a:t> No magic numbers</a:t>
            </a:r>
          </a:p>
          <a:p>
            <a:endParaRPr lang="en-US" altLang="ko-KR" sz="3200" dirty="0"/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8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41560" y="375604"/>
            <a:ext cx="10094187" cy="13563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Variables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/>
          </p:cNvSpPr>
          <p:nvPr/>
        </p:nvSpPr>
        <p:spPr>
          <a:xfrm>
            <a:off x="579438" y="1641475"/>
            <a:ext cx="11136312" cy="48561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marR="0" lvl="0" indent="-182880" algn="l" defTabSz="914400" rtl="0" eaLnBrk="1" fontAlgn="auto" latinLnBrk="1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US" altLang="ko-KR" sz="3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typed container to store a value</a:t>
            </a:r>
          </a:p>
          <a:p>
            <a:pPr marL="228600" marR="0" lvl="0" indent="-182880" algn="l" defTabSz="914400" rtl="0" eaLnBrk="1" fontAlgn="auto" latinLnBrk="1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US" altLang="ko-KR" sz="3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Legality of variable names</a:t>
            </a:r>
          </a:p>
          <a:p>
            <a:pPr marL="457200" marR="0" lvl="1" indent="-182880" algn="l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US" altLang="ko-KR" sz="3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One word (no spaces), </a:t>
            </a:r>
            <a:r>
              <a:rPr kumimoji="0" lang="en-US" altLang="ko-KR" sz="3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temp var = 10 (x)</a:t>
            </a:r>
          </a:p>
          <a:p>
            <a:pPr marL="457200" marR="0" lvl="1" indent="-182880" algn="l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US" altLang="ko-KR" sz="3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Alphanumeric and the underscore ( _ ), </a:t>
            </a:r>
            <a:r>
              <a:rPr kumimoji="0" lang="en-US" altLang="ko-KR" sz="3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str_1 = “test” (o)</a:t>
            </a:r>
          </a:p>
          <a:p>
            <a:pPr marL="457200" marR="0" lvl="1" indent="-182880" algn="l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US" altLang="ko-KR" sz="3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Cannot start with a number, </a:t>
            </a:r>
            <a:r>
              <a:rPr kumimoji="0" lang="en-US" altLang="ko-KR" sz="3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3temp = 10 (x)</a:t>
            </a:r>
          </a:p>
          <a:p>
            <a:pPr marL="228600" marR="0" lvl="0" indent="-182880" algn="l" defTabSz="914400" rtl="0" eaLnBrk="1" fontAlgn="auto" latinLnBrk="1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variable names are case-sensitive.</a:t>
            </a:r>
          </a:p>
          <a:p>
            <a:pPr marL="228600" marR="0" lvl="0" indent="-182880" algn="l" defTabSz="914400" rtl="0" eaLnBrk="1" fontAlgn="auto" latinLnBrk="1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Self-explanatory</a:t>
            </a:r>
          </a:p>
          <a:p>
            <a:pPr marL="228600" marR="0" lvl="0" indent="-182880" algn="l" defTabSz="914400" rtl="0" eaLnBrk="1" fontAlgn="auto" latinLnBrk="1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magic numbers</a:t>
            </a:r>
          </a:p>
          <a:p>
            <a:pPr marL="228600" marR="0" lvl="0" indent="-182880" algn="l" defTabSz="914400" rtl="0" eaLnBrk="1" fontAlgn="auto" latinLnBrk="1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1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1560" y="264044"/>
            <a:ext cx="10094187" cy="1356360"/>
          </a:xfrm>
        </p:spPr>
        <p:txBody>
          <a:bodyPr/>
          <a:lstStyle/>
          <a:p>
            <a:r>
              <a:rPr lang="en-US" b="1" dirty="0"/>
              <a:t>Flow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994" y="1381747"/>
            <a:ext cx="11135761" cy="4776767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 In order to manipulate data, a set of rules by design is required.</a:t>
            </a:r>
          </a:p>
          <a:p>
            <a:r>
              <a:rPr lang="en-US" altLang="ko-KR" sz="3200" dirty="0"/>
              <a:t> Condition check and iteration are often used to create a “flow of logic”</a:t>
            </a:r>
          </a:p>
          <a:p>
            <a:endParaRPr lang="en-US" altLang="ko-KR" sz="3200" dirty="0"/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5" descr="This image is a flowchart that illustrates a decision-making process related to going outside when it is raining.&#10;&#10;It begins at the &quot;Start&quot; node and moves to the decision point, &quot;Is it raining?&quot;&#10;If &quot;No,&quot; the flow goes directly to the action &quot;Go outside&quot; and then &quot;End.&quot;&#10;If &quot;Yes,&quot; the flow continues to another decision, &quot;Have umbrella?&quot;&#10;If &quot;Yes,&quot; it proceeds to &quot;Go outside&quot; and then &quot;End.&quot;&#10;If &quot;No,&quot; the flow moves to the action &quot;Wait a while.&quot;&#10;After waiting, it checks again if &quot;Is it raining?&quot;&#10;If &quot;No,&quot; the flow moves to &quot;Go outside&quot; and then &quot;End.&quot;&#10;If &quot;Yes,&quot; it loops back to &quot;Wait a while.&quot;&#10;The flowchart visually depicts a simple decision process about waiting or going outside depending on the weather and the availability of an umbrella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047" y="2597332"/>
            <a:ext cx="5309043" cy="40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6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1560" y="264044"/>
            <a:ext cx="10094187" cy="1356360"/>
          </a:xfrm>
        </p:spPr>
        <p:txBody>
          <a:bodyPr/>
          <a:lstStyle/>
          <a:p>
            <a:r>
              <a:rPr lang="en-US" altLang="ko-KR" b="1" dirty="0"/>
              <a:t>if 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994" y="1381747"/>
            <a:ext cx="11135761" cy="477676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test_exp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statements</a:t>
            </a:r>
          </a:p>
          <a:p>
            <a:pPr marL="45720" indent="0">
              <a:buNone/>
            </a:pPr>
            <a:endParaRPr lang="en-US" altLang="ko-KR" sz="3200" dirty="0"/>
          </a:p>
          <a:p>
            <a:pPr marL="45720" indent="0">
              <a:buNone/>
            </a:pPr>
            <a:endParaRPr lang="en-US" altLang="ko-KR" sz="3200" dirty="0"/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1" name="Picture 10" descr="This image shows a flowchart representing an &quot;if-else&quot; statement used in programming. It begins with a diamond-shaped decision block labeled &quot;Test Expression.&quot; If the test expression evaluates to &quot;True,&quot; the flow follows the left path, leading to a block labeled &quot;Body of if.&quot; If the test expression is &quot;False,&quot; the flow follows the right path to a block labeled &quot;Body of else.&quot; After either block is executed, the flow continues downward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819" y="213612"/>
            <a:ext cx="4152288" cy="3443707"/>
          </a:xfrm>
          <a:prstGeom prst="rect">
            <a:avLst/>
          </a:prstGeom>
        </p:spPr>
      </p:pic>
      <p:pic>
        <p:nvPicPr>
          <p:cNvPr id="12" name="Picture 11" descr="This image displays a list of comparison operators used in programming, along with their meanings. The list is as follows:&#10;&#10;== : Equal to&#10;!= : Not equal to&#10;&lt; : Less than&#10;&gt; : Greater than&#10;&lt;= : Less than or equal to&#10;&gt;= : Greater than or equal t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11" y="2987703"/>
            <a:ext cx="4072817" cy="2674184"/>
          </a:xfrm>
          <a:prstGeom prst="rect">
            <a:avLst/>
          </a:prstGeom>
        </p:spPr>
      </p:pic>
      <p:pic>
        <p:nvPicPr>
          <p:cNvPr id="13" name="Picture 12" descr="This image displays a truth table for the logical and operator. It lists various combinations of boolean values and their evaluations. The table is as follows:&#10;&#10;True and True evaluates to True&#10;True and False evaluates to False&#10;False and True evaluates to False&#10;False and False evaluates to Fals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544" y="3784668"/>
            <a:ext cx="3537480" cy="1532587"/>
          </a:xfrm>
          <a:prstGeom prst="rect">
            <a:avLst/>
          </a:prstGeom>
        </p:spPr>
      </p:pic>
      <p:pic>
        <p:nvPicPr>
          <p:cNvPr id="14" name="Picture 13" descr="This image displays a truth table for the logical and operator. It lists various combinations of boolean values and their evaluations. The table is as follows:&#10;&#10;True or True evaluates to True&#10;True or False evaluates to True&#10;False or True evaluates to True&#10;False or False evaluates to Fals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9121" y="4709542"/>
            <a:ext cx="3200000" cy="1514286"/>
          </a:xfrm>
          <a:prstGeom prst="rect">
            <a:avLst/>
          </a:prstGeom>
        </p:spPr>
      </p:pic>
      <p:pic>
        <p:nvPicPr>
          <p:cNvPr id="15" name="Picture 14" descr="This image displays a truth table for the logical and operator. It lists various combinations of boolean values and their evaluations. The table is as follows:&#10;&#10;Not True evaluates to False&#10;Not False evaluates to Tru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0819" y="5661887"/>
            <a:ext cx="3028571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8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1560" y="264044"/>
            <a:ext cx="10094187" cy="1356360"/>
          </a:xfrm>
        </p:spPr>
        <p:txBody>
          <a:bodyPr/>
          <a:lstStyle/>
          <a:p>
            <a:r>
              <a:rPr lang="en-US" altLang="ko-KR" b="1" dirty="0"/>
              <a:t>if … 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994" y="1381747"/>
            <a:ext cx="11135761" cy="477676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test_exp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body of if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body of else</a:t>
            </a:r>
          </a:p>
          <a:p>
            <a:pPr marL="45720" indent="0">
              <a:buNone/>
            </a:pPr>
            <a:endParaRPr lang="en-US" altLang="ko-KR" sz="3200" dirty="0"/>
          </a:p>
          <a:p>
            <a:pPr marL="45720" indent="0">
              <a:buNone/>
            </a:pPr>
            <a:endParaRPr lang="en-US" altLang="ko-KR" sz="3200" dirty="0"/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122" name="Picture 2" descr="Flowchart of if...else statement in Python Program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62" y="825225"/>
            <a:ext cx="3815202" cy="37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6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1560" y="264044"/>
            <a:ext cx="10094187" cy="1356360"/>
          </a:xfrm>
        </p:spPr>
        <p:txBody>
          <a:bodyPr/>
          <a:lstStyle/>
          <a:p>
            <a:r>
              <a:rPr lang="en-US" altLang="ko-KR" b="1" dirty="0"/>
              <a:t>if … </a:t>
            </a:r>
            <a:r>
              <a:rPr lang="en-US" altLang="ko-KR" b="1" dirty="0" err="1"/>
              <a:t>elif</a:t>
            </a:r>
            <a:r>
              <a:rPr lang="en-US" altLang="ko-KR" b="1" dirty="0"/>
              <a:t>… 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994" y="1381747"/>
            <a:ext cx="11135761" cy="477676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test_exp1: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body of if</a:t>
            </a:r>
          </a:p>
          <a:p>
            <a:pPr marL="45720" indent="0">
              <a:buNone/>
            </a:pP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test_exp2: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body of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US" altLang="ko-K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body of else</a:t>
            </a:r>
          </a:p>
          <a:p>
            <a:pPr marL="45720" indent="0">
              <a:buNone/>
            </a:pPr>
            <a:endParaRPr lang="en-US" altLang="ko-KR" sz="3200" dirty="0"/>
          </a:p>
          <a:p>
            <a:pPr marL="45720" indent="0">
              <a:buNone/>
            </a:pPr>
            <a:endParaRPr lang="en-US" altLang="ko-KR" sz="3200" dirty="0"/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7410" name="Picture 2" descr="Flowchart of if...elif....else in python program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53" y="511450"/>
            <a:ext cx="4339548" cy="428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1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0079" y="170547"/>
            <a:ext cx="10094187" cy="1356360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673" y="1306561"/>
            <a:ext cx="11135761" cy="4776767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 When iterative operations required, a sequence of repeated statements can be written in a loop, traversing a list or tuple, exhausting all the entries.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</a:t>
            </a:r>
            <a:endParaRPr lang="en-US" altLang="ko-K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sequence: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body of for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range()</a:t>
            </a:r>
            <a:r>
              <a:rPr lang="en-US" altLang="ko-KR" sz="3200" dirty="0"/>
              <a:t> function is useful to traverse the </a:t>
            </a:r>
          </a:p>
          <a:p>
            <a:pPr marL="45720" indent="0">
              <a:buNone/>
            </a:pPr>
            <a:r>
              <a:rPr lang="en-US" altLang="ko-KR" sz="3200" dirty="0"/>
              <a:t>list of values</a:t>
            </a:r>
          </a:p>
          <a:p>
            <a:pPr marL="4572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start,stop,step_size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170" name="Picture 2" descr="Flowchart of for Loop in Python program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465" y="2364446"/>
            <a:ext cx="2342166" cy="410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53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0079" y="170547"/>
            <a:ext cx="10094187" cy="1356360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… else</a:t>
            </a:r>
            <a:r>
              <a:rPr lang="en-US" b="1" dirty="0"/>
              <a:t>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673" y="1306561"/>
            <a:ext cx="11135761" cy="477676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</a:t>
            </a:r>
            <a:endParaRPr lang="en-US" altLang="ko-K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sequence: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body of for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else:	# note that this is outside for loop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	# clean up after the loop exits</a:t>
            </a:r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62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0079" y="170547"/>
            <a:ext cx="10094187" cy="1356360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673" y="1306561"/>
            <a:ext cx="11135761" cy="4776767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 When iterating, certain condition needs to be check to access or calculate certain values, looping when certain conditions met, displaying a menu continuously until valid input is entered.</a:t>
            </a:r>
          </a:p>
          <a:p>
            <a:r>
              <a:rPr lang="en-US" altLang="ko-KR" sz="3200" dirty="0"/>
              <a:t> Loops only testing condition is 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ko-KR" sz="3200" dirty="0"/>
              <a:t>.</a:t>
            </a:r>
          </a:p>
          <a:p>
            <a:pPr marL="45720" indent="0">
              <a:buNone/>
            </a:pPr>
            <a:endParaRPr lang="en-US" altLang="ko-K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test_expression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body of while</a:t>
            </a:r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170" name="Picture 2" descr="Flowchart of for Loop in Python program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465" y="2654142"/>
            <a:ext cx="2342166" cy="410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while Loop in Python programm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388" y="2794642"/>
            <a:ext cx="2366142" cy="394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03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0227" y="375604"/>
            <a:ext cx="9875520" cy="1356360"/>
          </a:xfrm>
        </p:spPr>
        <p:txBody>
          <a:bodyPr/>
          <a:lstStyle/>
          <a:p>
            <a:r>
              <a:rPr lang="en-US" b="1" dirty="0"/>
              <a:t>Is Python Popular?</a:t>
            </a:r>
            <a:endParaRPr lang="ko-KR" altLang="en-US" dirty="0"/>
          </a:p>
        </p:txBody>
      </p:sp>
      <p:pic>
        <p:nvPicPr>
          <p:cNvPr id="6" name="Picture 5" descr="This image displays a list of programming languages along with the number of job postings associated with each. The data is formatted with bullet points as follows:&#10;&#10;Java: 65,986 jobs&#10;Python: 61,818 jobs&#10;Javascript: 38,018 jobs&#10;C++: 36,798 jobs&#10;C#: 27,521 jobs&#10;PHP: 16,890 jobs&#10;PERL: 13,727 job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28" y="2033352"/>
            <a:ext cx="2364806" cy="3469183"/>
          </a:xfrm>
          <a:prstGeom prst="rect">
            <a:avLst/>
          </a:prstGeom>
        </p:spPr>
      </p:pic>
      <p:pic>
        <p:nvPicPr>
          <p:cNvPr id="8" name="Picture 7" descr="This image displays a list of programming languages:&#10;1. Javascript&#10;2. Python&#10;3. Java&#10;4. Go&#10;5. Elixir&#10;6. Ruby&#10;7. Kotlin&#10;8. TypeScript&#10;9. Scala&#10;10. Clojur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612" y="2024299"/>
            <a:ext cx="1819048" cy="4190476"/>
          </a:xfrm>
          <a:prstGeom prst="rect">
            <a:avLst/>
          </a:prstGeom>
        </p:spPr>
      </p:pic>
      <p:pic>
        <p:nvPicPr>
          <p:cNvPr id="9" name="Picture 8" descr="This image displays a comparison table of programming languages ranked by four different sources: RedMonk, Stack Overflow, SlashData, and the TIOBE Index  7/19. The table columns are labeled with these sources, and rows represent the top programming languages according to each.&#10;&#10;RedMonk: JavaScript, Java, Python, PHP&#10;Stack Overflow: JavaScript, HTML/CSS, SQL, Python&#10;SlashData: JavaScript, Python, Java, C#&#10;TIOBE Index 7/19: Java, C, Python, C++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317" y="1632390"/>
            <a:ext cx="6885714" cy="2095238"/>
          </a:xfrm>
          <a:prstGeom prst="rect">
            <a:avLst/>
          </a:prstGeom>
        </p:spPr>
      </p:pic>
      <p:pic>
        <p:nvPicPr>
          <p:cNvPr id="10" name="Picture 9" descr="This image displays a ranked list of programming languages based on their popularity, along with indicators showing their change in rank. The table has three columns: Rank, Change, and Language.&#10;&#10;Rank 1: Python (Green upward arrow indicates an increase in rank)&#10;Rank 2: Java (Red downward arrow indicates a decrease in rank)&#10;Rank 3: JavaScript (Green upward arrow indicates an increase in rank)&#10;Rank 4: C# (Green upward arrow indicates an increase in rank)&#10;Rank 5: PHP (Two red downward arrows indicate a significant decrease in rank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986" y="3872619"/>
            <a:ext cx="2701942" cy="25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69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0079" y="170547"/>
            <a:ext cx="10094187" cy="1356360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… else</a:t>
            </a:r>
            <a:r>
              <a:rPr lang="en-US" b="1" dirty="0"/>
              <a:t> 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673" y="1306561"/>
            <a:ext cx="11478109" cy="477676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</a:t>
            </a:r>
            <a:endParaRPr lang="en-US" altLang="ko-K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test_expression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body of while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else:	# note that this is outside while loop</a:t>
            </a:r>
          </a:p>
          <a:p>
            <a:pPr marL="4572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	# clean up after the loop exits</a:t>
            </a:r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87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0079" y="170547"/>
            <a:ext cx="10094187" cy="1356360"/>
          </a:xfrm>
        </p:spPr>
        <p:txBody>
          <a:bodyPr/>
          <a:lstStyle/>
          <a:p>
            <a:r>
              <a:rPr lang="en-US" b="1" dirty="0"/>
              <a:t>Other loop techniques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673" y="1306561"/>
            <a:ext cx="11478109" cy="4776767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 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  <a:r>
              <a:rPr lang="en-US" altLang="ko-KR" sz="3200" dirty="0"/>
              <a:t>is used when the loop needs to halt immediately since all the conditions are met.</a:t>
            </a:r>
          </a:p>
          <a:p>
            <a:pPr marL="45720" indent="0">
              <a:buNone/>
            </a:pPr>
            <a:endParaRPr lang="en-US" altLang="ko-KR" sz="3200" dirty="0"/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1506" name="Picture 2" descr="Flowchart of break statement in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87" y="2248049"/>
            <a:ext cx="3572422" cy="417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ow break statement works in Python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734" y="2537814"/>
            <a:ext cx="3379725" cy="368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0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60079" y="170547"/>
            <a:ext cx="10094187" cy="13563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Other loop techniques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/>
          </p:cNvSpPr>
          <p:nvPr/>
        </p:nvSpPr>
        <p:spPr>
          <a:xfrm>
            <a:off x="452438" y="1306513"/>
            <a:ext cx="11477625" cy="477678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marR="0" lvl="0" indent="-182880" algn="l" defTabSz="914400" rtl="0" eaLnBrk="1" fontAlgn="auto" latinLnBrk="1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continue </a:t>
            </a: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used when the loop needs to start the next iteration ignoring the rest of loop statements.</a:t>
            </a:r>
          </a:p>
          <a:p>
            <a:pPr marL="45720" marR="0" lvl="0" indent="0" algn="l" defTabSz="914400" rtl="0" eaLnBrk="1" fontAlgn="auto" latinLnBrk="1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Corbel" pitchFamily="34" charset="0"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24578" name="Picture 2" descr="Flowchart of continue statement in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56" y="2212063"/>
            <a:ext cx="3740932" cy="437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ow continue statement works in pyth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770" y="2779414"/>
            <a:ext cx="3433681" cy="344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6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DAD68-6D1C-4459-A671-1C4AA15A9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32F17-27D2-13E2-2FAE-82013B81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27" y="375604"/>
            <a:ext cx="9875520" cy="1356360"/>
          </a:xfrm>
        </p:spPr>
        <p:txBody>
          <a:bodyPr/>
          <a:lstStyle/>
          <a:p>
            <a:r>
              <a:rPr lang="en-US" b="1" dirty="0"/>
              <a:t>Average Python Salary per Year</a:t>
            </a:r>
            <a:endParaRPr lang="ko-KR" altLang="en-US" dirty="0"/>
          </a:p>
        </p:txBody>
      </p:sp>
      <p:pic>
        <p:nvPicPr>
          <p:cNvPr id="4" name="Picture 2" descr="Image result for cityu of seattle logo">
            <a:extLst>
              <a:ext uri="{FF2B5EF4-FFF2-40B4-BE49-F238E27FC236}">
                <a16:creationId xmlns:a16="http://schemas.microsoft.com/office/drawing/2014/main" id="{20680E13-3EA1-5595-4BA6-10FA24C7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F9CA6-E28E-2FB9-82F4-481118F6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1" name="Picture 10" descr="This image is a table comparing average Python salaries in different cities across the United States. It contains two columns: the first column lists the cities, and the second column provides the corresponding average Python salary per year. The cities listed and their average salaries are as follows:&#10;&#10;Atlanta: $106,000&#10;Chicago: $107,000&#10;Seattle: $109,000&#10;Los Angeles: $110,000&#10;Austin: $113,000&#10;Boston: $118,000&#10;San Jose: $128,000&#10;New York: $129,000&#10;San Francisco: $135,000&#10;The image is branded with the logo of &quot;Diceus&quot; at the bottom right.">
            <a:extLst>
              <a:ext uri="{FF2B5EF4-FFF2-40B4-BE49-F238E27FC236}">
                <a16:creationId xmlns:a16="http://schemas.microsoft.com/office/drawing/2014/main" id="{51EC5DAB-5567-12A0-E894-13F43F82E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952" y="1811229"/>
            <a:ext cx="6638095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60227" y="375604"/>
            <a:ext cx="9875520" cy="1356360"/>
          </a:xfrm>
        </p:spPr>
        <p:txBody>
          <a:bodyPr/>
          <a:lstStyle/>
          <a:p>
            <a:pPr fontAlgn="base"/>
            <a:r>
              <a:rPr lang="en-US" b="1" dirty="0"/>
              <a:t>What is the common theme?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198" y="1731964"/>
            <a:ext cx="9872871" cy="4354984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en-US" sz="3600" dirty="0"/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5" descr="This image is divided into four quadrants.&#10;&#10;The top left quadrant shows a close-up of a sloth, known for being a slow-moving animal.&#10;The top right quadrant displays a snail crawling on a green leaf, symbolizing slowness.&#10;The bottom left quadrant features the Python programming language logo, with two intertwined snakes in blue and yellow.&#10;The bottom right quadrant contains a tortoise walking on sandy ground, another symbol of slow movement.&#10;The overall theme of the image appears to humorously associate Python with slow execution, as represented by slow-moving animals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482" y="1552826"/>
            <a:ext cx="7484886" cy="47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7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2507" y="375604"/>
            <a:ext cx="10103240" cy="1356360"/>
          </a:xfrm>
        </p:spPr>
        <p:txBody>
          <a:bodyPr/>
          <a:lstStyle/>
          <a:p>
            <a:r>
              <a:rPr lang="en-US" b="1" dirty="0"/>
              <a:t>Python is   S    L        O        W   .    .       .      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8021" y="1837223"/>
            <a:ext cx="9872871" cy="4354984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 Is not a compiler…</a:t>
            </a:r>
          </a:p>
          <a:p>
            <a:r>
              <a:rPr lang="en-US" altLang="ko-KR" sz="3400" dirty="0"/>
              <a:t> Is not a </a:t>
            </a:r>
            <a:r>
              <a:rPr lang="en-US" altLang="ko-KR" sz="3400" dirty="0" err="1"/>
              <a:t>transpiler</a:t>
            </a:r>
            <a:r>
              <a:rPr lang="en-US" altLang="ko-KR" sz="3400" dirty="0"/>
              <a:t>…</a:t>
            </a:r>
          </a:p>
          <a:p>
            <a:r>
              <a:rPr lang="en-US" altLang="ko-KR" sz="3400" dirty="0"/>
              <a:t> Is an interpreter</a:t>
            </a:r>
          </a:p>
          <a:p>
            <a:r>
              <a:rPr lang="en-US" altLang="ko-KR" sz="3400" dirty="0"/>
              <a:t> Is high-level programming language</a:t>
            </a:r>
          </a:p>
          <a:p>
            <a:r>
              <a:rPr lang="en-US" altLang="ko-KR" sz="3400" dirty="0"/>
              <a:t> Is dynamically typed</a:t>
            </a:r>
          </a:p>
          <a:p>
            <a:r>
              <a:rPr lang="en-US" altLang="ko-KR" sz="3400" dirty="0"/>
              <a:t> No multi-threading</a:t>
            </a:r>
          </a:p>
          <a:p>
            <a:pPr marL="45720" indent="0">
              <a:buNone/>
            </a:pPr>
            <a:endParaRPr lang="en-US" altLang="ko-KR" sz="3400" dirty="0"/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72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1560" y="375604"/>
            <a:ext cx="10094187" cy="1356360"/>
          </a:xfrm>
        </p:spPr>
        <p:txBody>
          <a:bodyPr/>
          <a:lstStyle/>
          <a:p>
            <a:r>
              <a:rPr lang="en-US" b="1" dirty="0"/>
              <a:t>Then why Python is so popular?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423" y="1641429"/>
            <a:ext cx="10873212" cy="4856989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 Python is a language for business applications</a:t>
            </a:r>
          </a:p>
          <a:p>
            <a:r>
              <a:rPr lang="en-US" altLang="ko-KR" sz="3400" dirty="0"/>
              <a:t> Proud of rapid development and faster innovation</a:t>
            </a:r>
          </a:p>
          <a:p>
            <a:r>
              <a:rPr lang="en-US" altLang="ko-KR" sz="3400" dirty="0"/>
              <a:t> Easy to </a:t>
            </a:r>
            <a:r>
              <a:rPr lang="en-US" altLang="ko-KR" sz="3400" i="1" dirty="0"/>
              <a:t>learn</a:t>
            </a:r>
            <a:r>
              <a:rPr lang="en-US" altLang="ko-KR" sz="3400" dirty="0"/>
              <a:t>, </a:t>
            </a:r>
            <a:r>
              <a:rPr lang="en-US" altLang="ko-KR" sz="3400" i="1" dirty="0">
                <a:solidFill>
                  <a:srgbClr val="0070C0"/>
                </a:solidFill>
              </a:rPr>
              <a:t>maintain</a:t>
            </a:r>
            <a:r>
              <a:rPr lang="en-US" altLang="ko-KR" sz="3400" dirty="0"/>
              <a:t> (readability) thus more productive</a:t>
            </a:r>
          </a:p>
          <a:p>
            <a:r>
              <a:rPr lang="en-US" altLang="ko-KR" sz="3400" dirty="0"/>
              <a:t> Lots of free packages from the large community</a:t>
            </a:r>
          </a:p>
          <a:p>
            <a:r>
              <a:rPr lang="en-US" altLang="ko-KR" sz="3400" dirty="0"/>
              <a:t> May not be for real-time applications or gamming applications</a:t>
            </a:r>
          </a:p>
          <a:p>
            <a:r>
              <a:rPr lang="en-US" altLang="ko-KR" sz="3400" dirty="0"/>
              <a:t> Less platform dependent, easy for system integration</a:t>
            </a:r>
          </a:p>
          <a:p>
            <a:r>
              <a:rPr lang="en-US" altLang="ko-KR" sz="3400" dirty="0"/>
              <a:t> Fits well during the Agile Era</a:t>
            </a:r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5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1560" y="375604"/>
            <a:ext cx="10094187" cy="1356360"/>
          </a:xfrm>
        </p:spPr>
        <p:txBody>
          <a:bodyPr/>
          <a:lstStyle/>
          <a:p>
            <a:r>
              <a:rPr lang="en-US" b="1" dirty="0"/>
              <a:t>What types of application?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423" y="1641429"/>
            <a:ext cx="10873212" cy="4856989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 Big data</a:t>
            </a:r>
          </a:p>
          <a:p>
            <a:r>
              <a:rPr lang="en-US" altLang="ko-KR" sz="3400" dirty="0"/>
              <a:t> AI</a:t>
            </a:r>
          </a:p>
          <a:p>
            <a:r>
              <a:rPr lang="en-US" altLang="ko-KR" sz="3400" dirty="0"/>
              <a:t> Web FE and BE -&gt; </a:t>
            </a:r>
            <a:r>
              <a:rPr lang="en-US" altLang="ko-KR" sz="3400" dirty="0" err="1"/>
              <a:t>Fullstack</a:t>
            </a:r>
            <a:endParaRPr lang="en-US" altLang="ko-KR" sz="3400" dirty="0"/>
          </a:p>
          <a:p>
            <a:r>
              <a:rPr lang="en-US" altLang="ko-KR" sz="3400"/>
              <a:t> </a:t>
            </a:r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8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1560" y="375604"/>
            <a:ext cx="10094187" cy="1356360"/>
          </a:xfrm>
        </p:spPr>
        <p:txBody>
          <a:bodyPr/>
          <a:lstStyle/>
          <a:p>
            <a:r>
              <a:rPr lang="en-US" b="1" dirty="0"/>
              <a:t>Python Basics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422" y="1641429"/>
            <a:ext cx="11135761" cy="4856989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 Interactive shell (Scripting)    </a:t>
            </a:r>
            <a:r>
              <a:rPr lang="en-US" altLang="ko-KR" sz="3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endParaRPr lang="en-US" altLang="ko-KR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3400" dirty="0"/>
              <a:t> File organization (Running)   </a:t>
            </a:r>
            <a:r>
              <a:rPr lang="en-US" altLang="ko-KR" sz="3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python </a:t>
            </a:r>
            <a:r>
              <a:rPr lang="en-US" altLang="ko-KR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your_file.py</a:t>
            </a:r>
          </a:p>
          <a:p>
            <a:endParaRPr lang="en-US" altLang="ko-KR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3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9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1560" y="375604"/>
            <a:ext cx="10094187" cy="1356360"/>
          </a:xfrm>
        </p:spPr>
        <p:txBody>
          <a:bodyPr/>
          <a:lstStyle/>
          <a:p>
            <a:r>
              <a:rPr lang="en-US" b="1" dirty="0"/>
              <a:t>Data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422" y="1641429"/>
            <a:ext cx="11135761" cy="4856989"/>
          </a:xfrm>
        </p:spPr>
        <p:txBody>
          <a:bodyPr>
            <a:noAutofit/>
          </a:bodyPr>
          <a:lstStyle/>
          <a:p>
            <a:r>
              <a:rPr lang="en-US" altLang="ko-KR" sz="3400" dirty="0"/>
              <a:t> Numbers</a:t>
            </a:r>
          </a:p>
          <a:p>
            <a:pPr lvl="1"/>
            <a:r>
              <a:rPr lang="en-US" altLang="ko-KR" sz="3200" dirty="0"/>
              <a:t> Integer</a:t>
            </a:r>
          </a:p>
          <a:p>
            <a:pPr lvl="1"/>
            <a:r>
              <a:rPr lang="en-US" altLang="ko-KR" sz="3200" dirty="0"/>
              <a:t> Floating-point numbers</a:t>
            </a:r>
          </a:p>
          <a:p>
            <a:r>
              <a:rPr lang="en-US" altLang="ko-KR" sz="3400" dirty="0"/>
              <a:t> Letter</a:t>
            </a:r>
          </a:p>
          <a:p>
            <a:pPr lvl="1"/>
            <a:r>
              <a:rPr lang="en-US" altLang="ko-KR" sz="3200" dirty="0"/>
              <a:t> String (enclosed by single or double or triple quotes): ‘string’, ‘ ‘c’ ’, ‘ ‘ ‘ This is a test’ ’ ’ …</a:t>
            </a:r>
          </a:p>
          <a:p>
            <a:pPr lvl="1"/>
            <a:r>
              <a:rPr lang="en-US" altLang="ko-KR" sz="3200" dirty="0"/>
              <a:t> Triple quote is useful when multi-line string</a:t>
            </a:r>
          </a:p>
          <a:p>
            <a:pPr lvl="1"/>
            <a:r>
              <a:rPr lang="en-US" altLang="ko-KR" sz="3200" dirty="0"/>
              <a:t> no Character but String Length of 1</a:t>
            </a:r>
          </a:p>
          <a:p>
            <a:pPr lvl="1"/>
            <a:r>
              <a:rPr lang="en-US" altLang="ko-KR" sz="3200" dirty="0"/>
              <a:t> combining string with integer or float numbers</a:t>
            </a:r>
          </a:p>
        </p:txBody>
      </p:sp>
      <p:pic>
        <p:nvPicPr>
          <p:cNvPr id="4" name="Picture 2" descr="Image result for cityu of seattl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548" y="264044"/>
            <a:ext cx="1536234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81474-BC13-484F-B7B0-C0AE1F2A10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285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635</TotalTime>
  <Words>1096</Words>
  <Application>Microsoft Macintosh PowerPoint</Application>
  <PresentationFormat>Widescreen</PresentationFormat>
  <Paragraphs>188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맑은 고딕</vt:lpstr>
      <vt:lpstr>Corbel</vt:lpstr>
      <vt:lpstr>Courier New</vt:lpstr>
      <vt:lpstr>기본</vt:lpstr>
      <vt:lpstr>Introduction to python</vt:lpstr>
      <vt:lpstr>Is Python Popular?</vt:lpstr>
      <vt:lpstr>Average Python Salary per Year</vt:lpstr>
      <vt:lpstr>What is the common theme?</vt:lpstr>
      <vt:lpstr>Python is   S    L        O        W   .    .       .      .</vt:lpstr>
      <vt:lpstr>Then why Python is so popular?</vt:lpstr>
      <vt:lpstr>What types of application?</vt:lpstr>
      <vt:lpstr>Python Basics</vt:lpstr>
      <vt:lpstr>Data Types</vt:lpstr>
      <vt:lpstr>Keywords</vt:lpstr>
      <vt:lpstr>Variables</vt:lpstr>
      <vt:lpstr>Variables</vt:lpstr>
      <vt:lpstr>Flow Control</vt:lpstr>
      <vt:lpstr>if …</vt:lpstr>
      <vt:lpstr>if … else</vt:lpstr>
      <vt:lpstr>if … elif… else</vt:lpstr>
      <vt:lpstr>for loop</vt:lpstr>
      <vt:lpstr>for … else loop</vt:lpstr>
      <vt:lpstr>while loop</vt:lpstr>
      <vt:lpstr>while … else  loop</vt:lpstr>
      <vt:lpstr>Other loop techniques</vt:lpstr>
      <vt:lpstr>Other loop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To The Cloud: Developing Apps in the New World of Cloud Computing</dc:title>
  <dc:creator>sion</dc:creator>
  <cp:lastModifiedBy>Balcazar Sanabria, Ana Karina</cp:lastModifiedBy>
  <cp:revision>395</cp:revision>
  <dcterms:created xsi:type="dcterms:W3CDTF">2019-06-27T07:13:40Z</dcterms:created>
  <dcterms:modified xsi:type="dcterms:W3CDTF">2024-10-10T17:43:38Z</dcterms:modified>
</cp:coreProperties>
</file>