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63" r:id="rId2"/>
    <p:sldId id="257" r:id="rId3"/>
    <p:sldId id="264" r:id="rId4"/>
    <p:sldId id="258" r:id="rId5"/>
    <p:sldId id="267" r:id="rId6"/>
    <p:sldId id="266" r:id="rId7"/>
    <p:sldId id="268" r:id="rId8"/>
    <p:sldId id="272" r:id="rId9"/>
    <p:sldId id="271" r:id="rId10"/>
    <p:sldId id="259" r:id="rId11"/>
    <p:sldId id="260" r:id="rId12"/>
    <p:sldId id="265" r:id="rId13"/>
    <p:sldId id="273" r:id="rId14"/>
    <p:sldId id="274" r:id="rId15"/>
    <p:sldId id="275" r:id="rId16"/>
    <p:sldId id="276"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278A5B-A907-AB47-BD93-4965E14282E6}" v="27" dt="2024-10-11T21:37:46.7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942" autoAdjust="0"/>
    <p:restoredTop sz="95908" autoAdjust="0"/>
  </p:normalViewPr>
  <p:slideViewPr>
    <p:cSldViewPr snapToGrid="0">
      <p:cViewPr varScale="1">
        <p:scale>
          <a:sx n="73" d="100"/>
          <a:sy n="73" d="100"/>
        </p:scale>
        <p:origin x="208" y="144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6CEA45-069C-41AD-AAB3-9B5172C3CC9B}" type="datetimeFigureOut">
              <a:rPr lang="en-US" smtClean="0"/>
              <a:t>11/6/24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0F7D8-14A5-4541-A414-C8525335C9E5}" type="slidenum">
              <a:rPr lang="en-US" smtClean="0"/>
              <a:t>‹#›</a:t>
            </a:fld>
            <a:endParaRPr lang="en-US"/>
          </a:p>
        </p:txBody>
      </p:sp>
    </p:spTree>
    <p:extLst>
      <p:ext uri="{BB962C8B-B14F-4D97-AF65-F5344CB8AC3E}">
        <p14:creationId xmlns:p14="http://schemas.microsoft.com/office/powerpoint/2010/main" val="2786465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programiz.com/python-programming/lis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educba.com/copy-list-in-pytho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jtauber.com/blog/2006/04/15/python_tuples_are_not_just_constant_list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10F7D8-14A5-4541-A414-C8525335C9E5}" type="slidenum">
              <a:rPr lang="en-US" smtClean="0"/>
              <a:t>1</a:t>
            </a:fld>
            <a:endParaRPr lang="en-US"/>
          </a:p>
        </p:txBody>
      </p:sp>
    </p:spTree>
    <p:extLst>
      <p:ext uri="{BB962C8B-B14F-4D97-AF65-F5344CB8AC3E}">
        <p14:creationId xmlns:p14="http://schemas.microsoft.com/office/powerpoint/2010/main" val="1119222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10F7D8-14A5-4541-A414-C8525335C9E5}" type="slidenum">
              <a:rPr lang="en-US" smtClean="0"/>
              <a:t>17</a:t>
            </a:fld>
            <a:endParaRPr lang="en-US"/>
          </a:p>
        </p:txBody>
      </p:sp>
    </p:spTree>
    <p:extLst>
      <p:ext uri="{BB962C8B-B14F-4D97-AF65-F5344CB8AC3E}">
        <p14:creationId xmlns:p14="http://schemas.microsoft.com/office/powerpoint/2010/main" val="2906184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1C86C19D-C627-481D-857E-5F351A2CF358}"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2</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896538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List_demo2.py</a:t>
            </a:r>
          </a:p>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1C86C19D-C627-481D-857E-5F351A2CF358}"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3</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628262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List_demo2.py</a:t>
            </a:r>
          </a:p>
          <a:p>
            <a:pPr marL="0" indent="0">
              <a:buNone/>
            </a:pPr>
            <a:r>
              <a:rPr lang="en-US" dirty="0">
                <a:hlinkClick r:id="rId3"/>
              </a:rPr>
              <a:t>https://www.programiz.com/python-programming/list</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1C86C19D-C627-481D-857E-5F351A2CF358}"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4037767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https://www.educba.com/copy-list-in-python/</a:t>
            </a:r>
            <a:endParaRPr lang="en-US" dirty="0"/>
          </a:p>
        </p:txBody>
      </p:sp>
      <p:sp>
        <p:nvSpPr>
          <p:cNvPr id="4" name="Slide Number Placeholder 3"/>
          <p:cNvSpPr>
            <a:spLocks noGrp="1"/>
          </p:cNvSpPr>
          <p:nvPr>
            <p:ph type="sldNum" sz="quarter" idx="10"/>
          </p:nvPr>
        </p:nvSpPr>
        <p:spPr/>
        <p:txBody>
          <a:bodyPr/>
          <a:lstStyle/>
          <a:p>
            <a:fld id="{1C10F7D8-14A5-4541-A414-C8525335C9E5}" type="slidenum">
              <a:rPr lang="en-US" smtClean="0"/>
              <a:t>8</a:t>
            </a:fld>
            <a:endParaRPr lang="en-US"/>
          </a:p>
        </p:txBody>
      </p:sp>
    </p:spTree>
    <p:extLst>
      <p:ext uri="{BB962C8B-B14F-4D97-AF65-F5344CB8AC3E}">
        <p14:creationId xmlns:p14="http://schemas.microsoft.com/office/powerpoint/2010/main" val="472076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1C86C19D-C627-481D-857E-5F351A2CF358}"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10</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085222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1C86C19D-C627-481D-857E-5F351A2CF358}"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11</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295041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List_demo2.py</a:t>
            </a:r>
          </a:p>
          <a:p>
            <a:pPr marL="0" indent="0">
              <a:buNone/>
            </a:pPr>
            <a:r>
              <a:rPr lang="en-US" dirty="0"/>
              <a:t>https://www.programiz.com/python-programming/tuple</a:t>
            </a:r>
          </a:p>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1C86C19D-C627-481D-857E-5F351A2CF358}"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12</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222783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https://jtauber.com/blog/2006/04/15/python_tuples_are_not_just_constant_lists/</a:t>
            </a:r>
            <a:endParaRPr lang="en-US" dirty="0"/>
          </a:p>
        </p:txBody>
      </p:sp>
      <p:sp>
        <p:nvSpPr>
          <p:cNvPr id="4" name="Slide Number Placeholder 3"/>
          <p:cNvSpPr>
            <a:spLocks noGrp="1"/>
          </p:cNvSpPr>
          <p:nvPr>
            <p:ph type="sldNum" sz="quarter" idx="10"/>
          </p:nvPr>
        </p:nvSpPr>
        <p:spPr/>
        <p:txBody>
          <a:bodyPr/>
          <a:lstStyle/>
          <a:p>
            <a:fld id="{1C10F7D8-14A5-4541-A414-C8525335C9E5}" type="slidenum">
              <a:rPr lang="en-US" smtClean="0"/>
              <a:t>15</a:t>
            </a:fld>
            <a:endParaRPr lang="en-US"/>
          </a:p>
        </p:txBody>
      </p:sp>
    </p:spTree>
    <p:extLst>
      <p:ext uri="{BB962C8B-B14F-4D97-AF65-F5344CB8AC3E}">
        <p14:creationId xmlns:p14="http://schemas.microsoft.com/office/powerpoint/2010/main" val="250741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ko-KR" altLang="en-US"/>
              <a:t>마스터 부제목 스타일 편집</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73364AB9-343F-47E9-828D-F9268FB4AC60}" type="datetime1">
              <a:rPr lang="ko-KR" altLang="en-US" smtClean="0"/>
              <a:t>2024. 11. 6.</a:t>
            </a:fld>
            <a:endParaRPr lang="ko-KR" alt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ko-KR" alt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CC81474-BC13-484F-B7B0-C0AE1F2A1032}" type="slidenum">
              <a:rPr lang="ko-KR" altLang="en-US" smtClean="0"/>
              <a:t>‹#›</a:t>
            </a:fld>
            <a:endParaRPr lang="ko-KR" alt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555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AA9C6C09-34DE-4A79-9312-1D6629965DE0}" type="datetime1">
              <a:rPr lang="ko-KR" altLang="en-US" smtClean="0"/>
              <a:t>2024. 11. 6.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CC81474-BC13-484F-B7B0-C0AE1F2A1032}" type="slidenum">
              <a:rPr lang="ko-KR" altLang="en-US" smtClean="0"/>
              <a:t>‹#›</a:t>
            </a:fld>
            <a:endParaRPr lang="ko-KR" altLang="en-US"/>
          </a:p>
        </p:txBody>
      </p:sp>
    </p:spTree>
    <p:extLst>
      <p:ext uri="{BB962C8B-B14F-4D97-AF65-F5344CB8AC3E}">
        <p14:creationId xmlns:p14="http://schemas.microsoft.com/office/powerpoint/2010/main" val="842538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A7D4A9A3-B1E1-420F-91EC-79CDAA2E150B}" type="datetime1">
              <a:rPr lang="ko-KR" altLang="en-US" smtClean="0"/>
              <a:t>2024. 11. 6.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CC81474-BC13-484F-B7B0-C0AE1F2A1032}" type="slidenum">
              <a:rPr lang="ko-KR" altLang="en-US" smtClean="0"/>
              <a:t>‹#›</a:t>
            </a:fld>
            <a:endParaRPr lang="ko-KR" altLang="en-US"/>
          </a:p>
        </p:txBody>
      </p:sp>
    </p:spTree>
    <p:extLst>
      <p:ext uri="{BB962C8B-B14F-4D97-AF65-F5344CB8AC3E}">
        <p14:creationId xmlns:p14="http://schemas.microsoft.com/office/powerpoint/2010/main" val="1910028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759253C-192E-42B8-8ED7-C525567C34DA}" type="datetime1">
              <a:rPr lang="ko-KR" altLang="en-US" smtClean="0"/>
              <a:t>2024. 11. 6.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CC81474-BC13-484F-B7B0-C0AE1F2A1032}" type="slidenum">
              <a:rPr lang="ko-KR" altLang="en-US" smtClean="0"/>
              <a:t>‹#›</a:t>
            </a:fld>
            <a:endParaRPr lang="ko-KR" altLang="en-US"/>
          </a:p>
        </p:txBody>
      </p:sp>
    </p:spTree>
    <p:extLst>
      <p:ext uri="{BB962C8B-B14F-4D97-AF65-F5344CB8AC3E}">
        <p14:creationId xmlns:p14="http://schemas.microsoft.com/office/powerpoint/2010/main" val="76252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ko-KR" altLang="en-US"/>
              <a:t>마스터 제목 스타일 편집</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p>
            <a:fld id="{D859B3CF-7A3E-4E19-B72D-F312D45562F0}" type="datetime1">
              <a:rPr lang="ko-KR" altLang="en-US" smtClean="0"/>
              <a:t>2024. 11. 6.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CC81474-BC13-484F-B7B0-C0AE1F2A1032}" type="slidenum">
              <a:rPr lang="ko-KR" altLang="en-US" smtClean="0"/>
              <a:t>‹#›</a:t>
            </a:fld>
            <a:endParaRPr lang="ko-KR" alt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381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972B4C79-CC17-4A5F-A7AC-D69539AED293}" type="datetime1">
              <a:rPr lang="ko-KR" altLang="en-US" smtClean="0"/>
              <a:t>2024. 11. 6.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4CC81474-BC13-484F-B7B0-C0AE1F2A1032}" type="slidenum">
              <a:rPr lang="ko-KR" altLang="en-US" smtClean="0"/>
              <a:t>‹#›</a:t>
            </a:fld>
            <a:endParaRPr lang="ko-KR" altLang="en-US"/>
          </a:p>
        </p:txBody>
      </p:sp>
    </p:spTree>
    <p:extLst>
      <p:ext uri="{BB962C8B-B14F-4D97-AF65-F5344CB8AC3E}">
        <p14:creationId xmlns:p14="http://schemas.microsoft.com/office/powerpoint/2010/main" val="548255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7311A73C-1C0D-4770-A405-5E6AD6C77650}" type="datetime1">
              <a:rPr lang="ko-KR" altLang="en-US" smtClean="0"/>
              <a:t>2024. 11. 6.</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4CC81474-BC13-484F-B7B0-C0AE1F2A1032}" type="slidenum">
              <a:rPr lang="ko-KR" altLang="en-US" smtClean="0"/>
              <a:t>‹#›</a:t>
            </a:fld>
            <a:endParaRPr lang="ko-KR" altLang="en-US"/>
          </a:p>
        </p:txBody>
      </p:sp>
    </p:spTree>
    <p:extLst>
      <p:ext uri="{BB962C8B-B14F-4D97-AF65-F5344CB8AC3E}">
        <p14:creationId xmlns:p14="http://schemas.microsoft.com/office/powerpoint/2010/main" val="106894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206B9645-CFFC-408E-95C9-C68276B23F7B}" type="datetime1">
              <a:rPr lang="ko-KR" altLang="en-US" smtClean="0"/>
              <a:t>2024. 11. 6.</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4CC81474-BC13-484F-B7B0-C0AE1F2A1032}" type="slidenum">
              <a:rPr lang="ko-KR" altLang="en-US" smtClean="0"/>
              <a:t>‹#›</a:t>
            </a:fld>
            <a:endParaRPr lang="ko-KR" altLang="en-US"/>
          </a:p>
        </p:txBody>
      </p:sp>
    </p:spTree>
    <p:extLst>
      <p:ext uri="{BB962C8B-B14F-4D97-AF65-F5344CB8AC3E}">
        <p14:creationId xmlns:p14="http://schemas.microsoft.com/office/powerpoint/2010/main" val="3193137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A93732-BFCF-4B89-AA1B-893C4CDD9E49}" type="datetime1">
              <a:rPr lang="ko-KR" altLang="en-US" smtClean="0"/>
              <a:t>2024. 11. 6.</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4CC81474-BC13-484F-B7B0-C0AE1F2A1032}" type="slidenum">
              <a:rPr lang="ko-KR" altLang="en-US" smtClean="0"/>
              <a:t>‹#›</a:t>
            </a:fld>
            <a:endParaRPr lang="ko-KR" altLang="en-US"/>
          </a:p>
        </p:txBody>
      </p:sp>
    </p:spTree>
    <p:extLst>
      <p:ext uri="{BB962C8B-B14F-4D97-AF65-F5344CB8AC3E}">
        <p14:creationId xmlns:p14="http://schemas.microsoft.com/office/powerpoint/2010/main" val="3746642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ko-KR" altLang="en-US"/>
              <a:t>마스터 제목 스타일 편집</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6876245D-1D53-454C-8365-10E5144CA085}" type="datetime1">
              <a:rPr lang="ko-KR" altLang="en-US" smtClean="0"/>
              <a:t>2024. 11. 6.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4CC81474-BC13-484F-B7B0-C0AE1F2A1032}" type="slidenum">
              <a:rPr lang="ko-KR" altLang="en-US" smtClean="0"/>
              <a:t>‹#›</a:t>
            </a:fld>
            <a:endParaRPr lang="ko-KR" altLang="en-US"/>
          </a:p>
        </p:txBody>
      </p:sp>
    </p:spTree>
    <p:extLst>
      <p:ext uri="{BB962C8B-B14F-4D97-AF65-F5344CB8AC3E}">
        <p14:creationId xmlns:p14="http://schemas.microsoft.com/office/powerpoint/2010/main" val="1036073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BB3997B6-02EA-4DB5-94C4-4CD0EC7049EE}" type="datetime1">
              <a:rPr lang="ko-KR" altLang="en-US" smtClean="0"/>
              <a:t>2024. 11. 6.</a:t>
            </a:fld>
            <a:endParaRPr lang="ko-KR"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C81474-BC13-484F-B7B0-C0AE1F2A1032}" type="slidenum">
              <a:rPr lang="ko-KR" altLang="en-US" smtClean="0"/>
              <a:t>‹#›</a:t>
            </a:fld>
            <a:endParaRPr lang="ko-KR" altLang="en-US"/>
          </a:p>
        </p:txBody>
      </p:sp>
    </p:spTree>
    <p:extLst>
      <p:ext uri="{BB962C8B-B14F-4D97-AF65-F5344CB8AC3E}">
        <p14:creationId xmlns:p14="http://schemas.microsoft.com/office/powerpoint/2010/main" val="3850583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43D98AF9-840C-4CD5-B276-9BC022EFD3D6}" type="datetime1">
              <a:rPr lang="ko-KR" altLang="en-US" smtClean="0"/>
              <a:t>2024. 11. 6.</a:t>
            </a:fld>
            <a:endParaRPr lang="ko-KR" alt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ko-KR" alt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4CC81474-BC13-484F-B7B0-C0AE1F2A1032}" type="slidenum">
              <a:rPr lang="ko-KR" altLang="en-US" smtClean="0"/>
              <a:t>‹#›</a:t>
            </a:fld>
            <a:endParaRPr lang="ko-KR" altLang="en-US"/>
          </a:p>
        </p:txBody>
      </p:sp>
    </p:spTree>
    <p:extLst>
      <p:ext uri="{BB962C8B-B14F-4D97-AF65-F5344CB8AC3E}">
        <p14:creationId xmlns:p14="http://schemas.microsoft.com/office/powerpoint/2010/main" val="3646957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1"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1"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1"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1"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1"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1"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1"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1"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1"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noRot="1" noMove="1" noResize="1" noEditPoints="1" noAdjustHandles="1" noChangeArrowheads="1" noChangeShapeType="1"/>
          </p:cNvSpPr>
          <p:nvPr>
            <p:ph type="ctrTitle"/>
          </p:nvPr>
        </p:nvSpPr>
        <p:spPr>
          <a:xfrm>
            <a:off x="1109980" y="735727"/>
            <a:ext cx="9966960" cy="2926080"/>
          </a:xfrm>
        </p:spPr>
        <p:txBody>
          <a:bodyPr>
            <a:normAutofit/>
          </a:bodyPr>
          <a:lstStyle/>
          <a:p>
            <a:r>
              <a:rPr lang="en-US" altLang="ko-KR" sz="4400" b="1" dirty="0"/>
              <a:t>LISTs &amp; TUPLES</a:t>
            </a:r>
            <a:endParaRPr lang="ko-KR" altLang="en-US" sz="4400" dirty="0"/>
          </a:p>
        </p:txBody>
      </p:sp>
      <p:sp>
        <p:nvSpPr>
          <p:cNvPr id="3" name="부제목 2"/>
          <p:cNvSpPr>
            <a:spLocks noGrp="1"/>
          </p:cNvSpPr>
          <p:nvPr>
            <p:ph type="subTitle" idx="1"/>
          </p:nvPr>
        </p:nvSpPr>
        <p:spPr/>
        <p:txBody>
          <a:bodyPr/>
          <a:lstStyle/>
          <a:p>
            <a:r>
              <a:rPr lang="en-US" altLang="ko-KR" dirty="0"/>
              <a:t>Jin Chang</a:t>
            </a:r>
          </a:p>
        </p:txBody>
      </p:sp>
      <p:pic>
        <p:nvPicPr>
          <p:cNvPr id="1026" name="Picture 2" descr="Image result for cityu of seattl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94548" y="264044"/>
            <a:ext cx="1536234" cy="1122363"/>
          </a:xfrm>
          <a:prstGeom prst="rect">
            <a:avLst/>
          </a:prstGeom>
          <a:noFill/>
          <a:extLst>
            <a:ext uri="{909E8E84-426E-40DD-AFC4-6F175D3DCCD1}">
              <a14:hiddenFill xmlns:a14="http://schemas.microsoft.com/office/drawing/2010/main">
                <a:solidFill>
                  <a:srgbClr val="FFFFFF"/>
                </a:solidFill>
              </a14:hiddenFill>
            </a:ext>
          </a:extLst>
        </p:spPr>
      </p:pic>
      <p:sp>
        <p:nvSpPr>
          <p:cNvPr id="4" name="슬라이드 번호 개체 틀 3"/>
          <p:cNvSpPr>
            <a:spLocks noGrp="1"/>
          </p:cNvSpPr>
          <p:nvPr>
            <p:ph type="sldNum" sz="quarter" idx="12"/>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4CC81474-BC13-484F-B7B0-C0AE1F2A1032}" type="slidenum">
              <a:rPr kumimoji="0" lang="ko-KR" altLang="en-US" sz="1200" b="0" i="0" u="none" strike="noStrike" kern="1200" cap="none" spc="0" normalizeH="0" baseline="0" noProof="0" smtClean="0">
                <a:ln>
                  <a:noFill/>
                </a:ln>
                <a:solidFill>
                  <a:srgbClr val="000000"/>
                </a:solidFill>
                <a:effectLst/>
                <a:uLnTx/>
                <a:uFillTx/>
                <a:latin typeface="Corbel" panose="020B050302020402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a:t>
            </a:fld>
            <a:endParaRPr kumimoji="0" lang="ko-KR" altLang="en-US" sz="1200" b="0" i="0" u="none" strike="noStrike" kern="1200" cap="none" spc="0" normalizeH="0" baseline="0" noProof="0">
              <a:ln>
                <a:noFill/>
              </a:ln>
              <a:solidFill>
                <a:srgbClr val="000000"/>
              </a:solidFill>
              <a:effectLst/>
              <a:uLnTx/>
              <a:uFillTx/>
              <a:latin typeface="Corbel" panose="020B0503020204020204"/>
              <a:ea typeface="맑은 고딕" panose="020B0503020000020004" pitchFamily="34" charset="-127"/>
              <a:cs typeface="+mn-cs"/>
            </a:endParaRPr>
          </a:p>
        </p:txBody>
      </p:sp>
    </p:spTree>
    <p:extLst>
      <p:ext uri="{BB962C8B-B14F-4D97-AF65-F5344CB8AC3E}">
        <p14:creationId xmlns:p14="http://schemas.microsoft.com/office/powerpoint/2010/main" val="990191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41560" y="147045"/>
            <a:ext cx="10094187" cy="1356360"/>
          </a:xfrm>
        </p:spPr>
        <p:txBody>
          <a:bodyPr/>
          <a:lstStyle/>
          <a:p>
            <a:r>
              <a:rPr lang="en-US" b="1" dirty="0"/>
              <a:t>Mutable and Immutable Data Types</a:t>
            </a:r>
            <a:endParaRPr lang="ko-KR" altLang="en-US" dirty="0"/>
          </a:p>
        </p:txBody>
      </p:sp>
      <p:sp>
        <p:nvSpPr>
          <p:cNvPr id="3" name="내용 개체 틀 2"/>
          <p:cNvSpPr>
            <a:spLocks noGrp="1"/>
          </p:cNvSpPr>
          <p:nvPr>
            <p:ph idx="1"/>
          </p:nvPr>
        </p:nvSpPr>
        <p:spPr>
          <a:xfrm>
            <a:off x="419168" y="1239408"/>
            <a:ext cx="10873212" cy="5095404"/>
          </a:xfrm>
        </p:spPr>
        <p:txBody>
          <a:bodyPr>
            <a:noAutofit/>
          </a:bodyPr>
          <a:lstStyle/>
          <a:p>
            <a:r>
              <a:rPr lang="en-US" altLang="ko-KR" sz="3400" dirty="0"/>
              <a:t> “Mutable” means that you can modify the value such as list by using append, assignment, READ-WRITE.</a:t>
            </a:r>
          </a:p>
          <a:p>
            <a:r>
              <a:rPr lang="en-US" altLang="ko-KR" sz="3400" dirty="0"/>
              <a:t> “Immutable” means that you may not be able to change the value like string value, READ-ONLY.</a:t>
            </a:r>
          </a:p>
          <a:p>
            <a:r>
              <a:rPr lang="en-US" altLang="ko-KR" sz="3400" dirty="0"/>
              <a:t> List is “Mutable” as we all have seen by now.</a:t>
            </a:r>
          </a:p>
          <a:p>
            <a:r>
              <a:rPr lang="en-US" altLang="ko-KR" sz="3400" u="sng" dirty="0"/>
              <a:t> List is a “mutable” datatype and Tuple is an “immutable.”</a:t>
            </a:r>
          </a:p>
          <a:p>
            <a:r>
              <a:rPr lang="en-US" altLang="ko-KR" sz="3400" dirty="0"/>
              <a:t> Check it for yourself the differences between list and tuple by using </a:t>
            </a:r>
            <a:r>
              <a:rPr lang="en-US" altLang="ko-KR" sz="3400" dirty="0" err="1"/>
              <a:t>dir</a:t>
            </a:r>
            <a:r>
              <a:rPr lang="en-US" altLang="ko-KR" sz="3400" dirty="0"/>
              <a:t>(L) and </a:t>
            </a:r>
            <a:r>
              <a:rPr lang="en-US" altLang="ko-KR" sz="3400" dirty="0" err="1"/>
              <a:t>dir</a:t>
            </a:r>
            <a:r>
              <a:rPr lang="en-US" altLang="ko-KR" sz="3400" dirty="0"/>
              <a:t>(T) where L is a list instance, and T is a tuple instance.</a:t>
            </a:r>
          </a:p>
        </p:txBody>
      </p:sp>
      <p:pic>
        <p:nvPicPr>
          <p:cNvPr id="4" name="Picture 2" descr="Image result for cityu of seattl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94548" y="264044"/>
            <a:ext cx="1536234" cy="1122363"/>
          </a:xfrm>
          <a:prstGeom prst="rect">
            <a:avLst/>
          </a:prstGeom>
          <a:noFill/>
          <a:extLst>
            <a:ext uri="{909E8E84-426E-40DD-AFC4-6F175D3DCCD1}">
              <a14:hiddenFill xmlns:a14="http://schemas.microsoft.com/office/drawing/2010/main">
                <a:solidFill>
                  <a:srgbClr val="FFFFFF"/>
                </a:solidFill>
              </a14:hiddenFill>
            </a:ext>
          </a:extLst>
        </p:spPr>
      </p:pic>
      <p:sp>
        <p:nvSpPr>
          <p:cNvPr id="5" name="슬라이드 번호 개체 틀 4"/>
          <p:cNvSpPr>
            <a:spLocks noGrp="1"/>
          </p:cNvSpPr>
          <p:nvPr>
            <p:ph type="sldNum" sz="quarter" idx="12"/>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4CC81474-BC13-484F-B7B0-C0AE1F2A1032}" type="slidenum">
              <a:rPr kumimoji="0" lang="ko-KR" altLang="en-US" sz="1200" b="0" i="0" u="none" strike="noStrike" kern="1200" cap="none" spc="0" normalizeH="0" baseline="0" noProof="0" smtClean="0">
                <a:ln>
                  <a:noFill/>
                </a:ln>
                <a:solidFill>
                  <a:srgbClr val="000000"/>
                </a:solidFill>
                <a:effectLst/>
                <a:uLnTx/>
                <a:uFillTx/>
                <a:latin typeface="Corbel" panose="020B050302020402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10</a:t>
            </a:fld>
            <a:endParaRPr kumimoji="0" lang="ko-KR" altLang="en-US" sz="1200" b="0" i="0" u="none" strike="noStrike" kern="1200" cap="none" spc="0" normalizeH="0" baseline="0" noProof="0">
              <a:ln>
                <a:noFill/>
              </a:ln>
              <a:solidFill>
                <a:srgbClr val="000000"/>
              </a:solidFill>
              <a:effectLst/>
              <a:uLnTx/>
              <a:uFillTx/>
              <a:latin typeface="Corbel" panose="020B0503020204020204"/>
              <a:ea typeface="맑은 고딕" panose="020B0503020000020004" pitchFamily="34" charset="-127"/>
              <a:cs typeface="+mn-cs"/>
            </a:endParaRPr>
          </a:p>
        </p:txBody>
      </p:sp>
    </p:spTree>
    <p:extLst>
      <p:ext uri="{BB962C8B-B14F-4D97-AF65-F5344CB8AC3E}">
        <p14:creationId xmlns:p14="http://schemas.microsoft.com/office/powerpoint/2010/main" val="1943052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41560" y="375604"/>
            <a:ext cx="10094187" cy="1356360"/>
          </a:xfrm>
        </p:spPr>
        <p:txBody>
          <a:bodyPr/>
          <a:lstStyle/>
          <a:p>
            <a:r>
              <a:rPr lang="en-US" b="1" dirty="0"/>
              <a:t>Tuple</a:t>
            </a:r>
            <a:endParaRPr lang="ko-KR" altLang="en-US" dirty="0"/>
          </a:p>
        </p:txBody>
      </p:sp>
      <p:sp>
        <p:nvSpPr>
          <p:cNvPr id="3" name="내용 개체 틀 2"/>
          <p:cNvSpPr>
            <a:spLocks noGrp="1"/>
          </p:cNvSpPr>
          <p:nvPr>
            <p:ph idx="1"/>
          </p:nvPr>
        </p:nvSpPr>
        <p:spPr>
          <a:xfrm>
            <a:off x="579423" y="1641429"/>
            <a:ext cx="10873212" cy="4856989"/>
          </a:xfrm>
        </p:spPr>
        <p:txBody>
          <a:bodyPr>
            <a:noAutofit/>
          </a:bodyPr>
          <a:lstStyle/>
          <a:p>
            <a:r>
              <a:rPr lang="en-US" altLang="ko-KR" sz="3400" dirty="0"/>
              <a:t> A type of data structure consisting of multiple parts.</a:t>
            </a:r>
          </a:p>
          <a:p>
            <a:r>
              <a:rPr lang="en-US" altLang="ko-KR" sz="3400" dirty="0"/>
              <a:t> Similar to List, but there are 2 differences</a:t>
            </a:r>
          </a:p>
          <a:p>
            <a:pPr lvl="1"/>
            <a:r>
              <a:rPr lang="en-US" altLang="ko-KR" sz="3200" dirty="0"/>
              <a:t> ‘cannot change’ the contents via direct assignment, =</a:t>
            </a:r>
          </a:p>
          <a:p>
            <a:pPr lvl="1"/>
            <a:r>
              <a:rPr lang="en-US" altLang="ko-KR" sz="3200" dirty="0"/>
              <a:t> ‘can’ reuse or re-declare the tuple but cannot modify.</a:t>
            </a:r>
          </a:p>
          <a:p>
            <a:r>
              <a:rPr lang="en-US" altLang="ko-KR" sz="3400" dirty="0"/>
              <a:t> assignment is done using “()”.</a:t>
            </a:r>
          </a:p>
          <a:p>
            <a:r>
              <a:rPr lang="en-US" altLang="ko-KR" sz="3400" dirty="0"/>
              <a:t> access via indexing is done using “[]”.</a:t>
            </a:r>
          </a:p>
          <a:p>
            <a:r>
              <a:rPr lang="en-US" altLang="ko-KR" sz="3400" dirty="0"/>
              <a:t> Slicing is available.</a:t>
            </a:r>
          </a:p>
          <a:p>
            <a:r>
              <a:rPr lang="en-US" altLang="ko-KR" sz="3400" dirty="0"/>
              <a:t> List </a:t>
            </a:r>
            <a:r>
              <a:rPr lang="en-US" altLang="ko-KR" sz="3400" dirty="0">
                <a:sym typeface="Wingdings" panose="05000000000000000000" pitchFamily="2" charset="2"/>
              </a:rPr>
              <a:t>  Tuple, type conversion is also possible if needed.</a:t>
            </a:r>
            <a:endParaRPr lang="en-US" altLang="ko-KR" sz="3400" dirty="0"/>
          </a:p>
          <a:p>
            <a:endParaRPr lang="en-US" altLang="ko-KR" sz="3400" dirty="0"/>
          </a:p>
          <a:p>
            <a:pPr lvl="1"/>
            <a:endParaRPr lang="en-US" altLang="ko-KR" sz="3200" dirty="0"/>
          </a:p>
        </p:txBody>
      </p:sp>
      <p:pic>
        <p:nvPicPr>
          <p:cNvPr id="4" name="Picture 2" descr="Image result for cityu of seattl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94548" y="264044"/>
            <a:ext cx="1536234" cy="1122363"/>
          </a:xfrm>
          <a:prstGeom prst="rect">
            <a:avLst/>
          </a:prstGeom>
          <a:noFill/>
          <a:extLst>
            <a:ext uri="{909E8E84-426E-40DD-AFC4-6F175D3DCCD1}">
              <a14:hiddenFill xmlns:a14="http://schemas.microsoft.com/office/drawing/2010/main">
                <a:solidFill>
                  <a:srgbClr val="FFFFFF"/>
                </a:solidFill>
              </a14:hiddenFill>
            </a:ext>
          </a:extLst>
        </p:spPr>
      </p:pic>
      <p:sp>
        <p:nvSpPr>
          <p:cNvPr id="5" name="슬라이드 번호 개체 틀 4"/>
          <p:cNvSpPr>
            <a:spLocks noGrp="1"/>
          </p:cNvSpPr>
          <p:nvPr>
            <p:ph type="sldNum" sz="quarter" idx="12"/>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4CC81474-BC13-484F-B7B0-C0AE1F2A1032}" type="slidenum">
              <a:rPr kumimoji="0" lang="ko-KR" altLang="en-US" sz="1200" b="0" i="0" u="none" strike="noStrike" kern="1200" cap="none" spc="0" normalizeH="0" baseline="0" noProof="0" smtClean="0">
                <a:ln>
                  <a:noFill/>
                </a:ln>
                <a:solidFill>
                  <a:srgbClr val="000000"/>
                </a:solidFill>
                <a:effectLst/>
                <a:uLnTx/>
                <a:uFillTx/>
                <a:latin typeface="Corbel" panose="020B050302020402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11</a:t>
            </a:fld>
            <a:endParaRPr kumimoji="0" lang="ko-KR" altLang="en-US" sz="1200" b="0" i="0" u="none" strike="noStrike" kern="1200" cap="none" spc="0" normalizeH="0" baseline="0" noProof="0">
              <a:ln>
                <a:noFill/>
              </a:ln>
              <a:solidFill>
                <a:srgbClr val="000000"/>
              </a:solidFill>
              <a:effectLst/>
              <a:uLnTx/>
              <a:uFillTx/>
              <a:latin typeface="Corbel" panose="020B0503020204020204"/>
              <a:ea typeface="맑은 고딕" panose="020B0503020000020004" pitchFamily="34" charset="-127"/>
              <a:cs typeface="+mn-cs"/>
            </a:endParaRPr>
          </a:p>
        </p:txBody>
      </p:sp>
    </p:spTree>
    <p:extLst>
      <p:ext uri="{BB962C8B-B14F-4D97-AF65-F5344CB8AC3E}">
        <p14:creationId xmlns:p14="http://schemas.microsoft.com/office/powerpoint/2010/main" val="2201875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41560" y="0"/>
            <a:ext cx="10094187" cy="1356360"/>
          </a:xfrm>
        </p:spPr>
        <p:txBody>
          <a:bodyPr/>
          <a:lstStyle/>
          <a:p>
            <a:r>
              <a:rPr lang="en-US" b="1" dirty="0"/>
              <a:t>Tuple Methods</a:t>
            </a:r>
            <a:endParaRPr lang="ko-KR" altLang="en-US" dirty="0"/>
          </a:p>
        </p:txBody>
      </p:sp>
      <p:pic>
        <p:nvPicPr>
          <p:cNvPr id="4" name="Picture 2" descr="Image result for cityu of seattl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94548" y="264044"/>
            <a:ext cx="1536234" cy="1122363"/>
          </a:xfrm>
          <a:prstGeom prst="rect">
            <a:avLst/>
          </a:prstGeom>
          <a:noFill/>
          <a:extLst>
            <a:ext uri="{909E8E84-426E-40DD-AFC4-6F175D3DCCD1}">
              <a14:hiddenFill xmlns:a14="http://schemas.microsoft.com/office/drawing/2010/main">
                <a:solidFill>
                  <a:srgbClr val="FFFFFF"/>
                </a:solidFill>
              </a14:hiddenFill>
            </a:ext>
          </a:extLst>
        </p:spPr>
      </p:pic>
      <p:sp>
        <p:nvSpPr>
          <p:cNvPr id="5" name="슬라이드 번호 개체 틀 4"/>
          <p:cNvSpPr>
            <a:spLocks noGrp="1"/>
          </p:cNvSpPr>
          <p:nvPr>
            <p:ph type="sldNum" sz="quarter" idx="12"/>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4CC81474-BC13-484F-B7B0-C0AE1F2A1032}" type="slidenum">
              <a:rPr kumimoji="0" lang="ko-KR" altLang="en-US" sz="1200" b="0" i="0" u="none" strike="noStrike" kern="1200" cap="none" spc="0" normalizeH="0" baseline="0" noProof="0" smtClean="0">
                <a:ln>
                  <a:noFill/>
                </a:ln>
                <a:solidFill>
                  <a:srgbClr val="000000"/>
                </a:solidFill>
                <a:effectLst/>
                <a:uLnTx/>
                <a:uFillTx/>
                <a:latin typeface="Corbel" panose="020B050302020402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12</a:t>
            </a:fld>
            <a:endParaRPr kumimoji="0" lang="ko-KR" altLang="en-US" sz="1200" b="0" i="0" u="none" strike="noStrike" kern="1200" cap="none" spc="0" normalizeH="0" baseline="0" noProof="0">
              <a:ln>
                <a:noFill/>
              </a:ln>
              <a:solidFill>
                <a:srgbClr val="000000"/>
              </a:solidFill>
              <a:effectLst/>
              <a:uLnTx/>
              <a:uFillTx/>
              <a:latin typeface="Corbel" panose="020B0503020204020204"/>
              <a:ea typeface="맑은 고딕" panose="020B0503020000020004" pitchFamily="34" charset="-127"/>
              <a:cs typeface="+mn-cs"/>
            </a:endParaRPr>
          </a:p>
        </p:txBody>
      </p:sp>
      <p:pic>
        <p:nvPicPr>
          <p:cNvPr id="7" name="Picture 6" descr="The image shows a table titled &quot;Python Tuple Method&quot;, which lists two common tuple methods in Python:&#10;&#10;count(x):&#10;&#10;Description: Returns the number of occurrences of the value x in the tuple.&#10;index(x):&#10;&#10;Description: Returns the index of the first item in the tuple that is equal to the value x.&#10;This table provides a quick reference for how these methods work with tuples in Python."/>
          <p:cNvPicPr>
            <a:picLocks noChangeAspect="1"/>
          </p:cNvPicPr>
          <p:nvPr/>
        </p:nvPicPr>
        <p:blipFill>
          <a:blip r:embed="rId4"/>
          <a:stretch>
            <a:fillRect/>
          </a:stretch>
        </p:blipFill>
        <p:spPr>
          <a:xfrm>
            <a:off x="604230" y="2312034"/>
            <a:ext cx="7549956" cy="2084103"/>
          </a:xfrm>
          <a:prstGeom prst="rect">
            <a:avLst/>
          </a:prstGeom>
        </p:spPr>
      </p:pic>
      <p:sp>
        <p:nvSpPr>
          <p:cNvPr id="8" name="Content Placeholder 2"/>
          <p:cNvSpPr>
            <a:spLocks noGrp="1"/>
          </p:cNvSpPr>
          <p:nvPr>
            <p:ph idx="1"/>
          </p:nvPr>
        </p:nvSpPr>
        <p:spPr>
          <a:xfrm>
            <a:off x="604230" y="1219718"/>
            <a:ext cx="10327714" cy="1212397"/>
          </a:xfrm>
        </p:spPr>
        <p:txBody>
          <a:bodyPr>
            <a:normAutofit/>
          </a:bodyPr>
          <a:lstStyle/>
          <a:p>
            <a:r>
              <a:rPr lang="en-US" altLang="ko-KR" sz="3200" dirty="0"/>
              <a:t> Because Tuple is “immutable”, it only supports very few methods to operate the datatype.</a:t>
            </a:r>
          </a:p>
          <a:p>
            <a:endParaRPr lang="en-US" sz="3200" dirty="0"/>
          </a:p>
        </p:txBody>
      </p:sp>
    </p:spTree>
    <p:extLst>
      <p:ext uri="{BB962C8B-B14F-4D97-AF65-F5344CB8AC3E}">
        <p14:creationId xmlns:p14="http://schemas.microsoft.com/office/powerpoint/2010/main" val="3693811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006" y="304800"/>
            <a:ext cx="9875520" cy="1356360"/>
          </a:xfrm>
        </p:spPr>
        <p:txBody>
          <a:bodyPr/>
          <a:lstStyle/>
          <a:p>
            <a:r>
              <a:rPr lang="en-US" dirty="0"/>
              <a:t>List and Tuple</a:t>
            </a:r>
          </a:p>
        </p:txBody>
      </p:sp>
      <p:sp>
        <p:nvSpPr>
          <p:cNvPr id="3" name="Content Placeholder 2"/>
          <p:cNvSpPr>
            <a:spLocks noGrp="1"/>
          </p:cNvSpPr>
          <p:nvPr>
            <p:ph idx="1"/>
          </p:nvPr>
        </p:nvSpPr>
        <p:spPr>
          <a:xfrm>
            <a:off x="829962" y="1661160"/>
            <a:ext cx="9872871" cy="4649024"/>
          </a:xfrm>
        </p:spPr>
        <p:txBody>
          <a:bodyPr/>
          <a:lstStyle/>
          <a:p>
            <a:r>
              <a:rPr lang="en-US" dirty="0"/>
              <a:t>Generally speaking, Lists are sequences of the same kind of things, and you deal with the items individually in order where the use of sort() makes sense.</a:t>
            </a:r>
          </a:p>
          <a:p>
            <a:pPr marL="274320" lvl="1" indent="0">
              <a:buNone/>
            </a:pPr>
            <a:r>
              <a:rPr lang="en-US" dirty="0">
                <a:solidFill>
                  <a:srgbClr val="FF0000"/>
                </a:solidFill>
                <a:latin typeface="Courier New" panose="02070309020205020404" pitchFamily="49" charset="0"/>
                <a:cs typeface="Courier New" panose="02070309020205020404" pitchFamily="49" charset="0"/>
              </a:rPr>
              <a:t>&gt;&gt;&gt; range(10)</a:t>
            </a:r>
          </a:p>
          <a:p>
            <a:pPr marL="274320" lvl="1" indent="0">
              <a:buNone/>
            </a:pPr>
            <a:r>
              <a:rPr lang="en-US" dirty="0">
                <a:solidFill>
                  <a:srgbClr val="FF0000"/>
                </a:solidFill>
                <a:latin typeface="Courier New" panose="02070309020205020404" pitchFamily="49" charset="0"/>
                <a:cs typeface="Courier New" panose="02070309020205020404" pitchFamily="49" charset="0"/>
              </a:rPr>
              <a:t>[0, 1, 2, 3, 4, 5, 6, 7, 8, 9]</a:t>
            </a:r>
          </a:p>
          <a:p>
            <a:r>
              <a:rPr lang="en-US" dirty="0"/>
              <a:t>Generally speaking, Tuples are sequences of different kinds of things, and you deal with the tuple as a coherent unit in group where the use of sort() makes no sense.</a:t>
            </a:r>
          </a:p>
          <a:p>
            <a:pPr marL="274320" lvl="1" indent="0">
              <a:buNone/>
            </a:pPr>
            <a:r>
              <a:rPr lang="en-US" dirty="0">
                <a:solidFill>
                  <a:srgbClr val="FF0000"/>
                </a:solidFill>
                <a:latin typeface="Courier New" panose="02070309020205020404" pitchFamily="49" charset="0"/>
                <a:cs typeface="Courier New" panose="02070309020205020404" pitchFamily="49" charset="0"/>
              </a:rPr>
              <a:t>&gt;&gt;&gt; import time</a:t>
            </a:r>
          </a:p>
          <a:p>
            <a:pPr marL="274320" lvl="1" indent="0">
              <a:buNone/>
            </a:pPr>
            <a:r>
              <a:rPr lang="en-US" dirty="0">
                <a:solidFill>
                  <a:srgbClr val="FF0000"/>
                </a:solidFill>
                <a:latin typeface="Courier New" panose="02070309020205020404" pitchFamily="49" charset="0"/>
                <a:cs typeface="Courier New" panose="02070309020205020404" pitchFamily="49" charset="0"/>
              </a:rPr>
              <a:t>&gt;&gt;&gt; </a:t>
            </a:r>
            <a:r>
              <a:rPr lang="en-US" dirty="0" err="1">
                <a:solidFill>
                  <a:srgbClr val="FF0000"/>
                </a:solidFill>
                <a:latin typeface="Courier New" panose="02070309020205020404" pitchFamily="49" charset="0"/>
                <a:cs typeface="Courier New" panose="02070309020205020404" pitchFamily="49" charset="0"/>
              </a:rPr>
              <a:t>time.localtime</a:t>
            </a:r>
            <a:r>
              <a:rPr lang="en-US" dirty="0">
                <a:solidFill>
                  <a:srgbClr val="FF0000"/>
                </a:solidFill>
                <a:latin typeface="Courier New" panose="02070309020205020404" pitchFamily="49" charset="0"/>
                <a:cs typeface="Courier New" panose="02070309020205020404" pitchFamily="49" charset="0"/>
              </a:rPr>
              <a:t>()</a:t>
            </a:r>
          </a:p>
          <a:p>
            <a:pPr marL="274320" lvl="1" indent="0">
              <a:buNone/>
            </a:pPr>
            <a:r>
              <a:rPr lang="en-US" dirty="0">
                <a:solidFill>
                  <a:srgbClr val="FF0000"/>
                </a:solidFill>
                <a:latin typeface="Courier New" panose="02070309020205020404" pitchFamily="49" charset="0"/>
                <a:cs typeface="Courier New" panose="02070309020205020404" pitchFamily="49" charset="0"/>
              </a:rPr>
              <a:t>(2008, 2, 5, 11, 55, 34, 1, 36, 0)</a:t>
            </a:r>
          </a:p>
          <a:p>
            <a:pPr marL="274320" lvl="1" indent="0">
              <a:buNone/>
            </a:pPr>
            <a:endParaRPr lang="en-US" dirty="0"/>
          </a:p>
          <a:p>
            <a:pPr marL="274320" lvl="1" indent="0">
              <a:buNone/>
            </a:pPr>
            <a:r>
              <a:rPr lang="en-US" dirty="0">
                <a:solidFill>
                  <a:srgbClr val="FF0000"/>
                </a:solidFill>
                <a:latin typeface="Courier New" panose="02070309020205020404" pitchFamily="49" charset="0"/>
                <a:cs typeface="Courier New" panose="02070309020205020404" pitchFamily="49" charset="0"/>
              </a:rPr>
              <a:t>&gt;&gt;&gt; RGB = (“R”, “FF0000”, “G”, “00FF00”, “B”, “0000FF”)</a:t>
            </a:r>
          </a:p>
          <a:p>
            <a:pPr marL="274320" lvl="1" indent="0">
              <a:buNone/>
            </a:pPr>
            <a:r>
              <a:rPr lang="en-US" dirty="0">
                <a:solidFill>
                  <a:srgbClr val="FF0000"/>
                </a:solidFill>
                <a:latin typeface="Courier New" panose="02070309020205020404" pitchFamily="49" charset="0"/>
                <a:cs typeface="Courier New" panose="02070309020205020404" pitchFamily="49" charset="0"/>
              </a:rPr>
              <a:t>&gt;&gt;&gt; </a:t>
            </a:r>
            <a:r>
              <a:rPr lang="en-US" dirty="0" err="1">
                <a:solidFill>
                  <a:srgbClr val="FF0000"/>
                </a:solidFill>
                <a:latin typeface="Courier New" panose="02070309020205020404" pitchFamily="49" charset="0"/>
                <a:cs typeface="Courier New" panose="02070309020205020404" pitchFamily="49" charset="0"/>
              </a:rPr>
              <a:t>def</a:t>
            </a:r>
            <a:r>
              <a:rPr lang="en-US" dirty="0">
                <a:solidFill>
                  <a:srgbClr val="FF0000"/>
                </a:solidFill>
                <a:latin typeface="Courier New" panose="02070309020205020404" pitchFamily="49" charset="0"/>
                <a:cs typeface="Courier New" panose="02070309020205020404" pitchFamily="49" charset="0"/>
              </a:rPr>
              <a:t> foo()</a:t>
            </a:r>
          </a:p>
          <a:p>
            <a:pPr marL="274320" lvl="1" indent="0">
              <a:buNone/>
            </a:pPr>
            <a:r>
              <a:rPr lang="en-US" dirty="0">
                <a:solidFill>
                  <a:srgbClr val="FF0000"/>
                </a:solidFill>
                <a:latin typeface="Courier New" panose="02070309020205020404" pitchFamily="49" charset="0"/>
                <a:cs typeface="Courier New" panose="02070309020205020404" pitchFamily="49" charset="0"/>
              </a:rPr>
              <a:t>		return (a, b, c)</a:t>
            </a:r>
          </a:p>
        </p:txBody>
      </p:sp>
      <p:sp>
        <p:nvSpPr>
          <p:cNvPr id="4" name="Slide Number Placeholder 3"/>
          <p:cNvSpPr>
            <a:spLocks noGrp="1"/>
          </p:cNvSpPr>
          <p:nvPr>
            <p:ph type="sldNum" sz="quarter" idx="12"/>
          </p:nvPr>
        </p:nvSpPr>
        <p:spPr/>
        <p:txBody>
          <a:bodyPr/>
          <a:lstStyle/>
          <a:p>
            <a:fld id="{4CC81474-BC13-484F-B7B0-C0AE1F2A1032}" type="slidenum">
              <a:rPr lang="ko-KR" altLang="en-US" smtClean="0"/>
              <a:t>13</a:t>
            </a:fld>
            <a:endParaRPr lang="ko-KR" altLang="en-US"/>
          </a:p>
        </p:txBody>
      </p:sp>
    </p:spTree>
    <p:extLst>
      <p:ext uri="{BB962C8B-B14F-4D97-AF65-F5344CB8AC3E}">
        <p14:creationId xmlns:p14="http://schemas.microsoft.com/office/powerpoint/2010/main" val="1064701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006" y="304800"/>
            <a:ext cx="9875520" cy="1356360"/>
          </a:xfrm>
        </p:spPr>
        <p:txBody>
          <a:bodyPr/>
          <a:lstStyle/>
          <a:p>
            <a:r>
              <a:rPr lang="en-US" dirty="0"/>
              <a:t>List and Tuple</a:t>
            </a:r>
          </a:p>
        </p:txBody>
      </p:sp>
      <p:sp>
        <p:nvSpPr>
          <p:cNvPr id="4" name="Slide Number Placeholder 3"/>
          <p:cNvSpPr>
            <a:spLocks noGrp="1"/>
          </p:cNvSpPr>
          <p:nvPr>
            <p:ph type="sldNum" sz="quarter" idx="12"/>
          </p:nvPr>
        </p:nvSpPr>
        <p:spPr/>
        <p:txBody>
          <a:bodyPr/>
          <a:lstStyle/>
          <a:p>
            <a:fld id="{4CC81474-BC13-484F-B7B0-C0AE1F2A1032}" type="slidenum">
              <a:rPr lang="ko-KR" altLang="en-US" smtClean="0"/>
              <a:t>14</a:t>
            </a:fld>
            <a:endParaRPr lang="ko-KR" altLang="en-US"/>
          </a:p>
        </p:txBody>
      </p:sp>
      <p:pic>
        <p:nvPicPr>
          <p:cNvPr id="5" name="Picture 4" descr="This image is a table with columns labeled &quot;Name,&quot; &quot;DOB&quot; (Date of Birth), &quot;Height,&quot; &quot;Weight,&quot; &quot;Gender,&quot; &quot;Hours of Sleep,&quot; and &quot;Hours of Exercise.&quot; It lists data for eight individuals: John, Kay, Tom, David, Sean, Kimmy, James, and Shannon. Their details include birthdates, physical measurements (height and weight), gender, and daily habits (sleep and exercise duration)."/>
          <p:cNvPicPr>
            <a:picLocks noChangeAspect="1"/>
          </p:cNvPicPr>
          <p:nvPr/>
        </p:nvPicPr>
        <p:blipFill>
          <a:blip r:embed="rId2"/>
          <a:stretch>
            <a:fillRect/>
          </a:stretch>
        </p:blipFill>
        <p:spPr>
          <a:xfrm>
            <a:off x="970006" y="2307865"/>
            <a:ext cx="10256154" cy="2025238"/>
          </a:xfrm>
          <a:prstGeom prst="rect">
            <a:avLst/>
          </a:prstGeom>
        </p:spPr>
      </p:pic>
    </p:spTree>
    <p:extLst>
      <p:ext uri="{BB962C8B-B14F-4D97-AF65-F5344CB8AC3E}">
        <p14:creationId xmlns:p14="http://schemas.microsoft.com/office/powerpoint/2010/main" val="4168434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9875520" cy="885426"/>
          </a:xfrm>
        </p:spPr>
        <p:txBody>
          <a:bodyPr/>
          <a:lstStyle/>
          <a:p>
            <a:r>
              <a:rPr lang="en-US" dirty="0"/>
              <a:t>List and Tuple</a:t>
            </a:r>
          </a:p>
        </p:txBody>
      </p:sp>
      <p:sp>
        <p:nvSpPr>
          <p:cNvPr id="3" name="Content Placeholder 2"/>
          <p:cNvSpPr>
            <a:spLocks noGrp="1"/>
          </p:cNvSpPr>
          <p:nvPr>
            <p:ph idx="1"/>
          </p:nvPr>
        </p:nvSpPr>
        <p:spPr>
          <a:xfrm>
            <a:off x="599303" y="1206702"/>
            <a:ext cx="11172568" cy="4843848"/>
          </a:xfrm>
        </p:spPr>
        <p:txBody>
          <a:bodyPr/>
          <a:lstStyle/>
          <a:p>
            <a:r>
              <a:rPr lang="en-US" dirty="0"/>
              <a:t>Generally speaking, Lists are sequences of the same kind of things (</a:t>
            </a:r>
            <a:r>
              <a:rPr lang="en-US" dirty="0">
                <a:solidFill>
                  <a:srgbClr val="FF0000"/>
                </a:solidFill>
              </a:rPr>
              <a:t>HOMOGENOUS</a:t>
            </a:r>
            <a:r>
              <a:rPr lang="en-US" dirty="0"/>
              <a:t>), and those individual values are functionally equivalent or same unit.</a:t>
            </a:r>
          </a:p>
          <a:p>
            <a:endParaRPr lang="en-US" dirty="0"/>
          </a:p>
          <a:p>
            <a:endParaRPr lang="en-US" dirty="0"/>
          </a:p>
          <a:p>
            <a:endParaRPr lang="en-US" dirty="0"/>
          </a:p>
          <a:p>
            <a:endParaRPr lang="en-US" dirty="0"/>
          </a:p>
          <a:p>
            <a:r>
              <a:rPr lang="en-US" dirty="0"/>
              <a:t>Generally speaking, Tuples are sequences of different kinds of things (</a:t>
            </a:r>
            <a:r>
              <a:rPr lang="en-US" dirty="0">
                <a:solidFill>
                  <a:srgbClr val="FF0000"/>
                </a:solidFill>
              </a:rPr>
              <a:t>HETEROGENOUS</a:t>
            </a:r>
            <a:r>
              <a:rPr lang="en-US" dirty="0"/>
              <a:t>), and the position has the semantic values (Name, DOB, Height…).</a:t>
            </a:r>
          </a:p>
        </p:txBody>
      </p:sp>
      <p:sp>
        <p:nvSpPr>
          <p:cNvPr id="4" name="Slide Number Placeholder 3"/>
          <p:cNvSpPr>
            <a:spLocks noGrp="1"/>
          </p:cNvSpPr>
          <p:nvPr>
            <p:ph type="sldNum" sz="quarter" idx="12"/>
          </p:nvPr>
        </p:nvSpPr>
        <p:spPr/>
        <p:txBody>
          <a:bodyPr/>
          <a:lstStyle/>
          <a:p>
            <a:fld id="{4CC81474-BC13-484F-B7B0-C0AE1F2A1032}" type="slidenum">
              <a:rPr lang="ko-KR" altLang="en-US" smtClean="0"/>
              <a:t>15</a:t>
            </a:fld>
            <a:endParaRPr lang="ko-KR" altLang="en-US"/>
          </a:p>
        </p:txBody>
      </p:sp>
      <p:pic>
        <p:nvPicPr>
          <p:cNvPr id="6" name="Picture 5" descr="This image displays a table with eight columns titled &quot;Name,&quot; &quot;DOB,&quot; &quot;Height,&quot; &quot;Weight,&quot; &quot;Gender,&quot; &quot;Hours of Sleep,&quot; and &quot;Hours of Exercise.&quot; The data entries for eight individuals (John, Kay, Tom, David, Sean, Kimmy, James, and Shannon) include information on their date of birth, height in feet and inches, weight in pounds, gender (M for male, F for female), average hours of sleep, and hours of exercise per day. The table cells containing numerical data are highlighted in gray, while the name, DOB, and gender columns remain unshaded."/>
          <p:cNvPicPr>
            <a:picLocks noChangeAspect="1"/>
          </p:cNvPicPr>
          <p:nvPr/>
        </p:nvPicPr>
        <p:blipFill>
          <a:blip r:embed="rId3"/>
          <a:stretch>
            <a:fillRect/>
          </a:stretch>
        </p:blipFill>
        <p:spPr>
          <a:xfrm>
            <a:off x="1156168" y="2004214"/>
            <a:ext cx="9039225" cy="1800225"/>
          </a:xfrm>
          <a:prstGeom prst="rect">
            <a:avLst/>
          </a:prstGeom>
        </p:spPr>
      </p:pic>
      <p:pic>
        <p:nvPicPr>
          <p:cNvPr id="7" name="Picture 6" descr="This image shows a table with columns labeled &quot;Name,&quot; &quot;DOB,&quot; &quot;Height,&quot; &quot;Weight,&quot; &quot;Gender,&quot; &quot;Hours of Sleep,&quot; and &quot;Hours of Exercise.&quot; The table contains data for eight individuals: John, Kay, Tom, David, Sean, Kimmy, James, and Shannon. Some of the cells, such as those for Kay and David, are highlighted in gray. The table displays information on their birthdates, height (in feet and inches), weight (in pounds), gender (M for male, F for female), along with their average hours of sleep and exercise per day."/>
          <p:cNvPicPr>
            <a:picLocks noChangeAspect="1"/>
          </p:cNvPicPr>
          <p:nvPr/>
        </p:nvPicPr>
        <p:blipFill>
          <a:blip r:embed="rId4"/>
          <a:stretch>
            <a:fillRect/>
          </a:stretch>
        </p:blipFill>
        <p:spPr>
          <a:xfrm>
            <a:off x="1175217" y="4649936"/>
            <a:ext cx="9187983" cy="1857042"/>
          </a:xfrm>
          <a:prstGeom prst="rect">
            <a:avLst/>
          </a:prstGeom>
        </p:spPr>
      </p:pic>
    </p:spTree>
    <p:extLst>
      <p:ext uri="{BB962C8B-B14F-4D97-AF65-F5344CB8AC3E}">
        <p14:creationId xmlns:p14="http://schemas.microsoft.com/office/powerpoint/2010/main" val="2858263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9875520" cy="885426"/>
          </a:xfrm>
        </p:spPr>
        <p:txBody>
          <a:bodyPr/>
          <a:lstStyle/>
          <a:p>
            <a:r>
              <a:rPr lang="en-US" dirty="0"/>
              <a:t>List and Tuple</a:t>
            </a:r>
          </a:p>
        </p:txBody>
      </p:sp>
      <p:sp>
        <p:nvSpPr>
          <p:cNvPr id="4" name="Slide Number Placeholder 3"/>
          <p:cNvSpPr>
            <a:spLocks noGrp="1"/>
          </p:cNvSpPr>
          <p:nvPr>
            <p:ph type="sldNum" sz="quarter" idx="12"/>
          </p:nvPr>
        </p:nvSpPr>
        <p:spPr/>
        <p:txBody>
          <a:bodyPr/>
          <a:lstStyle/>
          <a:p>
            <a:fld id="{4CC81474-BC13-484F-B7B0-C0AE1F2A1032}" type="slidenum">
              <a:rPr lang="ko-KR" altLang="en-US" smtClean="0"/>
              <a:t>16</a:t>
            </a:fld>
            <a:endParaRPr lang="ko-KR" altLang="en-US"/>
          </a:p>
        </p:txBody>
      </p:sp>
      <p:pic>
        <p:nvPicPr>
          <p:cNvPr id="5" name="Picture 4" descr="The image shows a spreadsheet with several columns containing data related to medical devices or software, likely ultrasound systems, based on descriptions such as &quot;EPIQ 5G&quot; and &quot;Affiniti 70&quot;. Key columns include &quot;PR ID,&quot; &quot;Product Description,&quot; &quot;Software,&quot; &quot;Lot Num,&quot; &quot;Source Product Series,&quot; &quot;Customer's Problem Description,&quot; &quot;FSE Notes,&quot; and others. The sheet records various issues, with customer problem descriptions detailing specific problems with image quality, ergonomic issues, or software artifacts. Some rows are highlighted in green, possibly indicating specific categories or escalated issues. The document captures complaints and feedback from medical professionals across different countries and regions, such as the U.S., Japan, and Australia."/>
          <p:cNvPicPr>
            <a:picLocks noChangeAspect="1"/>
          </p:cNvPicPr>
          <p:nvPr/>
        </p:nvPicPr>
        <p:blipFill>
          <a:blip r:embed="rId2"/>
          <a:stretch>
            <a:fillRect/>
          </a:stretch>
        </p:blipFill>
        <p:spPr>
          <a:xfrm>
            <a:off x="190705" y="1289080"/>
            <a:ext cx="11734702" cy="4782206"/>
          </a:xfrm>
          <a:prstGeom prst="rect">
            <a:avLst/>
          </a:prstGeom>
        </p:spPr>
      </p:pic>
    </p:spTree>
    <p:extLst>
      <p:ext uri="{BB962C8B-B14F-4D97-AF65-F5344CB8AC3E}">
        <p14:creationId xmlns:p14="http://schemas.microsoft.com/office/powerpoint/2010/main" val="2756115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e image displays a Python code snippet explaining the usage of tuples. It begins with comments about tuples, mentioning that they can be created directly or converted from lists. The code illustrates how to define a tuple, showing an example with both an empty tuple and one containing elements such as &quot;rocks&quot;, &quot;scissors&quot;, &quot;paper&quot;, numbers 0, 1, and 2.&#10;&#10;Key points in the code:&#10;&#10;How to access elements in a tuple using indexing (e.g., mytuple[0] for the first element and mytuple[-1] for the last element).&#10;How to slice tuples using the syntax x:y (e.g., mytuple[1:3]).&#10;Explanation of tuple immutability, meaning tuples cannot be modified after creation (no addition, insert, append, or removal operations).&#10;The comments are well-structured and clarify concepts of tuple slicing, indexing, and immutability."/>
          <p:cNvPicPr>
            <a:picLocks noChangeAspect="1"/>
          </p:cNvPicPr>
          <p:nvPr/>
        </p:nvPicPr>
        <p:blipFill>
          <a:blip r:embed="rId3"/>
          <a:stretch>
            <a:fillRect/>
          </a:stretch>
        </p:blipFill>
        <p:spPr>
          <a:xfrm>
            <a:off x="5258415" y="1055514"/>
            <a:ext cx="6160155" cy="5529907"/>
          </a:xfrm>
          <a:prstGeom prst="rect">
            <a:avLst/>
          </a:prstGeom>
        </p:spPr>
      </p:pic>
      <p:sp>
        <p:nvSpPr>
          <p:cNvPr id="6" name="Title 1"/>
          <p:cNvSpPr txBox="1">
            <a:spLocks/>
          </p:cNvSpPr>
          <p:nvPr/>
        </p:nvSpPr>
        <p:spPr>
          <a:xfrm>
            <a:off x="6096000" y="5776805"/>
            <a:ext cx="5512455" cy="640976"/>
          </a:xfrm>
          <a:prstGeom prst="rect">
            <a:avLst/>
          </a:prstGeom>
        </p:spPr>
        <p:txBody>
          <a:bodyPr vert="horz" lIns="91440" tIns="45720" rIns="91440" bIns="45720" rtlCol="0" anchor="ctr">
            <a:normAutofit fontScale="92500" lnSpcReduction="10000"/>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dirty="0"/>
              <a:t>% python your_file.py</a:t>
            </a:r>
          </a:p>
        </p:txBody>
      </p:sp>
      <p:sp>
        <p:nvSpPr>
          <p:cNvPr id="2" name="Title 1">
            <a:extLst>
              <a:ext uri="{FF2B5EF4-FFF2-40B4-BE49-F238E27FC236}">
                <a16:creationId xmlns:a16="http://schemas.microsoft.com/office/drawing/2014/main" id="{C25FEBCB-B1B9-A220-C0EC-754AB7A6D67A}"/>
              </a:ext>
            </a:extLst>
          </p:cNvPr>
          <p:cNvSpPr>
            <a:spLocks noGrp="1"/>
          </p:cNvSpPr>
          <p:nvPr>
            <p:ph type="title"/>
          </p:nvPr>
        </p:nvSpPr>
        <p:spPr>
          <a:xfrm>
            <a:off x="838200" y="304800"/>
            <a:ext cx="9875520" cy="885426"/>
          </a:xfrm>
        </p:spPr>
        <p:txBody>
          <a:bodyPr/>
          <a:lstStyle/>
          <a:p>
            <a:r>
              <a:rPr lang="en-US" dirty="0"/>
              <a:t>List and Tuple</a:t>
            </a:r>
          </a:p>
        </p:txBody>
      </p:sp>
    </p:spTree>
    <p:extLst>
      <p:ext uri="{BB962C8B-B14F-4D97-AF65-F5344CB8AC3E}">
        <p14:creationId xmlns:p14="http://schemas.microsoft.com/office/powerpoint/2010/main" val="2762825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88222" y="3608295"/>
            <a:ext cx="4405405" cy="721831"/>
          </a:xfrm>
          <a:prstGeom prst="rect">
            <a:avLst/>
          </a:prstGeom>
        </p:spPr>
        <p:txBody>
          <a:bodyPr vert="horz" lIns="91440" tIns="45720" rIns="91440" bIns="45720" rtlCol="0" anchor="ctr">
            <a:normAutofit fontScale="77500" lnSpcReduction="20000"/>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dirty="0"/>
              <a:t>% python your_file.py</a:t>
            </a:r>
          </a:p>
        </p:txBody>
      </p:sp>
      <p:pic>
        <p:nvPicPr>
          <p:cNvPr id="2" name="Picture 1" descr="The image displays a Python code snippet demonstrating how to traverse tuples and includes examples of unpacking and accessing sub-tuples.&#10;&#10;Key parts:&#10;&#10;Traversing a tuple: Two methods are shown to loop through a tuple. The first loop uses for i in mytuple: to print all items, while the second loop uses range(1, len(mytuple)) to print items starting from the second element with their index.&#10;&#10;Sub-tuples inside a tuple: An example of a tuple points containing sub-tuples representing (x, y) coordinates. A for loop is used to unpack the x and y values from each sub-tuple and print them.&#10;&#10;Tuple unpacking: Variables a, b, c, d, e, f are unpacked from mytuple, and p1, p2, p3 are unpacked from the points tuple. The function len(mytuple) returns the number of items in the tuple.&#10;&#10;The comments in the code explain the process and highlight important built-in methods for working with tuples."/>
          <p:cNvPicPr>
            <a:picLocks noChangeAspect="1"/>
          </p:cNvPicPr>
          <p:nvPr/>
        </p:nvPicPr>
        <p:blipFill>
          <a:blip r:embed="rId2"/>
          <a:stretch>
            <a:fillRect/>
          </a:stretch>
        </p:blipFill>
        <p:spPr>
          <a:xfrm>
            <a:off x="480742" y="1634715"/>
            <a:ext cx="6392240" cy="4276499"/>
          </a:xfrm>
          <a:prstGeom prst="rect">
            <a:avLst/>
          </a:prstGeom>
        </p:spPr>
      </p:pic>
      <p:sp>
        <p:nvSpPr>
          <p:cNvPr id="3" name="Title 1">
            <a:extLst>
              <a:ext uri="{FF2B5EF4-FFF2-40B4-BE49-F238E27FC236}">
                <a16:creationId xmlns:a16="http://schemas.microsoft.com/office/drawing/2014/main" id="{01527D37-EAB9-24C1-941C-008470501039}"/>
              </a:ext>
            </a:extLst>
          </p:cNvPr>
          <p:cNvSpPr>
            <a:spLocks noGrp="1"/>
          </p:cNvSpPr>
          <p:nvPr>
            <p:ph type="title"/>
          </p:nvPr>
        </p:nvSpPr>
        <p:spPr>
          <a:xfrm>
            <a:off x="883920" y="504073"/>
            <a:ext cx="9875520" cy="885426"/>
          </a:xfrm>
        </p:spPr>
        <p:txBody>
          <a:bodyPr/>
          <a:lstStyle/>
          <a:p>
            <a:r>
              <a:rPr lang="en-US" dirty="0"/>
              <a:t>List and Tuple</a:t>
            </a:r>
          </a:p>
        </p:txBody>
      </p:sp>
    </p:spTree>
    <p:extLst>
      <p:ext uri="{BB962C8B-B14F-4D97-AF65-F5344CB8AC3E}">
        <p14:creationId xmlns:p14="http://schemas.microsoft.com/office/powerpoint/2010/main" val="1113067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41560" y="375604"/>
            <a:ext cx="10094187" cy="1356360"/>
          </a:xfrm>
        </p:spPr>
        <p:txBody>
          <a:bodyPr/>
          <a:lstStyle/>
          <a:p>
            <a:r>
              <a:rPr lang="en-US" b="1" dirty="0"/>
              <a:t>Lists</a:t>
            </a:r>
            <a:endParaRPr lang="ko-KR" altLang="en-US" dirty="0"/>
          </a:p>
        </p:txBody>
      </p:sp>
      <p:sp>
        <p:nvSpPr>
          <p:cNvPr id="3" name="내용 개체 틀 2"/>
          <p:cNvSpPr>
            <a:spLocks noGrp="1"/>
          </p:cNvSpPr>
          <p:nvPr>
            <p:ph idx="1"/>
          </p:nvPr>
        </p:nvSpPr>
        <p:spPr>
          <a:xfrm>
            <a:off x="552047" y="2092751"/>
            <a:ext cx="10873212" cy="3972034"/>
          </a:xfrm>
        </p:spPr>
        <p:txBody>
          <a:bodyPr>
            <a:noAutofit/>
          </a:bodyPr>
          <a:lstStyle/>
          <a:p>
            <a:r>
              <a:rPr lang="en-US" altLang="ko-KR" sz="3600" dirty="0"/>
              <a:t> List is a type of array that maintains multiple values in an ordered sequence regardless of their datatypes.</a:t>
            </a:r>
          </a:p>
          <a:p>
            <a:r>
              <a:rPr lang="en-US" altLang="ko-KR" sz="3600" dirty="0"/>
              <a:t> A collection of ordered and changeable values.</a:t>
            </a:r>
          </a:p>
          <a:p>
            <a:r>
              <a:rPr lang="en-US" altLang="ko-KR" sz="3600" dirty="0"/>
              <a:t> List index operator [] to access an item in a zeroth index. This means the 1</a:t>
            </a:r>
            <a:r>
              <a:rPr lang="en-US" altLang="ko-KR" sz="3600" baseline="30000" dirty="0"/>
              <a:t>st</a:t>
            </a:r>
            <a:r>
              <a:rPr lang="en-US" altLang="ko-KR" sz="3600" dirty="0"/>
              <a:t> item is accessed with [0] not [1].</a:t>
            </a:r>
          </a:p>
          <a:p>
            <a:pPr marL="45720" indent="0">
              <a:buNone/>
            </a:pPr>
            <a:endParaRPr lang="en-US" altLang="ko-KR" sz="4000" dirty="0">
              <a:latin typeface="Courier New" panose="02070309020205020404" pitchFamily="49" charset="0"/>
              <a:cs typeface="Courier New" panose="02070309020205020404" pitchFamily="49" charset="0"/>
            </a:endParaRPr>
          </a:p>
        </p:txBody>
      </p:sp>
      <p:pic>
        <p:nvPicPr>
          <p:cNvPr id="4" name="Picture 2" descr="Image result for cityu of seattl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94548" y="264044"/>
            <a:ext cx="1536234" cy="1122363"/>
          </a:xfrm>
          <a:prstGeom prst="rect">
            <a:avLst/>
          </a:prstGeom>
          <a:noFill/>
          <a:extLst>
            <a:ext uri="{909E8E84-426E-40DD-AFC4-6F175D3DCCD1}">
              <a14:hiddenFill xmlns:a14="http://schemas.microsoft.com/office/drawing/2010/main">
                <a:solidFill>
                  <a:srgbClr val="FFFFFF"/>
                </a:solidFill>
              </a14:hiddenFill>
            </a:ext>
          </a:extLst>
        </p:spPr>
      </p:pic>
      <p:sp>
        <p:nvSpPr>
          <p:cNvPr id="5" name="슬라이드 번호 개체 틀 4"/>
          <p:cNvSpPr>
            <a:spLocks noGrp="1"/>
          </p:cNvSpPr>
          <p:nvPr>
            <p:ph type="sldNum" sz="quarter" idx="12"/>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4CC81474-BC13-484F-B7B0-C0AE1F2A1032}" type="slidenum">
              <a:rPr kumimoji="0" lang="ko-KR" altLang="en-US" sz="1200" b="0" i="0" u="none" strike="noStrike" kern="1200" cap="none" spc="0" normalizeH="0" baseline="0" noProof="0" smtClean="0">
                <a:ln>
                  <a:noFill/>
                </a:ln>
                <a:solidFill>
                  <a:srgbClr val="000000"/>
                </a:solidFill>
                <a:effectLst/>
                <a:uLnTx/>
                <a:uFillTx/>
                <a:latin typeface="Corbel" panose="020B050302020402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2</a:t>
            </a:fld>
            <a:endParaRPr kumimoji="0" lang="ko-KR" altLang="en-US" sz="1200" b="0" i="0" u="none" strike="noStrike" kern="1200" cap="none" spc="0" normalizeH="0" baseline="0" noProof="0">
              <a:ln>
                <a:noFill/>
              </a:ln>
              <a:solidFill>
                <a:srgbClr val="000000"/>
              </a:solidFill>
              <a:effectLst/>
              <a:uLnTx/>
              <a:uFillTx/>
              <a:latin typeface="Corbel" panose="020B0503020204020204"/>
              <a:ea typeface="맑은 고딕" panose="020B0503020000020004" pitchFamily="34" charset="-127"/>
              <a:cs typeface="+mn-cs"/>
            </a:endParaRPr>
          </a:p>
        </p:txBody>
      </p:sp>
    </p:spTree>
    <p:extLst>
      <p:ext uri="{BB962C8B-B14F-4D97-AF65-F5344CB8AC3E}">
        <p14:creationId xmlns:p14="http://schemas.microsoft.com/office/powerpoint/2010/main" val="2416038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0243" y="147045"/>
            <a:ext cx="10094187" cy="1356360"/>
          </a:xfrm>
        </p:spPr>
        <p:txBody>
          <a:bodyPr/>
          <a:lstStyle/>
          <a:p>
            <a:r>
              <a:rPr lang="en-US" b="1" dirty="0"/>
              <a:t>Lists</a:t>
            </a:r>
            <a:endParaRPr lang="ko-KR" altLang="en-US" dirty="0"/>
          </a:p>
        </p:txBody>
      </p:sp>
      <p:sp>
        <p:nvSpPr>
          <p:cNvPr id="3" name="내용 개체 틀 2"/>
          <p:cNvSpPr>
            <a:spLocks noGrp="1"/>
          </p:cNvSpPr>
          <p:nvPr>
            <p:ph idx="1"/>
          </p:nvPr>
        </p:nvSpPr>
        <p:spPr>
          <a:xfrm>
            <a:off x="470243" y="1172033"/>
            <a:ext cx="10873212" cy="3958093"/>
          </a:xfrm>
        </p:spPr>
        <p:txBody>
          <a:bodyPr>
            <a:noAutofit/>
          </a:bodyPr>
          <a:lstStyle/>
          <a:p>
            <a:r>
              <a:rPr lang="en-US" altLang="ko-KR" sz="3600" dirty="0"/>
              <a:t> Negative indexing is also possible, -1 being the last item, “-” from the end, “1” first item. What would be -2?</a:t>
            </a:r>
          </a:p>
          <a:p>
            <a:endParaRPr lang="en-US" altLang="ko-KR" sz="3600" dirty="0"/>
          </a:p>
          <a:p>
            <a:endParaRPr lang="en-US" altLang="ko-KR" sz="3600" dirty="0"/>
          </a:p>
          <a:p>
            <a:r>
              <a:rPr lang="en-US" altLang="ko-KR" sz="3600" dirty="0"/>
              <a:t> Nested list is essentially 2D list, </a:t>
            </a:r>
            <a:r>
              <a:rPr lang="en-US" altLang="ko-KR" sz="3600" dirty="0">
                <a:latin typeface="Courier New" panose="02070309020205020404" pitchFamily="49" charset="0"/>
                <a:cs typeface="Courier New" panose="02070309020205020404" pitchFamily="49" charset="0"/>
              </a:rPr>
              <a:t>test[1][2]</a:t>
            </a:r>
            <a:r>
              <a:rPr lang="en-US" altLang="ko-KR" sz="3600" dirty="0"/>
              <a:t>, for instance, [[…], […], […]]</a:t>
            </a:r>
          </a:p>
          <a:p>
            <a:r>
              <a:rPr lang="en-US" altLang="ko-KR" sz="3600" dirty="0"/>
              <a:t> Multiple items can be accessed via </a:t>
            </a:r>
            <a:r>
              <a:rPr lang="en-US" altLang="ko-KR" sz="3600" dirty="0">
                <a:latin typeface="Courier New" panose="02070309020205020404" pitchFamily="49" charset="0"/>
                <a:cs typeface="Courier New" panose="02070309020205020404" pitchFamily="49" charset="0"/>
              </a:rPr>
              <a:t>[</a:t>
            </a:r>
            <a:r>
              <a:rPr lang="en-US" altLang="ko-KR" sz="3600" dirty="0" err="1">
                <a:latin typeface="Courier New" panose="02070309020205020404" pitchFamily="49" charset="0"/>
                <a:cs typeface="Courier New" panose="02070309020205020404" pitchFamily="49" charset="0"/>
              </a:rPr>
              <a:t>start:end</a:t>
            </a:r>
            <a:r>
              <a:rPr lang="en-US" altLang="ko-KR" sz="3600" dirty="0">
                <a:latin typeface="Courier New" panose="02070309020205020404" pitchFamily="49" charset="0"/>
                <a:cs typeface="Courier New" panose="02070309020205020404" pitchFamily="49" charset="0"/>
              </a:rPr>
              <a:t>]</a:t>
            </a:r>
            <a:r>
              <a:rPr lang="en-US" altLang="ko-KR" sz="3600" dirty="0"/>
              <a:t> from start to end-1, ‘slicing’ (or extracting subset of the list).</a:t>
            </a:r>
            <a:endParaRPr lang="en-US" altLang="ko-KR" sz="3600" dirty="0">
              <a:latin typeface="Courier New" panose="02070309020205020404" pitchFamily="49" charset="0"/>
              <a:cs typeface="Courier New" panose="02070309020205020404" pitchFamily="49" charset="0"/>
            </a:endParaRPr>
          </a:p>
        </p:txBody>
      </p:sp>
      <p:pic>
        <p:nvPicPr>
          <p:cNvPr id="4" name="Picture 2" descr="Image result for cityu of seattl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94548" y="264044"/>
            <a:ext cx="1536234" cy="1122363"/>
          </a:xfrm>
          <a:prstGeom prst="rect">
            <a:avLst/>
          </a:prstGeom>
          <a:noFill/>
          <a:extLst>
            <a:ext uri="{909E8E84-426E-40DD-AFC4-6F175D3DCCD1}">
              <a14:hiddenFill xmlns:a14="http://schemas.microsoft.com/office/drawing/2010/main">
                <a:solidFill>
                  <a:srgbClr val="FFFFFF"/>
                </a:solidFill>
              </a14:hiddenFill>
            </a:ext>
          </a:extLst>
        </p:spPr>
      </p:pic>
      <p:sp>
        <p:nvSpPr>
          <p:cNvPr id="5" name="슬라이드 번호 개체 틀 4"/>
          <p:cNvSpPr>
            <a:spLocks noGrp="1"/>
          </p:cNvSpPr>
          <p:nvPr>
            <p:ph type="sldNum" sz="quarter" idx="12"/>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4CC81474-BC13-484F-B7B0-C0AE1F2A1032}" type="slidenum">
              <a:rPr kumimoji="0" lang="ko-KR" altLang="en-US" sz="1200" b="0" i="0" u="none" strike="noStrike" kern="1200" cap="none" spc="0" normalizeH="0" baseline="0" noProof="0" smtClean="0">
                <a:ln>
                  <a:noFill/>
                </a:ln>
                <a:solidFill>
                  <a:srgbClr val="000000"/>
                </a:solidFill>
                <a:effectLst/>
                <a:uLnTx/>
                <a:uFillTx/>
                <a:latin typeface="Corbel" panose="020B050302020402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3</a:t>
            </a:fld>
            <a:endParaRPr kumimoji="0" lang="ko-KR" altLang="en-US" sz="1200" b="0" i="0" u="none" strike="noStrike" kern="1200" cap="none" spc="0" normalizeH="0" baseline="0" noProof="0">
              <a:ln>
                <a:noFill/>
              </a:ln>
              <a:solidFill>
                <a:srgbClr val="000000"/>
              </a:solidFill>
              <a:effectLst/>
              <a:uLnTx/>
              <a:uFillTx/>
              <a:latin typeface="Corbel" panose="020B0503020204020204"/>
              <a:ea typeface="맑은 고딕" panose="020B0503020000020004" pitchFamily="34" charset="-127"/>
              <a:cs typeface="+mn-cs"/>
            </a:endParaRPr>
          </a:p>
        </p:txBody>
      </p:sp>
      <p:pic>
        <p:nvPicPr>
          <p:cNvPr id="1026" name="Picture 2" descr="Python list indexing"/>
          <p:cNvPicPr>
            <a:picLocks noChangeAspect="1" noChangeArrowheads="1"/>
          </p:cNvPicPr>
          <p:nvPr/>
        </p:nvPicPr>
        <p:blipFill rotWithShape="1">
          <a:blip r:embed="rId4">
            <a:extLst>
              <a:ext uri="{28A0092B-C50C-407E-A947-70E740481C1C}">
                <a14:useLocalDpi xmlns:a14="http://schemas.microsoft.com/office/drawing/2010/main" val="0"/>
              </a:ext>
            </a:extLst>
          </a:blip>
          <a:srcRect t="10336" b="11702"/>
          <a:stretch/>
        </p:blipFill>
        <p:spPr bwMode="auto">
          <a:xfrm>
            <a:off x="2658334" y="2119745"/>
            <a:ext cx="4504346" cy="1487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966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41560" y="0"/>
            <a:ext cx="10094187" cy="1356360"/>
          </a:xfrm>
        </p:spPr>
        <p:txBody>
          <a:bodyPr/>
          <a:lstStyle/>
          <a:p>
            <a:r>
              <a:rPr lang="en-US" b="1" dirty="0"/>
              <a:t>Lists Methods</a:t>
            </a:r>
            <a:endParaRPr lang="ko-KR" altLang="en-US" dirty="0"/>
          </a:p>
        </p:txBody>
      </p:sp>
      <p:pic>
        <p:nvPicPr>
          <p:cNvPr id="6" name="Content Placeholder 5" descr="This image shows a list of Python list methods with brief descriptions of their functions. The methods include:&#10;&#10;append() - Adds an element to the end of the list.&#10;extend() - Adds all elements of a list to another list.&#10;insert() - Inserts an item at a defined index.&#10;remove() - Removes an item from the list.&#10;pop() - Removes and returns an element at the given index.&#10;clear() - Removes all items from the list.&#10;index() - Returns the index of the first matched item.&#10;count() - Returns the count of the number of times an item appears in the list.&#10;sort() - Sorts items in a list in ascending order.&#10;reverse() - Reverses the order of items in the list.&#10;copy() - Returns a shallow copy of the list.&#10;The descriptions provide a basic explanation of how each method functions when working with lists in Python."/>
          <p:cNvPicPr>
            <a:picLocks noGrp="1" noChangeAspect="1"/>
          </p:cNvPicPr>
          <p:nvPr>
            <p:ph idx="1"/>
          </p:nvPr>
        </p:nvPicPr>
        <p:blipFill>
          <a:blip r:embed="rId3"/>
          <a:stretch>
            <a:fillRect/>
          </a:stretch>
        </p:blipFill>
        <p:spPr>
          <a:xfrm>
            <a:off x="836831" y="1040979"/>
            <a:ext cx="5915154" cy="5463998"/>
          </a:xfrm>
          <a:prstGeom prst="rect">
            <a:avLst/>
          </a:prstGeom>
        </p:spPr>
      </p:pic>
      <p:pic>
        <p:nvPicPr>
          <p:cNvPr id="4" name="Picture 2" descr="Image result for cityu of seattl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94548" y="264044"/>
            <a:ext cx="1536234" cy="1122363"/>
          </a:xfrm>
          <a:prstGeom prst="rect">
            <a:avLst/>
          </a:prstGeom>
          <a:noFill/>
          <a:extLst>
            <a:ext uri="{909E8E84-426E-40DD-AFC4-6F175D3DCCD1}">
              <a14:hiddenFill xmlns:a14="http://schemas.microsoft.com/office/drawing/2010/main">
                <a:solidFill>
                  <a:srgbClr val="FFFFFF"/>
                </a:solidFill>
              </a14:hiddenFill>
            </a:ext>
          </a:extLst>
        </p:spPr>
      </p:pic>
      <p:sp>
        <p:nvSpPr>
          <p:cNvPr id="5" name="슬라이드 번호 개체 틀 4"/>
          <p:cNvSpPr>
            <a:spLocks noGrp="1"/>
          </p:cNvSpPr>
          <p:nvPr>
            <p:ph type="sldNum" sz="quarter" idx="12"/>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4CC81474-BC13-484F-B7B0-C0AE1F2A1032}" type="slidenum">
              <a:rPr kumimoji="0" lang="ko-KR" altLang="en-US" sz="1200" b="0" i="0" u="none" strike="noStrike" kern="1200" cap="none" spc="0" normalizeH="0" baseline="0" noProof="0" smtClean="0">
                <a:ln>
                  <a:noFill/>
                </a:ln>
                <a:solidFill>
                  <a:srgbClr val="000000"/>
                </a:solidFill>
                <a:effectLst/>
                <a:uLnTx/>
                <a:uFillTx/>
                <a:latin typeface="Corbel" panose="020B050302020402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a:t>
            </a:fld>
            <a:endParaRPr kumimoji="0" lang="ko-KR" altLang="en-US" sz="1200" b="0" i="0" u="none" strike="noStrike" kern="1200" cap="none" spc="0" normalizeH="0" baseline="0" noProof="0">
              <a:ln>
                <a:noFill/>
              </a:ln>
              <a:solidFill>
                <a:srgbClr val="000000"/>
              </a:solidFill>
              <a:effectLst/>
              <a:uLnTx/>
              <a:uFillTx/>
              <a:latin typeface="Corbel" panose="020B0503020204020204"/>
              <a:ea typeface="맑은 고딕" panose="020B0503020000020004" pitchFamily="34" charset="-127"/>
              <a:cs typeface="+mn-cs"/>
            </a:endParaRPr>
          </a:p>
        </p:txBody>
      </p:sp>
    </p:spTree>
    <p:extLst>
      <p:ext uri="{BB962C8B-B14F-4D97-AF65-F5344CB8AC3E}">
        <p14:creationId xmlns:p14="http://schemas.microsoft.com/office/powerpoint/2010/main" val="49330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06694" y="291101"/>
            <a:ext cx="9875520" cy="859605"/>
          </a:xfrm>
        </p:spPr>
        <p:txBody>
          <a:bodyPr/>
          <a:lstStyle/>
          <a:p>
            <a:r>
              <a:rPr lang="en-US" dirty="0"/>
              <a:t>Try this for yourself in your own .</a:t>
            </a:r>
            <a:r>
              <a:rPr lang="en-US" dirty="0" err="1"/>
              <a:t>py</a:t>
            </a:r>
            <a:r>
              <a:rPr lang="en-US" dirty="0"/>
              <a:t> file</a:t>
            </a:r>
          </a:p>
        </p:txBody>
      </p:sp>
      <p:sp>
        <p:nvSpPr>
          <p:cNvPr id="7" name="Title 1"/>
          <p:cNvSpPr txBox="1">
            <a:spLocks/>
          </p:cNvSpPr>
          <p:nvPr/>
        </p:nvSpPr>
        <p:spPr>
          <a:xfrm>
            <a:off x="5594988" y="4595954"/>
            <a:ext cx="6804402" cy="859605"/>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dirty="0"/>
              <a:t>% python your_file.py</a:t>
            </a:r>
          </a:p>
        </p:txBody>
      </p:sp>
      <p:pic>
        <p:nvPicPr>
          <p:cNvPr id="2" name="Picture 1" descr="This image displays a Python code snippet demonstrating various list operations. The content includes:&#10;&#10;Defining a List&#10;&#10;mylist = [] defines an empty list.&#10;mylist = ['apple', 24, 'Kate', 23, [2, 3, 4]] assigns values to the list, including nested lists.&#10;Accessing List Values&#10;&#10;mylist[0] accesses the first item (forward, index 0).&#10;mylist[-1] accesses the last item (backwards).&#10;Slicing a List&#10;&#10;The comment explains how to slice entries using [x:y].&#10;Examples:&#10;mylist[1:3] accesses elements from index 1 to 2.&#10;mylist[3:] accesses elements from index 3 to the end.&#10;mylist[:-2] accesses from the first element to one item before the second to last.&#10;Adding Entries to a List&#10;&#10;insert(index, new_value) is used to insert elements at specific positions:&#10;mylist.insert(4, 'Seattle') inserts &quot;Seattle&quot; at index 4.&#10;mylist.append(-293) appends -293 to the end of the list.&#10;Removing Entries from a List&#10;&#10;mylist.pop(3) removes the element at index 3.&#10;mylist.remove('Seattle') removes the first occurrence of the value &quot;Seattle.&quot;&#10;This code serves as a useful guide for performing list operations in Python, including accessing, slicing, adding, and removing elements."/>
          <p:cNvPicPr>
            <a:picLocks noChangeAspect="1"/>
          </p:cNvPicPr>
          <p:nvPr/>
        </p:nvPicPr>
        <p:blipFill>
          <a:blip r:embed="rId2"/>
          <a:stretch>
            <a:fillRect/>
          </a:stretch>
        </p:blipFill>
        <p:spPr>
          <a:xfrm>
            <a:off x="282804" y="1059973"/>
            <a:ext cx="5041020" cy="5545121"/>
          </a:xfrm>
          <a:prstGeom prst="rect">
            <a:avLst/>
          </a:prstGeom>
        </p:spPr>
      </p:pic>
      <p:pic>
        <p:nvPicPr>
          <p:cNvPr id="4" name="Picture 3" descr="This image shows a Python code snippet that demonstrates how to traverse a list and use some built-in list methods:&#10;&#10;Traversing the List&#10;&#10;The first for loop iterates through all items in mylist and prints each item on the same line using print(i, end=' ').&#10;The second for loop starts at index 1 and traverses through the list, printing each element along with its index in the format item {i} = mylist[i].&#10;Important Built-in Methods&#10;&#10;mylist.sort() sorts the list in place, modifying the original list.&#10;mylist.count() returns the count of a specified item in the list.&#10;len(mylist) returns the total number of elements in the list.&#10;This code snippet highlights basic list traversal techniques and key list operations in Python."/>
          <p:cNvPicPr>
            <a:picLocks noChangeAspect="1"/>
          </p:cNvPicPr>
          <p:nvPr/>
        </p:nvPicPr>
        <p:blipFill>
          <a:blip r:embed="rId3"/>
          <a:stretch>
            <a:fillRect/>
          </a:stretch>
        </p:blipFill>
        <p:spPr>
          <a:xfrm>
            <a:off x="5389812" y="1512460"/>
            <a:ext cx="6252291" cy="2118978"/>
          </a:xfrm>
          <a:prstGeom prst="rect">
            <a:avLst/>
          </a:prstGeom>
        </p:spPr>
      </p:pic>
    </p:spTree>
    <p:extLst>
      <p:ext uri="{BB962C8B-B14F-4D97-AF65-F5344CB8AC3E}">
        <p14:creationId xmlns:p14="http://schemas.microsoft.com/office/powerpoint/2010/main" val="1850906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06694" y="291101"/>
            <a:ext cx="9875520" cy="859605"/>
          </a:xfrm>
        </p:spPr>
        <p:txBody>
          <a:bodyPr/>
          <a:lstStyle/>
          <a:p>
            <a:r>
              <a:rPr lang="en-US" dirty="0"/>
              <a:t>Try this for yourself in your own .</a:t>
            </a:r>
            <a:r>
              <a:rPr lang="en-US" dirty="0" err="1"/>
              <a:t>py</a:t>
            </a:r>
            <a:r>
              <a:rPr lang="en-US" dirty="0"/>
              <a:t> file</a:t>
            </a:r>
          </a:p>
        </p:txBody>
      </p:sp>
      <p:sp>
        <p:nvSpPr>
          <p:cNvPr id="7" name="Title 1"/>
          <p:cNvSpPr txBox="1">
            <a:spLocks/>
          </p:cNvSpPr>
          <p:nvPr/>
        </p:nvSpPr>
        <p:spPr>
          <a:xfrm>
            <a:off x="5962633" y="2814288"/>
            <a:ext cx="6804402" cy="859605"/>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dirty="0"/>
              <a:t>% python your_file.py</a:t>
            </a:r>
          </a:p>
        </p:txBody>
      </p:sp>
      <p:pic>
        <p:nvPicPr>
          <p:cNvPr id="4" name="Picture 3" descr="The image contains Python code demonstrating a few examples of list traversal, summation, and nested loops. Here’s a breakdown of the code:&#10;&#10;Summing a list using a for loop:&#10;&#10;A list of numbers, list_num = [6, 2, 3, 5, 2, 11, 4, 9, 22, -3, 9, 13, 10, 1], is initialized.&#10;The code uses a for loop to iterate over each element (val) in the list and adds it to the variable sum. The total sum is printed at the end of the loop.&#10;Summing a list using range(len()):&#10;&#10;The sum is reset to 0, and the for loop now uses the range(len(list_num)) to iterate through indices of the list, adding each element at index i to sum. The total sum is printed again.&#10;for loop with an else block:&#10;&#10;The list is iterated again, printing each item (i). Once the loop is completed, the else block is executed, which prints &quot;no more item in the list&quot;.&#10;Nested loops:&#10;&#10;The code demonstrates nested loops, where the outer loop runs from 1 to 4 (range(1, 5)), and the inner loop runs from 0 to i. It prints i without a newline (end=&quot; &quot;), creating a pattern of increasing numbers on each line.&#10;This Python script demonstrates list manipulation, iteration, and the use of nested loops."/>
          <p:cNvPicPr>
            <a:picLocks noChangeAspect="1"/>
          </p:cNvPicPr>
          <p:nvPr/>
        </p:nvPicPr>
        <p:blipFill>
          <a:blip r:embed="rId2"/>
          <a:stretch>
            <a:fillRect/>
          </a:stretch>
        </p:blipFill>
        <p:spPr>
          <a:xfrm>
            <a:off x="316830" y="1075291"/>
            <a:ext cx="5771000" cy="5457485"/>
          </a:xfrm>
          <a:prstGeom prst="rect">
            <a:avLst/>
          </a:prstGeom>
        </p:spPr>
      </p:pic>
    </p:spTree>
    <p:extLst>
      <p:ext uri="{BB962C8B-B14F-4D97-AF65-F5344CB8AC3E}">
        <p14:creationId xmlns:p14="http://schemas.microsoft.com/office/powerpoint/2010/main" val="2132958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06694" y="291101"/>
            <a:ext cx="9875520" cy="859605"/>
          </a:xfrm>
        </p:spPr>
        <p:txBody>
          <a:bodyPr/>
          <a:lstStyle/>
          <a:p>
            <a:r>
              <a:rPr lang="en-US" dirty="0"/>
              <a:t>Try this for yourself in your own .</a:t>
            </a:r>
            <a:r>
              <a:rPr lang="en-US" dirty="0" err="1"/>
              <a:t>py</a:t>
            </a:r>
            <a:r>
              <a:rPr lang="en-US" dirty="0"/>
              <a:t> file</a:t>
            </a:r>
          </a:p>
        </p:txBody>
      </p:sp>
      <p:sp>
        <p:nvSpPr>
          <p:cNvPr id="7" name="Title 1"/>
          <p:cNvSpPr txBox="1">
            <a:spLocks/>
          </p:cNvSpPr>
          <p:nvPr/>
        </p:nvSpPr>
        <p:spPr>
          <a:xfrm>
            <a:off x="6660216" y="5859146"/>
            <a:ext cx="6804402" cy="859605"/>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dirty="0"/>
              <a:t>% python your_file.py</a:t>
            </a:r>
          </a:p>
        </p:txBody>
      </p:sp>
      <p:pic>
        <p:nvPicPr>
          <p:cNvPr id="2" name="Picture 1" descr="The image contains Python code demonstrating the use of while loops, conditional statements, and user input. Here's a breakdown of the different sections:&#10;&#10;Summing even numbers using a while loop:&#10;&#10;A list of numbers list_num = [6, 2, 3, 5, 2, 11, 4, 9, 22, -3, 9, 13, 10, 1] is initialized.&#10;A while loop is used to iterate through the list. For each element, the code checks if the number is even (list_num[i] % 2 == 0).&#10;If the number is even, it adds the value to the sum.&#10;The loop increments the index i by 1 on each iteration. After the loop completes, the total sum of even numbers is printed.&#10;while loop with else block:&#10;&#10;Similar to the first example, a while loop iterates through the list.&#10;It again checks if the number is even and adds it to the sum.&#10;After the loop completes, the else block is executed, which prints the final sum.&#10;Vowel-checking infinite loop:&#10;&#10;A string vowels = &quot;aeiouAEIOU&quot; contains both lowercase and uppercase vowels.&#10;An infinite loop (while True) prompts the user to input a character.&#10;If the input is a vowel (i.e., exists in the vowels string), the loop breaks.&#10;If the input is not a vowel, a message prompts the user to try again.&#10;Once a vowel is entered, the program prints the entered vowel and a &quot;Good job!&quot; message.&#10;This Python script demonstrates the use of while loops, conditional logic, else blocks with loops, and an infinite loop for validating user input."/>
          <p:cNvPicPr>
            <a:picLocks noChangeAspect="1"/>
          </p:cNvPicPr>
          <p:nvPr/>
        </p:nvPicPr>
        <p:blipFill>
          <a:blip r:embed="rId2"/>
          <a:stretch>
            <a:fillRect/>
          </a:stretch>
        </p:blipFill>
        <p:spPr>
          <a:xfrm>
            <a:off x="305603" y="925112"/>
            <a:ext cx="8165628" cy="5051482"/>
          </a:xfrm>
          <a:prstGeom prst="rect">
            <a:avLst/>
          </a:prstGeom>
        </p:spPr>
      </p:pic>
    </p:spTree>
    <p:extLst>
      <p:ext uri="{BB962C8B-B14F-4D97-AF65-F5344CB8AC3E}">
        <p14:creationId xmlns:p14="http://schemas.microsoft.com/office/powerpoint/2010/main" val="638834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495" y="0"/>
            <a:ext cx="9875520" cy="1356360"/>
          </a:xfrm>
        </p:spPr>
        <p:txBody>
          <a:bodyPr/>
          <a:lstStyle/>
          <a:p>
            <a:r>
              <a:rPr lang="en-US" dirty="0"/>
              <a:t>Shallow Copy and Deep Copy</a:t>
            </a:r>
          </a:p>
        </p:txBody>
      </p:sp>
      <p:sp>
        <p:nvSpPr>
          <p:cNvPr id="4" name="Slide Number Placeholder 3"/>
          <p:cNvSpPr>
            <a:spLocks noGrp="1"/>
          </p:cNvSpPr>
          <p:nvPr>
            <p:ph type="sldNum" sz="quarter" idx="12"/>
          </p:nvPr>
        </p:nvSpPr>
        <p:spPr/>
        <p:txBody>
          <a:bodyPr/>
          <a:lstStyle/>
          <a:p>
            <a:fld id="{4CC81474-BC13-484F-B7B0-C0AE1F2A1032}" type="slidenum">
              <a:rPr lang="ko-KR" altLang="en-US" smtClean="0"/>
              <a:t>8</a:t>
            </a:fld>
            <a:endParaRPr lang="ko-KR" altLang="en-US"/>
          </a:p>
        </p:txBody>
      </p:sp>
      <p:pic>
        <p:nvPicPr>
          <p:cNvPr id="1026" name="Picture 2" descr="copy list in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2318" y="1160064"/>
            <a:ext cx="9059801" cy="5063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305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495" y="0"/>
            <a:ext cx="9875520" cy="1356360"/>
          </a:xfrm>
        </p:spPr>
        <p:txBody>
          <a:bodyPr/>
          <a:lstStyle/>
          <a:p>
            <a:r>
              <a:rPr lang="en-US" b="1" dirty="0"/>
              <a:t>Shallow Copy and Deep Copy (List)</a:t>
            </a:r>
          </a:p>
        </p:txBody>
      </p:sp>
      <p:sp>
        <p:nvSpPr>
          <p:cNvPr id="3" name="Content Placeholder 2"/>
          <p:cNvSpPr>
            <a:spLocks noGrp="1"/>
          </p:cNvSpPr>
          <p:nvPr>
            <p:ph idx="1"/>
          </p:nvPr>
        </p:nvSpPr>
        <p:spPr>
          <a:xfrm>
            <a:off x="493752" y="1331535"/>
            <a:ext cx="11208470" cy="5040985"/>
          </a:xfrm>
        </p:spPr>
        <p:txBody>
          <a:bodyPr>
            <a:normAutofit/>
          </a:bodyPr>
          <a:lstStyle/>
          <a:p>
            <a:r>
              <a:rPr lang="en-US" dirty="0">
                <a:latin typeface="+mj-lt"/>
              </a:rPr>
              <a:t>Shallow copy creates a copy of the objects from the source</a:t>
            </a:r>
          </a:p>
          <a:p>
            <a:r>
              <a:rPr lang="en-US" dirty="0">
                <a:latin typeface="+mj-lt"/>
              </a:rPr>
              <a:t>When the source changes the objects, both behave as independent sources in the first layer. </a:t>
            </a:r>
          </a:p>
          <a:p>
            <a:r>
              <a:rPr lang="en-US" dirty="0">
                <a:latin typeface="+mj-lt"/>
              </a:rPr>
              <a:t>However, when the source changes the contents of the nested objects, then its new contents will be reflected into the copied object. </a:t>
            </a:r>
            <a:r>
              <a:rPr lang="en-US" dirty="0">
                <a:solidFill>
                  <a:srgbClr val="FF0000"/>
                </a:solidFill>
                <a:latin typeface="+mj-lt"/>
              </a:rPr>
              <a:t>Shallow copy is more like synching between 2 independent objects for the nested objects.</a:t>
            </a:r>
          </a:p>
          <a:p>
            <a:r>
              <a:rPr lang="en-US" dirty="0">
                <a:latin typeface="+mj-lt"/>
              </a:rPr>
              <a:t>Shallow copy creates a copy of the objects but references the elements of the nested objects copied at the time of copy.</a:t>
            </a:r>
          </a:p>
          <a:p>
            <a:r>
              <a:rPr lang="en-US" dirty="0">
                <a:latin typeface="+mj-lt"/>
              </a:rPr>
              <a:t>Deep copy creates a copy of the object and the elements of the objects as an completely independent object.</a:t>
            </a:r>
          </a:p>
          <a:p>
            <a:r>
              <a:rPr lang="en-US" dirty="0">
                <a:latin typeface="+mj-lt"/>
              </a:rPr>
              <a:t>Any changes made to a copy of object will not be reflected.</a:t>
            </a:r>
          </a:p>
          <a:p>
            <a:r>
              <a:rPr lang="en-US" dirty="0">
                <a:latin typeface="+mj-lt"/>
              </a:rPr>
              <a:t>Need to import copy module, and use </a:t>
            </a:r>
            <a:r>
              <a:rPr lang="en-US" dirty="0" err="1">
                <a:latin typeface="+mj-lt"/>
              </a:rPr>
              <a:t>copy.copy</a:t>
            </a:r>
            <a:r>
              <a:rPr lang="en-US" dirty="0">
                <a:latin typeface="+mj-lt"/>
              </a:rPr>
              <a:t>(</a:t>
            </a:r>
            <a:r>
              <a:rPr lang="en-US" dirty="0" err="1">
                <a:latin typeface="+mj-lt"/>
              </a:rPr>
              <a:t>src</a:t>
            </a:r>
            <a:r>
              <a:rPr lang="en-US" dirty="0">
                <a:latin typeface="+mj-lt"/>
              </a:rPr>
              <a:t>) for shallow copy and use </a:t>
            </a:r>
            <a:r>
              <a:rPr lang="en-US" dirty="0" err="1">
                <a:latin typeface="+mj-lt"/>
              </a:rPr>
              <a:t>copy.deepcopy</a:t>
            </a:r>
            <a:r>
              <a:rPr lang="en-US" dirty="0">
                <a:latin typeface="+mj-lt"/>
              </a:rPr>
              <a:t>(</a:t>
            </a:r>
            <a:r>
              <a:rPr lang="en-US" dirty="0" err="1">
                <a:latin typeface="+mj-lt"/>
              </a:rPr>
              <a:t>src</a:t>
            </a:r>
            <a:r>
              <a:rPr lang="en-US" dirty="0">
                <a:latin typeface="+mj-lt"/>
              </a:rPr>
              <a:t>) for deep copy.</a:t>
            </a:r>
          </a:p>
        </p:txBody>
      </p:sp>
      <p:sp>
        <p:nvSpPr>
          <p:cNvPr id="4" name="Slide Number Placeholder 3"/>
          <p:cNvSpPr>
            <a:spLocks noGrp="1"/>
          </p:cNvSpPr>
          <p:nvPr>
            <p:ph type="sldNum" sz="quarter" idx="12"/>
          </p:nvPr>
        </p:nvSpPr>
        <p:spPr/>
        <p:txBody>
          <a:bodyPr/>
          <a:lstStyle/>
          <a:p>
            <a:fld id="{4CC81474-BC13-484F-B7B0-C0AE1F2A1032}" type="slidenum">
              <a:rPr lang="ko-KR" altLang="en-US" smtClean="0"/>
              <a:t>9</a:t>
            </a:fld>
            <a:endParaRPr lang="ko-KR" altLang="en-US"/>
          </a:p>
        </p:txBody>
      </p:sp>
    </p:spTree>
    <p:extLst>
      <p:ext uri="{BB962C8B-B14F-4D97-AF65-F5344CB8AC3E}">
        <p14:creationId xmlns:p14="http://schemas.microsoft.com/office/powerpoint/2010/main" val="1113268924"/>
      </p:ext>
    </p:extLst>
  </p:cSld>
  <p:clrMapOvr>
    <a:masterClrMapping/>
  </p:clrMapOvr>
</p:sld>
</file>

<file path=ppt/theme/theme1.xml><?xml version="1.0" encoding="utf-8"?>
<a:theme xmlns:a="http://schemas.openxmlformats.org/drawingml/2006/main" name="기본">
  <a:themeElements>
    <a:clrScheme name="기본">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기본">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기본">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909</Words>
  <Application>Microsoft Macintosh PowerPoint</Application>
  <PresentationFormat>Widescreen</PresentationFormat>
  <Paragraphs>100</Paragraphs>
  <Slides>18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맑은 고딕</vt:lpstr>
      <vt:lpstr>Calibri</vt:lpstr>
      <vt:lpstr>Corbel</vt:lpstr>
      <vt:lpstr>Courier New</vt:lpstr>
      <vt:lpstr>Wingdings</vt:lpstr>
      <vt:lpstr>기본</vt:lpstr>
      <vt:lpstr>LISTs &amp; TUPLES</vt:lpstr>
      <vt:lpstr>Lists</vt:lpstr>
      <vt:lpstr>Lists</vt:lpstr>
      <vt:lpstr>Lists Methods</vt:lpstr>
      <vt:lpstr>Try this for yourself in your own .py file</vt:lpstr>
      <vt:lpstr>Try this for yourself in your own .py file</vt:lpstr>
      <vt:lpstr>Try this for yourself in your own .py file</vt:lpstr>
      <vt:lpstr>Shallow Copy and Deep Copy</vt:lpstr>
      <vt:lpstr>Shallow Copy and Deep Copy (List)</vt:lpstr>
      <vt:lpstr>Mutable and Immutable Data Types</vt:lpstr>
      <vt:lpstr>Tuple</vt:lpstr>
      <vt:lpstr>Tuple Methods</vt:lpstr>
      <vt:lpstr>List and Tuple</vt:lpstr>
      <vt:lpstr>List and Tuple</vt:lpstr>
      <vt:lpstr>List and Tuple</vt:lpstr>
      <vt:lpstr>List and Tuple</vt:lpstr>
      <vt:lpstr>List and Tuple</vt:lpstr>
      <vt:lpstr>List and Tuple</vt:lpstr>
    </vt:vector>
  </TitlesOfParts>
  <Company>Philips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LISTs &amp; TUPLES</dc:title>
  <dc:creator>Chang, Jin</dc:creator>
  <cp:lastModifiedBy>Scott Zhou</cp:lastModifiedBy>
  <cp:revision>63</cp:revision>
  <dcterms:created xsi:type="dcterms:W3CDTF">2020-03-24T03:32:40Z</dcterms:created>
  <dcterms:modified xsi:type="dcterms:W3CDTF">2024-11-06T22:53:20Z</dcterms:modified>
</cp:coreProperties>
</file>