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17C1-7104-4A84-8896-90A204629195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82C8-3D45-4FBC-B681-77DEECE14C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프로그램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21537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572008"/>
            <a:ext cx="778674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794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14393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441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상속의 형식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814393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764386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8701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상속이 중복을 제거하는 이유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28680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7942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상속의 예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358246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3271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상속과 접근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785818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500570"/>
            <a:ext cx="778674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1220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상속정리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71435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 : </a:t>
            </a:r>
            <a:r>
              <a:rPr lang="ko-KR" altLang="en-US" dirty="0" smtClean="0"/>
              <a:t>부모가 소유하고 있는 재산의 일부를 자식이 물려받는 것을 말한다</a:t>
            </a:r>
            <a:r>
              <a:rPr lang="en-US" altLang="ko-KR" dirty="0" smtClean="0"/>
              <a:t>. 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클래스를 가져다가 확장해서 새로운 클래스를 만드는 기술</a:t>
            </a:r>
            <a:r>
              <a:rPr lang="en-US" altLang="ko-KR" dirty="0" smtClean="0"/>
              <a:t>.</a:t>
            </a:r>
          </a:p>
        </p:txBody>
      </p:sp>
      <p:pic>
        <p:nvPicPr>
          <p:cNvPr id="17410" name="Picture 2" descr="https://t1.daumcdn.net/cfile/tistory/1205B542512B0D690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8001056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3401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상속정리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714356"/>
            <a:ext cx="8215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상속을 통해 기존에 있던 클래스를 고스란히 가져와 내가 추가해야 할 부분만 추가하면 클래스가 새로 만들어지는 것이다</a:t>
            </a:r>
            <a:r>
              <a:rPr lang="en-US" altLang="ko-KR" dirty="0" smtClean="0"/>
              <a:t>. </a:t>
            </a:r>
          </a:p>
          <a:p>
            <a:r>
              <a:rPr lang="ko-KR" altLang="en-US" dirty="0" smtClean="0"/>
              <a:t>이렇게 상속을 통해 장점이 생기는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잘 설계된 클래스를 </a:t>
            </a:r>
            <a:r>
              <a:rPr lang="ko-KR" altLang="en-US" b="1" u="sng" dirty="0" smtClean="0"/>
              <a:t>재사용 가능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재사용으로 인해 </a:t>
            </a:r>
            <a:r>
              <a:rPr lang="ko-KR" altLang="en-US" b="1" u="sng" dirty="0" smtClean="0"/>
              <a:t>코드의 간결성이 높아진다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잘 정의된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클래스가 있다면</a:t>
            </a:r>
            <a:r>
              <a:rPr lang="en-US" altLang="ko-KR" dirty="0" smtClean="0"/>
              <a:t>, sub </a:t>
            </a:r>
            <a:r>
              <a:rPr lang="ko-KR" altLang="en-US" dirty="0" smtClean="0"/>
              <a:t>클래스의 </a:t>
            </a:r>
            <a:r>
              <a:rPr lang="ko-KR" altLang="en-US" b="1" u="sng" dirty="0" smtClean="0"/>
              <a:t>작성이 간편해지고 개발 시간이 단축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그렇다면 이렇게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 쓰이는 상속의 특징은 뭐가 있을까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b="1" u="sng" dirty="0" smtClean="0"/>
              <a:t>단일 상속만 가능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원천적으로는 다중 상속이 불가능하다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예외사항으로 </a:t>
            </a:r>
            <a:r>
              <a:rPr lang="en-US" altLang="ko-KR" dirty="0" smtClean="0"/>
              <a:t>'interface'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다중 상속을 하게 되면 클래스 간의 관계의 명확성이 떨어지고 애매모호함을 가지게 됨으로 그 사항을 제거해야 한다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2) </a:t>
            </a:r>
            <a:r>
              <a:rPr lang="en-US" altLang="ko-KR" b="1" u="sng" dirty="0" err="1" smtClean="0"/>
              <a:t>java.lang.Object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를 무조건 상속</a:t>
            </a:r>
            <a:r>
              <a:rPr lang="ko-KR" altLang="en-US" dirty="0" smtClean="0"/>
              <a:t>받도록 되어있다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java.lang.Object</a:t>
            </a:r>
            <a:r>
              <a:rPr lang="ko-KR" altLang="en-US" dirty="0" smtClean="0"/>
              <a:t>는 </a:t>
            </a:r>
            <a:r>
              <a:rPr lang="ko-KR" altLang="en-US" u="sng" dirty="0" smtClean="0"/>
              <a:t>모든 클래스의 조상클래스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JRE(Java Runtime Environment) class lib</a:t>
            </a:r>
            <a:r>
              <a:rPr lang="ko-KR" altLang="en-US" dirty="0" smtClean="0"/>
              <a:t>에 이미 </a:t>
            </a:r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패키지가 있어서 디폴트로 상속을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4614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상속</a:t>
            </a:r>
            <a:r>
              <a:rPr lang="en-US" altLang="ko-KR" b="1" dirty="0"/>
              <a:t>(inheritance)</a:t>
            </a:r>
            <a:r>
              <a:rPr lang="ko-KR" altLang="en-US" b="1" dirty="0"/>
              <a:t>이란</a:t>
            </a:r>
            <a:r>
              <a:rPr lang="en-US" altLang="ko-KR" b="1" dirty="0" smtClean="0"/>
              <a:t>? (310page</a:t>
            </a:r>
            <a:r>
              <a:rPr lang="ko-KR" altLang="en-US" b="1" dirty="0" smtClean="0"/>
              <a:t>참조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이란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기존의 클래스에 기능을 추가</a:t>
            </a:r>
            <a:r>
              <a:rPr lang="ko-KR" altLang="en-US" dirty="0"/>
              <a:t>하거나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재정의하여 새로운 클래스를 정의</a:t>
            </a:r>
            <a:r>
              <a:rPr lang="ko-KR" altLang="en-US" dirty="0"/>
              <a:t>하는 것을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  이러한 </a:t>
            </a:r>
            <a:r>
              <a:rPr lang="ko-KR" altLang="en-US" dirty="0"/>
              <a:t>상속은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캡슐화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추상화</a:t>
            </a:r>
            <a:r>
              <a:rPr lang="ko-KR" altLang="en-US" dirty="0"/>
              <a:t>와 더불어 객체 지향 프로그래밍을 구성하는 중요한 특징 중 </a:t>
            </a:r>
            <a:r>
              <a:rPr lang="ko-KR" altLang="en-US" dirty="0" smtClean="0"/>
              <a:t>하나다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  상속을 </a:t>
            </a:r>
            <a:r>
              <a:rPr lang="ko-KR" altLang="en-US" dirty="0"/>
              <a:t>이용하면 기존에 정의되어 있는 클래스의 모든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 물려받아</a:t>
            </a:r>
            <a:r>
              <a:rPr lang="en-US" altLang="ko-KR" dirty="0"/>
              <a:t>, </a:t>
            </a:r>
            <a:r>
              <a:rPr lang="ko-KR" altLang="en-US" dirty="0"/>
              <a:t>새로운 클래스를 생성할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  이때 </a:t>
            </a:r>
            <a:r>
              <a:rPr lang="ko-KR" altLang="en-US" dirty="0"/>
              <a:t>기존에 정의되어 있던 클래스를 부모 클래스</a:t>
            </a:r>
            <a:r>
              <a:rPr lang="en-US" altLang="ko-KR" dirty="0"/>
              <a:t>(parent class) </a:t>
            </a:r>
            <a:r>
              <a:rPr lang="ko-KR" altLang="en-US" dirty="0"/>
              <a:t>또는 상위 클래스</a:t>
            </a:r>
            <a:r>
              <a:rPr lang="en-US" altLang="ko-KR" dirty="0"/>
              <a:t>(super class), </a:t>
            </a:r>
            <a:r>
              <a:rPr lang="ko-KR" altLang="en-US" dirty="0"/>
              <a:t>기초 클래스</a:t>
            </a:r>
            <a:r>
              <a:rPr lang="en-US" altLang="ko-KR" dirty="0"/>
              <a:t>(base class)</a:t>
            </a:r>
            <a:r>
              <a:rPr lang="ko-KR" altLang="en-US" dirty="0" smtClean="0"/>
              <a:t>라고도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  그리고 </a:t>
            </a:r>
            <a:r>
              <a:rPr lang="ko-KR" altLang="en-US" dirty="0"/>
              <a:t>상속을 통해 새롭게 작성되는 클래스를 자식 클래스</a:t>
            </a:r>
            <a:r>
              <a:rPr lang="en-US" altLang="ko-KR" dirty="0"/>
              <a:t>(child class) 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하위</a:t>
            </a:r>
            <a:r>
              <a:rPr lang="ko-KR" altLang="en-US" dirty="0"/>
              <a:t> 클래스</a:t>
            </a:r>
            <a:r>
              <a:rPr lang="en-US" altLang="ko-KR" dirty="0"/>
              <a:t>(sub class), </a:t>
            </a:r>
            <a:r>
              <a:rPr lang="ko-KR" altLang="en-US" dirty="0"/>
              <a:t>파생 클래스</a:t>
            </a:r>
            <a:r>
              <a:rPr lang="en-US" altLang="ko-KR" dirty="0"/>
              <a:t>(derived class)</a:t>
            </a:r>
            <a:r>
              <a:rPr lang="ko-KR" altLang="en-US" dirty="0"/>
              <a:t>라고도 </a:t>
            </a:r>
            <a:r>
              <a:rPr lang="ko-KR" altLang="en-US" dirty="0" smtClean="0"/>
              <a:t>한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상속의 장점</a:t>
            </a:r>
          </a:p>
          <a:p>
            <a:r>
              <a:rPr lang="ko-KR" altLang="en-US" dirty="0"/>
              <a:t>자바에서 클래스의 상속은 다음과 같은 장점을 </a:t>
            </a:r>
            <a:r>
              <a:rPr lang="ko-KR" altLang="en-US" dirty="0" smtClean="0"/>
              <a:t>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기존에 작성된 클래스를 재활용할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자식 클래스 설계 시 중복되는 멤버를 미리 부모 클래스에 작성해 놓으면</a:t>
            </a:r>
            <a:r>
              <a:rPr lang="en-US" altLang="ko-KR" dirty="0"/>
              <a:t>, </a:t>
            </a:r>
            <a:r>
              <a:rPr lang="ko-KR" altLang="en-US" dirty="0"/>
              <a:t>자식 클래스에서는 해당 멤버를 작성하지 않아도 </a:t>
            </a:r>
            <a:r>
              <a:rPr lang="ko-KR" altLang="en-US" dirty="0" smtClean="0"/>
              <a:t>된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3. </a:t>
            </a:r>
            <a:r>
              <a:rPr lang="ko-KR" altLang="en-US" dirty="0"/>
              <a:t>클래스 간의 계층적 관계를 구성함으로써 다형성의 문법적 토대를 </a:t>
            </a:r>
            <a:r>
              <a:rPr lang="ko-KR" altLang="en-US" dirty="0" smtClean="0"/>
              <a:t>마련한다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52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자식 클래스</a:t>
            </a:r>
            <a:r>
              <a:rPr lang="en-US" altLang="ko-KR" b="1" dirty="0"/>
              <a:t>(child class</a:t>
            </a:r>
            <a:r>
              <a:rPr lang="en-US" altLang="ko-KR" b="1" dirty="0" smtClean="0"/>
              <a:t>) (311page</a:t>
            </a:r>
            <a:r>
              <a:rPr lang="ko-KR" altLang="en-US" b="1" dirty="0" smtClean="0"/>
              <a:t>참조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dirty="0" smtClean="0"/>
              <a:t>  자식</a:t>
            </a:r>
            <a:r>
              <a:rPr lang="ko-KR" altLang="en-US" dirty="0"/>
              <a:t> 클래스</a:t>
            </a:r>
            <a:r>
              <a:rPr lang="en-US" altLang="ko-KR" dirty="0"/>
              <a:t>(child class)</a:t>
            </a:r>
            <a:r>
              <a:rPr lang="ko-KR" altLang="en-US" dirty="0"/>
              <a:t>란 부모 클래스의 모든 특성을 물려받아 새롭게 작성된 클래스를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은 상속에서 제외된다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ko-KR" altLang="en-US" b="1" dirty="0" smtClean="0"/>
              <a:t>문법</a:t>
            </a:r>
            <a:r>
              <a:rPr lang="en-US" altLang="ko-KR" b="1" dirty="0" smtClean="0"/>
              <a:t>)</a:t>
            </a:r>
            <a:endParaRPr lang="ko-KR" altLang="en-US" b="1" dirty="0"/>
          </a:p>
          <a:p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자식클래스이름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부모클래스이름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... }</a:t>
            </a:r>
          </a:p>
          <a:p>
            <a:r>
              <a:rPr lang="ko-KR" altLang="en-US" dirty="0"/>
              <a:t> </a:t>
            </a:r>
          </a:p>
          <a:p>
            <a:r>
              <a:rPr lang="ko-KR" altLang="en-US" dirty="0" smtClean="0"/>
              <a:t>부모 </a:t>
            </a:r>
            <a:r>
              <a:rPr lang="ko-KR" altLang="en-US" dirty="0"/>
              <a:t>클래스와 자식 클래스 간의 포함 관계를 나타낸 </a:t>
            </a:r>
            <a:r>
              <a:rPr lang="ko-KR" altLang="en-US" dirty="0" smtClean="0"/>
              <a:t>그림이다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ìì ë¤ì´ì´ê·¸ë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71810"/>
            <a:ext cx="3643338" cy="2357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598862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자바에서 클래스는 단 한 개의 클래스만을 상속받는 단일 상속만이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가능하다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071810"/>
            <a:ext cx="4176704" cy="2619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167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객체지향 프로그램 개념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객체지향 프로그램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대 요소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r>
              <a:rPr lang="ko-KR" altLang="en-US" dirty="0" smtClean="0">
                <a:sym typeface="Wingdings" panose="05000000000000000000" pitchFamily="2" charset="2"/>
              </a:rPr>
              <a:t>캡슐화 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상속 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1651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14290"/>
            <a:ext cx="8358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의해 서브 클래스의 객체가 생성될 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슈퍼클래스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모두 실행됨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서브 클래스의 생성자가 먼저 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서브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실행 전 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생성자가 먼저 실행된 후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786058"/>
            <a:ext cx="7500990" cy="380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039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오버라이딩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(Method Overriding)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5" y="857232"/>
            <a:ext cx="8182329" cy="57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404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패키지 개념과 필요성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642918"/>
            <a:ext cx="835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명이 분담하여 자바 응용프로그램을 개발하는 경우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   동일한 이름의 클래스가 존재할 가능성 있음 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합칠 때 오류발생</a:t>
            </a:r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1571612"/>
            <a:ext cx="7786742" cy="492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233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패키지 개념과 필요성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785794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b="1" dirty="0" smtClean="0"/>
              <a:t>패키지란</a:t>
            </a:r>
            <a:r>
              <a:rPr lang="en-US" altLang="ko-KR" b="1" dirty="0" smtClean="0"/>
              <a:t>?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서로 관련된 클래스와 인터페이스의 컴파일 된 클래스 파일들을 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하나의 디렉터리에 묶어 놓은 것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    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</a:t>
            </a:r>
            <a:r>
              <a:rPr lang="ko-KR" altLang="en-US" dirty="0" smtClean="0"/>
              <a:t>하나의 응용프로그램은 여러 개의 패키지로 작성 가능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하나의 패키지로 만들고 모든 클래스 파일을 넣어 둘 수도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2) </a:t>
            </a:r>
            <a:r>
              <a:rPr lang="ko-KR" altLang="en-US" b="1" dirty="0" smtClean="0"/>
              <a:t>패키지명과 클래스의 경로명</a:t>
            </a:r>
            <a:endParaRPr lang="en-US" altLang="ko-KR" b="1" dirty="0" smtClean="0"/>
          </a:p>
          <a:p>
            <a:pPr lvl="1"/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b="1" dirty="0" smtClean="0">
                <a:solidFill>
                  <a:srgbClr val="FF0000"/>
                </a:solidFill>
              </a:rPr>
              <a:t>점</a:t>
            </a:r>
            <a:r>
              <a:rPr lang="en-US" altLang="ko-KR" b="1" dirty="0" smtClean="0">
                <a:solidFill>
                  <a:srgbClr val="FF0000"/>
                </a:solidFill>
              </a:rPr>
              <a:t>(.)</a:t>
            </a:r>
            <a:r>
              <a:rPr lang="ko-KR" altLang="en-US" b="1" dirty="0" smtClean="0">
                <a:solidFill>
                  <a:srgbClr val="FF0000"/>
                </a:solidFill>
              </a:rPr>
              <a:t>으로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연결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/>
              <a:t>Project.FileIO.Tools.class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Project.UI.Tools.class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b="1" dirty="0" smtClean="0"/>
              <a:t>3) </a:t>
            </a:r>
            <a:r>
              <a:rPr lang="ko-KR" altLang="en-US" b="1" dirty="0" smtClean="0"/>
              <a:t>패키지는 </a:t>
            </a:r>
            <a:r>
              <a:rPr lang="en-US" altLang="ko-KR" b="1" dirty="0" smtClean="0"/>
              <a:t>jar </a:t>
            </a:r>
            <a:r>
              <a:rPr lang="ko-KR" altLang="en-US" b="1" dirty="0" smtClean="0"/>
              <a:t>파일로 압축할 수 있음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JDK</a:t>
            </a:r>
            <a:r>
              <a:rPr lang="ko-KR" altLang="en-US" dirty="0" smtClean="0"/>
              <a:t>에서 제공하는 표준 패키지는 </a:t>
            </a:r>
            <a:r>
              <a:rPr lang="en-US" altLang="ko-KR" dirty="0" smtClean="0"/>
              <a:t>rt.jar</a:t>
            </a:r>
            <a:r>
              <a:rPr lang="ko-KR" altLang="en-US" dirty="0" smtClean="0"/>
              <a:t>에 압축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786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패키지에 작성된 클래스 사용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714356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/>
              <a:t>1)   </a:t>
            </a:r>
            <a:r>
              <a:rPr lang="en-US" altLang="ko-KR" b="1" dirty="0" smtClean="0"/>
              <a:t>import</a:t>
            </a:r>
            <a:r>
              <a:rPr lang="ko-KR" altLang="en-US" b="1" dirty="0" smtClean="0"/>
              <a:t>를 이용하지 않는 경우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소스 내에서 패키지 이름과 클래스 이름의 전체 경로명을 써주어야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2928934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/>
              <a:t>2)  </a:t>
            </a:r>
            <a:r>
              <a:rPr lang="en-US" altLang="ko-KR" b="1" dirty="0" smtClean="0"/>
              <a:t>import</a:t>
            </a:r>
            <a:r>
              <a:rPr lang="ko-KR" altLang="en-US" b="1" dirty="0" smtClean="0"/>
              <a:t>를 이용하는 경우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1714488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b="1" dirty="0" smtClean="0"/>
              <a:t>    </a:t>
            </a:r>
            <a:r>
              <a:rPr lang="ko-KR" altLang="en-US" b="1" dirty="0" smtClean="0"/>
              <a:t>예</a:t>
            </a:r>
            <a:r>
              <a:rPr lang="en-US" altLang="ko-KR" b="1" dirty="0" smtClean="0"/>
              <a:t>) </a:t>
            </a:r>
            <a:r>
              <a:rPr lang="en-US" altLang="ko-KR" b="1" dirty="0" err="1" smtClean="0"/>
              <a:t>java.util.Scanner</a:t>
            </a:r>
            <a:r>
              <a:rPr lang="en-US" altLang="ko-KR" dirty="0" smtClean="0"/>
              <a:t> scanner = </a:t>
            </a:r>
          </a:p>
          <a:p>
            <a:pPr defTabSz="180000"/>
            <a:r>
              <a:rPr lang="en-US" altLang="ko-KR" dirty="0" smtClean="0"/>
              <a:t>				       new </a:t>
            </a:r>
            <a:r>
              <a:rPr lang="en-US" altLang="ko-KR" b="1" dirty="0" err="1" smtClean="0"/>
              <a:t>java.util.Scanner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System.in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3429000"/>
            <a:ext cx="642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클래스의 경로명만 포함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b="1" dirty="0" smtClean="0"/>
              <a:t>import </a:t>
            </a:r>
            <a:r>
              <a:rPr lang="en-US" altLang="ko-KR" b="1" dirty="0" err="1" smtClean="0"/>
              <a:t>java.util.Scanner</a:t>
            </a:r>
            <a:r>
              <a:rPr lang="en-US" altLang="ko-KR" b="1" dirty="0" smtClean="0"/>
              <a:t>;</a:t>
            </a:r>
          </a:p>
          <a:p>
            <a:endParaRPr lang="en-US" altLang="ko-KR" dirty="0"/>
          </a:p>
          <a:p>
            <a:pPr marL="0" lvl="2"/>
            <a:r>
              <a:rPr lang="ko-KR" altLang="en-US" dirty="0" smtClean="0"/>
              <a:t>패키지 내의 모든 클래스 포함</a:t>
            </a:r>
            <a:endParaRPr lang="en-US" altLang="ko-KR" dirty="0" smtClean="0"/>
          </a:p>
          <a:p>
            <a:pPr marL="0" lvl="2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import </a:t>
            </a:r>
            <a:r>
              <a:rPr lang="en-US" altLang="ko-KR" b="1" dirty="0" err="1" smtClean="0"/>
              <a:t>java.util</a:t>
            </a:r>
            <a:r>
              <a:rPr lang="en-US" altLang="ko-KR" b="1" dirty="0" smtClean="0"/>
              <a:t>.*;</a:t>
            </a:r>
          </a:p>
          <a:p>
            <a:pPr marL="0"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5072074"/>
            <a:ext cx="69294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r>
              <a:rPr lang="en-US" altLang="ko-KR" sz="2000" dirty="0" smtClean="0"/>
              <a:t>    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패키지 선언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 smtClean="0"/>
              <a:t>  package </a:t>
            </a:r>
            <a:r>
              <a:rPr lang="ko-KR" altLang="en-US" dirty="0" err="1"/>
              <a:t>패키지명</a:t>
            </a:r>
            <a:r>
              <a:rPr lang="en-US" altLang="ko-KR" dirty="0" smtClean="0"/>
              <a:t>; (</a:t>
            </a:r>
            <a:r>
              <a:rPr lang="ko-KR" altLang="en-US" sz="1600" dirty="0" smtClean="0"/>
              <a:t>소스 파일의 첫 줄에 선언</a:t>
            </a:r>
            <a:r>
              <a:rPr lang="en-US" altLang="ko-KR" sz="1600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891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200025"/>
            <a:ext cx="8643999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913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세상의 모든 기록 :: 자바 - 접근제어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496944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JAVA] JAVA의 접근 제어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531" y="2735321"/>
            <a:ext cx="8781957" cy="393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81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3" y="357188"/>
            <a:ext cx="894397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5782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49694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7622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" y="123825"/>
            <a:ext cx="8896350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40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Java 상속 · Par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206" y="160339"/>
            <a:ext cx="8742273" cy="61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55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8" y="304800"/>
            <a:ext cx="88487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130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owerPoint 프레젠테이션 - PDF Free Download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3" y="442913"/>
            <a:ext cx="894397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0259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303</Words>
  <Application>Microsoft Office PowerPoint</Application>
  <PresentationFormat>화면 슬라이드 쇼(4:3)</PresentationFormat>
  <Paragraphs>93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객체지향 프로그램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프로그램</dc:title>
  <dc:creator>SIST</dc:creator>
  <cp:lastModifiedBy>SIST</cp:lastModifiedBy>
  <cp:revision>1</cp:revision>
  <dcterms:created xsi:type="dcterms:W3CDTF">2021-01-13T23:21:05Z</dcterms:created>
  <dcterms:modified xsi:type="dcterms:W3CDTF">2021-01-13T23:22:30Z</dcterms:modified>
</cp:coreProperties>
</file>