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 id="2147483684" r:id="rId2"/>
    <p:sldMasterId id="2147483696" r:id="rId3"/>
    <p:sldMasterId id="2147483708" r:id="rId4"/>
  </p:sldMasterIdLst>
  <p:notesMasterIdLst>
    <p:notesMasterId r:id="rId18"/>
  </p:notesMasterIdLst>
  <p:sldIdLst>
    <p:sldId id="265" r:id="rId5"/>
    <p:sldId id="266" r:id="rId6"/>
    <p:sldId id="267" r:id="rId7"/>
    <p:sldId id="271" r:id="rId8"/>
    <p:sldId id="270" r:id="rId9"/>
    <p:sldId id="280" r:id="rId10"/>
    <p:sldId id="272" r:id="rId11"/>
    <p:sldId id="273" r:id="rId12"/>
    <p:sldId id="274" r:id="rId13"/>
    <p:sldId id="275" r:id="rId14"/>
    <p:sldId id="276" r:id="rId15"/>
    <p:sldId id="277" r:id="rId16"/>
    <p:sldId id="279" r:id="rId17"/>
  </p:sldIdLst>
  <p:sldSz cx="25203150" cy="16202025"/>
  <p:notesSz cx="6858000" cy="9144000"/>
  <p:defaultTextStyle>
    <a:defPPr>
      <a:defRPr lang="he-IL"/>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04">
          <p15:clr>
            <a:srgbClr val="A4A3A4"/>
          </p15:clr>
        </p15:guide>
        <p15:guide id="2" pos="79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515"/>
    <a:srgbClr val="FCF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47" autoAdjust="0"/>
    <p:restoredTop sz="94662" autoAdjust="0"/>
  </p:normalViewPr>
  <p:slideViewPr>
    <p:cSldViewPr>
      <p:cViewPr varScale="1">
        <p:scale>
          <a:sx n="29" d="100"/>
          <a:sy n="29" d="100"/>
        </p:scale>
        <p:origin x="1194" y="96"/>
      </p:cViewPr>
      <p:guideLst>
        <p:guide orient="horz" pos="5104"/>
        <p:guide pos="793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5751A87D-C8A0-417A-A5DB-759AE494A9D3}" type="datetimeFigureOut">
              <a:rPr lang="he-IL" smtClean="0"/>
              <a:t>ט"ו/טבת/תש"פ</a:t>
            </a:fld>
            <a:endParaRPr lang="he-IL"/>
          </a:p>
        </p:txBody>
      </p:sp>
      <p:sp>
        <p:nvSpPr>
          <p:cNvPr id="4" name="מציין מיקום של תמונת שקופית 3"/>
          <p:cNvSpPr>
            <a:spLocks noGrp="1" noRot="1" noChangeAspect="1"/>
          </p:cNvSpPr>
          <p:nvPr>
            <p:ph type="sldImg" idx="2"/>
          </p:nvPr>
        </p:nvSpPr>
        <p:spPr>
          <a:xfrm>
            <a:off x="762000" y="685800"/>
            <a:ext cx="5334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CA4F8D4A-5770-48FF-95F2-F761A5C186A0}" type="slidenum">
              <a:rPr lang="he-IL" smtClean="0"/>
              <a:t>‹#›</a:t>
            </a:fld>
            <a:endParaRPr lang="he-IL"/>
          </a:p>
        </p:txBody>
      </p:sp>
    </p:spTree>
    <p:extLst>
      <p:ext uri="{BB962C8B-B14F-4D97-AF65-F5344CB8AC3E}">
        <p14:creationId xmlns:p14="http://schemas.microsoft.com/office/powerpoint/2010/main" val="3713479068"/>
      </p:ext>
    </p:extLst>
  </p:cSld>
  <p:clrMap bg1="lt1" tx1="dk1" bg2="lt2" tx2="dk2" accent1="accent1" accent2="accent2" accent3="accent3" accent4="accent4" accent5="accent5" accent6="accent6" hlink="hlink" folHlink="folHlink"/>
  <p:notesStyle>
    <a:lvl1pPr marL="0" algn="r" defTabSz="1587918" rtl="1" eaLnBrk="1" latinLnBrk="0" hangingPunct="1">
      <a:defRPr sz="2100" kern="1200">
        <a:solidFill>
          <a:schemeClr val="tx1"/>
        </a:solidFill>
        <a:latin typeface="+mn-lt"/>
        <a:ea typeface="+mn-ea"/>
        <a:cs typeface="+mn-cs"/>
      </a:defRPr>
    </a:lvl1pPr>
    <a:lvl2pPr marL="793959" algn="r" defTabSz="1587918" rtl="1" eaLnBrk="1" latinLnBrk="0" hangingPunct="1">
      <a:defRPr sz="2100" kern="1200">
        <a:solidFill>
          <a:schemeClr val="tx1"/>
        </a:solidFill>
        <a:latin typeface="+mn-lt"/>
        <a:ea typeface="+mn-ea"/>
        <a:cs typeface="+mn-cs"/>
      </a:defRPr>
    </a:lvl2pPr>
    <a:lvl3pPr marL="1587918" algn="r" defTabSz="1587918" rtl="1" eaLnBrk="1" latinLnBrk="0" hangingPunct="1">
      <a:defRPr sz="2100" kern="1200">
        <a:solidFill>
          <a:schemeClr val="tx1"/>
        </a:solidFill>
        <a:latin typeface="+mn-lt"/>
        <a:ea typeface="+mn-ea"/>
        <a:cs typeface="+mn-cs"/>
      </a:defRPr>
    </a:lvl3pPr>
    <a:lvl4pPr marL="2381877" algn="r" defTabSz="1587918" rtl="1" eaLnBrk="1" latinLnBrk="0" hangingPunct="1">
      <a:defRPr sz="2100" kern="1200">
        <a:solidFill>
          <a:schemeClr val="tx1"/>
        </a:solidFill>
        <a:latin typeface="+mn-lt"/>
        <a:ea typeface="+mn-ea"/>
        <a:cs typeface="+mn-cs"/>
      </a:defRPr>
    </a:lvl4pPr>
    <a:lvl5pPr marL="3175836" algn="r" defTabSz="1587918" rtl="1" eaLnBrk="1" latinLnBrk="0" hangingPunct="1">
      <a:defRPr sz="2100" kern="1200">
        <a:solidFill>
          <a:schemeClr val="tx1"/>
        </a:solidFill>
        <a:latin typeface="+mn-lt"/>
        <a:ea typeface="+mn-ea"/>
        <a:cs typeface="+mn-cs"/>
      </a:defRPr>
    </a:lvl5pPr>
    <a:lvl6pPr marL="3969794" algn="r" defTabSz="1587918" rtl="1" eaLnBrk="1" latinLnBrk="0" hangingPunct="1">
      <a:defRPr sz="2100" kern="1200">
        <a:solidFill>
          <a:schemeClr val="tx1"/>
        </a:solidFill>
        <a:latin typeface="+mn-lt"/>
        <a:ea typeface="+mn-ea"/>
        <a:cs typeface="+mn-cs"/>
      </a:defRPr>
    </a:lvl6pPr>
    <a:lvl7pPr marL="4763752" algn="r" defTabSz="1587918" rtl="1" eaLnBrk="1" latinLnBrk="0" hangingPunct="1">
      <a:defRPr sz="2100" kern="1200">
        <a:solidFill>
          <a:schemeClr val="tx1"/>
        </a:solidFill>
        <a:latin typeface="+mn-lt"/>
        <a:ea typeface="+mn-ea"/>
        <a:cs typeface="+mn-cs"/>
      </a:defRPr>
    </a:lvl7pPr>
    <a:lvl8pPr marL="5557711" algn="r" defTabSz="1587918" rtl="1" eaLnBrk="1" latinLnBrk="0" hangingPunct="1">
      <a:defRPr sz="2100" kern="1200">
        <a:solidFill>
          <a:schemeClr val="tx1"/>
        </a:solidFill>
        <a:latin typeface="+mn-lt"/>
        <a:ea typeface="+mn-ea"/>
        <a:cs typeface="+mn-cs"/>
      </a:defRPr>
    </a:lvl8pPr>
    <a:lvl9pPr marL="6351670" algn="r" defTabSz="1587918" rtl="1"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990387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96990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733754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020553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4176189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069918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408701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575115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8666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736668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1551770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0237467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3064020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0697723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671955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4835181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83356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956928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444918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5736619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656685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52001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4331468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2313750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1348626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2722180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0692834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890245" y="4500568"/>
            <a:ext cx="20792601" cy="6128266"/>
          </a:xfrm>
        </p:spPr>
        <p:txBody>
          <a:bodyPr anchor="b"/>
          <a:lstStyle>
            <a:lvl1pPr>
              <a:defRPr sz="11400">
                <a:ln>
                  <a:noFill/>
                </a:ln>
                <a:solidFill>
                  <a:schemeClr val="tx2"/>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890241" y="10801355"/>
            <a:ext cx="17810226" cy="2520315"/>
          </a:xfrm>
        </p:spPr>
        <p:txBody>
          <a:bodyPr anchor="t">
            <a:normAutofit/>
          </a:bodyPr>
          <a:lstStyle>
            <a:lvl1pPr marL="0" indent="0" algn="l">
              <a:buNone/>
              <a:defRPr sz="3400">
                <a:solidFill>
                  <a:schemeClr val="tx1">
                    <a:tint val="75000"/>
                  </a:schemeClr>
                </a:solidFill>
              </a:defRPr>
            </a:lvl1pPr>
            <a:lvl2pPr marL="793959" indent="0" algn="ctr">
              <a:buNone/>
              <a:defRPr>
                <a:solidFill>
                  <a:schemeClr val="tx1">
                    <a:tint val="75000"/>
                  </a:schemeClr>
                </a:solidFill>
              </a:defRPr>
            </a:lvl2pPr>
            <a:lvl3pPr marL="1587918" indent="0" algn="ctr">
              <a:buNone/>
              <a:defRPr>
                <a:solidFill>
                  <a:schemeClr val="tx1">
                    <a:tint val="75000"/>
                  </a:schemeClr>
                </a:solidFill>
              </a:defRPr>
            </a:lvl3pPr>
            <a:lvl4pPr marL="2381877" indent="0" algn="ctr">
              <a:buNone/>
              <a:defRPr>
                <a:solidFill>
                  <a:schemeClr val="tx1">
                    <a:tint val="75000"/>
                  </a:schemeClr>
                </a:solidFill>
              </a:defRPr>
            </a:lvl4pPr>
            <a:lvl5pPr marL="3175836" indent="0" algn="ctr">
              <a:buNone/>
              <a:defRPr>
                <a:solidFill>
                  <a:schemeClr val="tx1">
                    <a:tint val="75000"/>
                  </a:schemeClr>
                </a:solidFill>
              </a:defRPr>
            </a:lvl5pPr>
            <a:lvl6pPr marL="3969794" indent="0" algn="ctr">
              <a:buNone/>
              <a:defRPr>
                <a:solidFill>
                  <a:schemeClr val="tx1">
                    <a:tint val="75000"/>
                  </a:schemeClr>
                </a:solidFill>
              </a:defRPr>
            </a:lvl6pPr>
            <a:lvl7pPr marL="4763752" indent="0" algn="ctr">
              <a:buNone/>
              <a:defRPr>
                <a:solidFill>
                  <a:schemeClr val="tx1">
                    <a:tint val="75000"/>
                  </a:schemeClr>
                </a:solidFill>
              </a:defRPr>
            </a:lvl7pPr>
            <a:lvl8pPr marL="5557711" indent="0" algn="ctr">
              <a:buNone/>
              <a:defRPr>
                <a:solidFill>
                  <a:schemeClr val="tx1">
                    <a:tint val="75000"/>
                  </a:schemeClr>
                </a:solidFill>
              </a:defRPr>
            </a:lvl8pPr>
            <a:lvl9pPr marL="635167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3856534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9860432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90879" y="12961625"/>
            <a:ext cx="21112011" cy="2760345"/>
          </a:xfrm>
        </p:spPr>
        <p:txBody>
          <a:bodyPr anchor="t"/>
          <a:lstStyle>
            <a:lvl1pPr algn="l">
              <a:defRPr sz="63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90881" y="9102396"/>
            <a:ext cx="16911486" cy="3859235"/>
          </a:xfrm>
        </p:spPr>
        <p:txBody>
          <a:bodyPr anchor="b"/>
          <a:lstStyle>
            <a:lvl1pPr marL="0" indent="0">
              <a:buNone/>
              <a:defRPr sz="3400">
                <a:solidFill>
                  <a:schemeClr val="tx1">
                    <a:tint val="75000"/>
                  </a:schemeClr>
                </a:solidFill>
              </a:defRPr>
            </a:lvl1pPr>
            <a:lvl2pPr marL="793959" indent="0">
              <a:buNone/>
              <a:defRPr sz="3100">
                <a:solidFill>
                  <a:schemeClr val="tx1">
                    <a:tint val="75000"/>
                  </a:schemeClr>
                </a:solidFill>
              </a:defRPr>
            </a:lvl2pPr>
            <a:lvl3pPr marL="1587918" indent="0">
              <a:buNone/>
              <a:defRPr sz="2900">
                <a:solidFill>
                  <a:schemeClr val="tx1">
                    <a:tint val="75000"/>
                  </a:schemeClr>
                </a:solidFill>
              </a:defRPr>
            </a:lvl3pPr>
            <a:lvl4pPr marL="2381877" indent="0">
              <a:buNone/>
              <a:defRPr sz="2500">
                <a:solidFill>
                  <a:schemeClr val="tx1">
                    <a:tint val="75000"/>
                  </a:schemeClr>
                </a:solidFill>
              </a:defRPr>
            </a:lvl4pPr>
            <a:lvl5pPr marL="3175836" indent="0">
              <a:buNone/>
              <a:defRPr sz="2500">
                <a:solidFill>
                  <a:schemeClr val="tx1">
                    <a:tint val="75000"/>
                  </a:schemeClr>
                </a:solidFill>
              </a:defRPr>
            </a:lvl5pPr>
            <a:lvl6pPr marL="3969794" indent="0">
              <a:buNone/>
              <a:defRPr sz="2500">
                <a:solidFill>
                  <a:schemeClr val="tx1">
                    <a:tint val="75000"/>
                  </a:schemeClr>
                </a:solidFill>
              </a:defRPr>
            </a:lvl6pPr>
            <a:lvl7pPr marL="4763752" indent="0">
              <a:buNone/>
              <a:defRPr sz="2500">
                <a:solidFill>
                  <a:schemeClr val="tx1">
                    <a:tint val="75000"/>
                  </a:schemeClr>
                </a:solidFill>
              </a:defRPr>
            </a:lvl7pPr>
            <a:lvl8pPr marL="5557711" indent="0">
              <a:buNone/>
              <a:defRPr sz="2500">
                <a:solidFill>
                  <a:schemeClr val="tx1">
                    <a:tint val="75000"/>
                  </a:schemeClr>
                </a:solidFill>
              </a:defRPr>
            </a:lvl8pPr>
            <a:lvl9pPr marL="6351670" indent="0">
              <a:buNone/>
              <a:defRPr sz="25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2956059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23009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14404193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79804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260158"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2181523" y="3629255"/>
            <a:ext cx="10081260" cy="10844555"/>
          </a:xfrm>
        </p:spPr>
        <p:txBody>
          <a:bodyPr/>
          <a:lstStyle>
            <a:lvl1pPr>
              <a:defRPr sz="4800"/>
            </a:lvl1pPr>
            <a:lvl2pPr>
              <a:defRPr sz="4200"/>
            </a:lvl2pPr>
            <a:lvl3pPr>
              <a:defRPr sz="3400"/>
            </a:lvl3pPr>
            <a:lvl4pPr>
              <a:defRPr sz="3100"/>
            </a:lvl4pPr>
            <a:lvl5pPr>
              <a:defRPr sz="3100"/>
            </a:lvl5pPr>
            <a:lvl6pPr>
              <a:defRPr sz="3100"/>
            </a:lvl6pPr>
            <a:lvl7pPr>
              <a:defRPr sz="3100"/>
            </a:lvl7pPr>
            <a:lvl8pPr>
              <a:defRPr sz="3100"/>
            </a:lvl8pPr>
            <a:lvl9pPr>
              <a:defRPr sz="31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7858577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6588343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12916017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11252750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5291870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289" y="648833"/>
            <a:ext cx="4830603" cy="13824229"/>
          </a:xfrm>
        </p:spPr>
        <p:txBody>
          <a:bodyPr vert="eaVert" anchor="b" anchorCtr="0"/>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60164" y="648833"/>
            <a:ext cx="16592073" cy="1382422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5" name="Footer Placeholder 4"/>
          <p:cNvSpPr>
            <a:spLocks noGrp="1"/>
          </p:cNvSpPr>
          <p:nvPr>
            <p:ph type="ftr" sz="quarter" idx="11"/>
          </p:nvPr>
        </p:nvSpPr>
        <p:spPr/>
        <p:txBody>
          <a:bodyPr/>
          <a:lstStyle/>
          <a:p>
            <a:endParaRPr lang="he-IL">
              <a:solidFill>
                <a:srgbClr val="ACCBF9"/>
              </a:solidFill>
            </a:endParaRPr>
          </a:p>
        </p:txBody>
      </p:sp>
      <p:sp>
        <p:nvSpPr>
          <p:cNvPr id="6" name="Slide Number Placeholder 5"/>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427073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1260158"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60158"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2181523" y="3626707"/>
            <a:ext cx="10081260" cy="1511437"/>
          </a:xfrm>
        </p:spPr>
        <p:txBody>
          <a:bodyPr anchor="b">
            <a:noAutofit/>
          </a:bodyPr>
          <a:lstStyle>
            <a:lvl1pPr marL="0" indent="0" algn="ctr">
              <a:buNone/>
              <a:defRPr sz="3400" b="1">
                <a:solidFill>
                  <a:schemeClr val="tx2"/>
                </a:solidFill>
              </a:defRPr>
            </a:lvl1pPr>
            <a:lvl2pPr marL="793959" indent="0">
              <a:buNone/>
              <a:defRPr sz="3400" b="1"/>
            </a:lvl2pPr>
            <a:lvl3pPr marL="1587918" indent="0">
              <a:buNone/>
              <a:defRPr sz="3100" b="1"/>
            </a:lvl3pPr>
            <a:lvl4pPr marL="2381877" indent="0">
              <a:buNone/>
              <a:defRPr sz="2900" b="1"/>
            </a:lvl4pPr>
            <a:lvl5pPr marL="3175836" indent="0">
              <a:buNone/>
              <a:defRPr sz="2900" b="1"/>
            </a:lvl5pPr>
            <a:lvl6pPr marL="3969794" indent="0">
              <a:buNone/>
              <a:defRPr sz="2900" b="1"/>
            </a:lvl6pPr>
            <a:lvl7pPr marL="4763752" indent="0">
              <a:buNone/>
              <a:defRPr sz="2900" b="1"/>
            </a:lvl7pPr>
            <a:lvl8pPr marL="5557711" indent="0">
              <a:buNone/>
              <a:defRPr sz="2900" b="1"/>
            </a:lvl8pPr>
            <a:lvl9pPr marL="6351670" indent="0">
              <a:buNone/>
              <a:defRPr sz="29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12181523" y="5138144"/>
            <a:ext cx="10081260" cy="9334918"/>
          </a:xfrm>
        </p:spPr>
        <p:txBody>
          <a:bodyPr/>
          <a:lstStyle>
            <a:lvl1pPr>
              <a:defRPr sz="4200"/>
            </a:lvl1pPr>
            <a:lvl2pPr>
              <a:defRPr sz="3400"/>
            </a:lvl2pPr>
            <a:lvl3pPr>
              <a:defRPr sz="3100"/>
            </a:lvl3pPr>
            <a:lvl4pPr>
              <a:defRPr sz="2900"/>
            </a:lvl4pPr>
            <a:lvl5pPr>
              <a:defRPr sz="2900"/>
            </a:lvl5pPr>
            <a:lvl6pPr>
              <a:defRPr sz="2900"/>
            </a:lvl6pPr>
            <a:lvl7pPr>
              <a:defRPr sz="2900"/>
            </a:lvl7pPr>
            <a:lvl8pPr>
              <a:defRPr sz="2900"/>
            </a:lvl8pPr>
            <a:lvl9pPr>
              <a:defRPr sz="29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8" name="Footer Placeholder 7"/>
          <p:cNvSpPr>
            <a:spLocks noGrp="1"/>
          </p:cNvSpPr>
          <p:nvPr>
            <p:ph type="ftr" sz="quarter" idx="11"/>
          </p:nvPr>
        </p:nvSpPr>
        <p:spPr/>
        <p:txBody>
          <a:bodyPr/>
          <a:lstStyle/>
          <a:p>
            <a:endParaRPr lang="he-IL">
              <a:solidFill>
                <a:srgbClr val="ACCBF9"/>
              </a:solidFill>
            </a:endParaRPr>
          </a:p>
        </p:txBody>
      </p:sp>
      <p:sp>
        <p:nvSpPr>
          <p:cNvPr id="9" name="Slide Number Placeholder 8"/>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97796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4" name="Footer Placeholder 3"/>
          <p:cNvSpPr>
            <a:spLocks noGrp="1"/>
          </p:cNvSpPr>
          <p:nvPr>
            <p:ph type="ftr" sz="quarter" idx="11"/>
          </p:nvPr>
        </p:nvSpPr>
        <p:spPr/>
        <p:txBody>
          <a:bodyPr/>
          <a:lstStyle/>
          <a:p>
            <a:endParaRPr lang="he-IL">
              <a:solidFill>
                <a:srgbClr val="ACCBF9"/>
              </a:solidFill>
            </a:endParaRPr>
          </a:p>
        </p:txBody>
      </p:sp>
      <p:sp>
        <p:nvSpPr>
          <p:cNvPr id="5" name="Slide Number Placeholder 4"/>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99239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3" name="Footer Placeholder 2"/>
          <p:cNvSpPr>
            <a:spLocks noGrp="1"/>
          </p:cNvSpPr>
          <p:nvPr>
            <p:ph type="ftr" sz="quarter" idx="11"/>
          </p:nvPr>
        </p:nvSpPr>
        <p:spPr/>
        <p:txBody>
          <a:bodyPr/>
          <a:lstStyle/>
          <a:p>
            <a:endParaRPr lang="he-IL">
              <a:solidFill>
                <a:srgbClr val="ACCBF9"/>
              </a:solidFill>
            </a:endParaRPr>
          </a:p>
        </p:txBody>
      </p:sp>
      <p:sp>
        <p:nvSpPr>
          <p:cNvPr id="4" name="Slide Number Placeholder 3"/>
          <p:cNvSpPr>
            <a:spLocks noGrp="1"/>
          </p:cNvSpPr>
          <p:nvPr>
            <p:ph type="sldNum" sz="quarter" idx="12"/>
          </p:nvPr>
        </p:nvSpPr>
        <p:spPr/>
        <p:txBody>
          <a:bodyPr/>
          <a:lstStyle/>
          <a:p>
            <a:fld id="{C207516B-F0D8-422C-9177-FEE0F800B476}" type="slidenum">
              <a:rPr lang="he-IL" smtClean="0"/>
              <a:pPr/>
              <a:t>‹#›</a:t>
            </a:fld>
            <a:endParaRPr lang="he-IL"/>
          </a:p>
        </p:txBody>
      </p:sp>
    </p:spTree>
    <p:extLst>
      <p:ext uri="{BB962C8B-B14F-4D97-AF65-F5344CB8AC3E}">
        <p14:creationId xmlns:p14="http://schemas.microsoft.com/office/powerpoint/2010/main" val="3414438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0111" y="12983225"/>
            <a:ext cx="21422677" cy="1404175"/>
          </a:xfrm>
        </p:spPr>
        <p:txBody>
          <a:bodyPr anchor="b"/>
          <a:lstStyle>
            <a:lvl1pPr algn="ctr">
              <a:defRPr sz="3800" b="1"/>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40109" y="14401800"/>
            <a:ext cx="21422678" cy="14401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6" name="Footer Placeholder 5"/>
          <p:cNvSpPr>
            <a:spLocks noGrp="1"/>
          </p:cNvSpPr>
          <p:nvPr>
            <p:ph type="ftr" sz="quarter" idx="11"/>
          </p:nvPr>
        </p:nvSpPr>
        <p:spPr/>
        <p:txBody>
          <a:bodyPr/>
          <a:lstStyle/>
          <a:p>
            <a:endParaRPr lang="he-IL">
              <a:solidFill>
                <a:srgbClr val="ACCBF9"/>
              </a:solidFill>
            </a:endParaRPr>
          </a:p>
        </p:txBody>
      </p:sp>
      <p:sp>
        <p:nvSpPr>
          <p:cNvPr id="7" name="Slide Number Placeholder 6"/>
          <p:cNvSpPr>
            <a:spLocks noGrp="1"/>
          </p:cNvSpPr>
          <p:nvPr>
            <p:ph type="sldNum" sz="quarter" idx="12"/>
          </p:nvPr>
        </p:nvSpPr>
        <p:spPr/>
        <p:txBody>
          <a:bodyPr/>
          <a:lstStyle/>
          <a:p>
            <a:fld id="{C207516B-F0D8-422C-9177-FEE0F800B476}" type="slidenum">
              <a:rPr lang="he-IL" smtClean="0"/>
              <a:pPr/>
              <a:t>‹#›</a:t>
            </a:fld>
            <a:endParaRPr lang="he-IL"/>
          </a:p>
        </p:txBody>
      </p:sp>
      <p:sp>
        <p:nvSpPr>
          <p:cNvPr id="9" name="Content Placeholder 8"/>
          <p:cNvSpPr>
            <a:spLocks noGrp="1"/>
          </p:cNvSpPr>
          <p:nvPr>
            <p:ph sz="quarter" idx="13"/>
          </p:nvPr>
        </p:nvSpPr>
        <p:spPr>
          <a:xfrm>
            <a:off x="840107" y="900114"/>
            <a:ext cx="21422677" cy="1167745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Tree>
    <p:extLst>
      <p:ext uri="{BB962C8B-B14F-4D97-AF65-F5344CB8AC3E}">
        <p14:creationId xmlns:p14="http://schemas.microsoft.com/office/powerpoint/2010/main" val="319248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31707" y="12982602"/>
            <a:ext cx="21422677" cy="1404802"/>
          </a:xfrm>
        </p:spPr>
        <p:txBody>
          <a:bodyPr anchor="b"/>
          <a:lstStyle>
            <a:lvl1pPr algn="ctr">
              <a:defRPr sz="3800" b="1">
                <a:ln>
                  <a:noFill/>
                </a:ln>
                <a:solidFill>
                  <a:schemeClr val="tx2"/>
                </a:solidFill>
              </a:defRPr>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1" y="0"/>
            <a:ext cx="23312915" cy="12961620"/>
          </a:xfrm>
        </p:spPr>
        <p:txBody>
          <a:bodyPr/>
          <a:lstStyle>
            <a:lvl1pPr marL="0" indent="0">
              <a:buNone/>
              <a:defRPr sz="5600"/>
            </a:lvl1pPr>
            <a:lvl2pPr marL="793959" indent="0">
              <a:buNone/>
              <a:defRPr sz="4800"/>
            </a:lvl2pPr>
            <a:lvl3pPr marL="1587918" indent="0">
              <a:buNone/>
              <a:defRPr sz="4200"/>
            </a:lvl3pPr>
            <a:lvl4pPr marL="2381877" indent="0">
              <a:buNone/>
              <a:defRPr sz="3400"/>
            </a:lvl4pPr>
            <a:lvl5pPr marL="3175836" indent="0">
              <a:buNone/>
              <a:defRPr sz="3400"/>
            </a:lvl5pPr>
            <a:lvl6pPr marL="3969794" indent="0">
              <a:buNone/>
              <a:defRPr sz="3400"/>
            </a:lvl6pPr>
            <a:lvl7pPr marL="4763752" indent="0">
              <a:buNone/>
              <a:defRPr sz="3400"/>
            </a:lvl7pPr>
            <a:lvl8pPr marL="5557711" indent="0">
              <a:buNone/>
              <a:defRPr sz="3400"/>
            </a:lvl8pPr>
            <a:lvl9pPr marL="6351670" indent="0">
              <a:buNone/>
              <a:defRPr sz="34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31707" y="14401800"/>
            <a:ext cx="21422677" cy="1447380"/>
          </a:xfrm>
        </p:spPr>
        <p:txBody>
          <a:bodyPr>
            <a:normAutofit/>
          </a:bodyPr>
          <a:lstStyle>
            <a:lvl1pPr marL="0" indent="0" algn="ctr">
              <a:buNone/>
              <a:defRPr sz="2900"/>
            </a:lvl1pPr>
            <a:lvl2pPr marL="793959" indent="0">
              <a:buNone/>
              <a:defRPr sz="2100"/>
            </a:lvl2pPr>
            <a:lvl3pPr marL="1587918" indent="0">
              <a:buNone/>
              <a:defRPr sz="1800"/>
            </a:lvl3pPr>
            <a:lvl4pPr marL="2381877" indent="0">
              <a:buNone/>
              <a:defRPr sz="1500"/>
            </a:lvl4pPr>
            <a:lvl5pPr marL="3175836" indent="0">
              <a:buNone/>
              <a:defRPr sz="1500"/>
            </a:lvl5pPr>
            <a:lvl6pPr marL="3969794" indent="0">
              <a:buNone/>
              <a:defRPr sz="1500"/>
            </a:lvl6pPr>
            <a:lvl7pPr marL="4763752" indent="0">
              <a:buNone/>
              <a:defRPr sz="1500"/>
            </a:lvl7pPr>
            <a:lvl8pPr marL="5557711" indent="0">
              <a:buNone/>
              <a:defRPr sz="1500"/>
            </a:lvl8pPr>
            <a:lvl9pPr marL="6351670" indent="0">
              <a:buNone/>
              <a:defRPr sz="15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F8E60AB1-4F62-401D-AD51-33CDDA530487}" type="datetimeFigureOut">
              <a:rPr lang="he-IL" smtClean="0">
                <a:solidFill>
                  <a:srgbClr val="ACCBF9"/>
                </a:solidFill>
              </a:rPr>
              <a:pPr/>
              <a:t>ט"ו/טבת/תש"פ</a:t>
            </a:fld>
            <a:endParaRPr lang="he-IL">
              <a:solidFill>
                <a:srgbClr val="ACCBF9"/>
              </a:solidFill>
            </a:endParaRPr>
          </a:p>
        </p:txBody>
      </p:sp>
      <p:sp>
        <p:nvSpPr>
          <p:cNvPr id="9" name="Slide Number Placeholder 8"/>
          <p:cNvSpPr>
            <a:spLocks noGrp="1"/>
          </p:cNvSpPr>
          <p:nvPr>
            <p:ph type="sldNum" sz="quarter" idx="11"/>
          </p:nvPr>
        </p:nvSpPr>
        <p:spPr/>
        <p:txBody>
          <a:bodyPr/>
          <a:lstStyle/>
          <a:p>
            <a:fld id="{C207516B-F0D8-422C-9177-FEE0F800B476}" type="slidenum">
              <a:rPr lang="he-IL" smtClean="0"/>
              <a:pPr/>
              <a:t>‹#›</a:t>
            </a:fld>
            <a:endParaRPr lang="he-IL"/>
          </a:p>
        </p:txBody>
      </p:sp>
      <p:sp>
        <p:nvSpPr>
          <p:cNvPr id="10" name="Footer Placeholder 9"/>
          <p:cNvSpPr>
            <a:spLocks noGrp="1"/>
          </p:cNvSpPr>
          <p:nvPr>
            <p:ph type="ftr" sz="quarter" idx="12"/>
          </p:nvPr>
        </p:nvSpPr>
        <p:spPr/>
        <p:txBody>
          <a:bodyPr/>
          <a:lstStyle/>
          <a:p>
            <a:endParaRPr lang="he-IL">
              <a:solidFill>
                <a:srgbClr val="ACCBF9"/>
              </a:solidFill>
            </a:endParaRPr>
          </a:p>
        </p:txBody>
      </p:sp>
    </p:spTree>
    <p:extLst>
      <p:ext uri="{BB962C8B-B14F-4D97-AF65-F5344CB8AC3E}">
        <p14:creationId xmlns:p14="http://schemas.microsoft.com/office/powerpoint/2010/main" val="41980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ט"ו/טבת/תש"פ</a:t>
            </a:fld>
            <a:endParaRPr lang="he-IL">
              <a:solidFill>
                <a:srgbClr val="ACCBF9"/>
              </a:solidFill>
            </a:endParaRPr>
          </a:p>
        </p:txBody>
      </p:sp>
    </p:spTree>
    <p:extLst>
      <p:ext uri="{BB962C8B-B14F-4D97-AF65-F5344CB8AC3E}">
        <p14:creationId xmlns:p14="http://schemas.microsoft.com/office/powerpoint/2010/main" val="12760437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ט"ו/טבת/תש"פ</a:t>
            </a:fld>
            <a:endParaRPr lang="he-IL">
              <a:solidFill>
                <a:srgbClr val="ACCBF9"/>
              </a:solidFill>
            </a:endParaRPr>
          </a:p>
        </p:txBody>
      </p:sp>
    </p:spTree>
    <p:extLst>
      <p:ext uri="{BB962C8B-B14F-4D97-AF65-F5344CB8AC3E}">
        <p14:creationId xmlns:p14="http://schemas.microsoft.com/office/powerpoint/2010/main" val="35335920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ט"ו/טבת/תש"פ</a:t>
            </a:fld>
            <a:endParaRPr lang="he-IL">
              <a:solidFill>
                <a:srgbClr val="ACCBF9"/>
              </a:solidFill>
            </a:endParaRPr>
          </a:p>
        </p:txBody>
      </p:sp>
    </p:spTree>
    <p:extLst>
      <p:ext uri="{BB962C8B-B14F-4D97-AF65-F5344CB8AC3E}">
        <p14:creationId xmlns:p14="http://schemas.microsoft.com/office/powerpoint/2010/main" val="21773355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0158" y="648835"/>
            <a:ext cx="21002628" cy="2700338"/>
          </a:xfrm>
          <a:prstGeom prst="rect">
            <a:avLst/>
          </a:prstGeom>
        </p:spPr>
        <p:txBody>
          <a:bodyPr vert="horz" lIns="158791" tIns="79396" rIns="158791" bIns="79396" rtlCol="0" anchor="ctr">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60158" y="3780477"/>
            <a:ext cx="21002628" cy="11341417"/>
          </a:xfrm>
          <a:prstGeom prst="rect">
            <a:avLst/>
          </a:prstGeom>
        </p:spPr>
        <p:txBody>
          <a:bodyPr vert="horz" lIns="158791" tIns="79396" rIns="158791" bIns="79396"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Rectangle 6"/>
          <p:cNvSpPr/>
          <p:nvPr/>
        </p:nvSpPr>
        <p:spPr>
          <a:xfrm>
            <a:off x="23312920" y="7"/>
            <a:ext cx="1890235" cy="162020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8" name="Rectangle 7"/>
          <p:cNvSpPr/>
          <p:nvPr/>
        </p:nvSpPr>
        <p:spPr>
          <a:xfrm>
            <a:off x="23312920" y="12961624"/>
            <a:ext cx="1890235" cy="1620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58791" tIns="79396" rIns="158791" bIns="79396" rtlCol="0" anchor="ctr"/>
          <a:lstStyle/>
          <a:p>
            <a:pPr algn="ctr"/>
            <a:endParaRPr lang="en-US">
              <a:solidFill>
                <a:prstClr val="white"/>
              </a:solidFill>
            </a:endParaRPr>
          </a:p>
        </p:txBody>
      </p:sp>
      <p:sp>
        <p:nvSpPr>
          <p:cNvPr id="6" name="Slide Number Placeholder 5"/>
          <p:cNvSpPr>
            <a:spLocks noGrp="1"/>
          </p:cNvSpPr>
          <p:nvPr>
            <p:ph type="sldNum" sz="quarter" idx="4"/>
          </p:nvPr>
        </p:nvSpPr>
        <p:spPr>
          <a:xfrm>
            <a:off x="23515742" y="13345673"/>
            <a:ext cx="1512192" cy="936117"/>
          </a:xfrm>
          <a:prstGeom prst="bracketPair">
            <a:avLst>
              <a:gd name="adj" fmla="val 17949"/>
            </a:avLst>
          </a:prstGeom>
          <a:ln w="19050">
            <a:solidFill>
              <a:srgbClr val="FFFFFF"/>
            </a:solidFill>
          </a:ln>
        </p:spPr>
        <p:txBody>
          <a:bodyPr vert="horz" lIns="0" tIns="0" rIns="0" bIns="0" rtlCol="0" anchor="ctr"/>
          <a:lstStyle>
            <a:lvl1pPr algn="ctr">
              <a:defRPr sz="3100">
                <a:solidFill>
                  <a:srgbClr val="FFFFFF"/>
                </a:solidFill>
              </a:defRPr>
            </a:lvl1pPr>
          </a:lstStyle>
          <a:p>
            <a:fld id="{C207516B-F0D8-422C-9177-FEE0F800B476}" type="slidenum">
              <a:rPr lang="he-IL" smtClean="0"/>
              <a:pPr/>
              <a:t>‹#›</a:t>
            </a:fld>
            <a:endParaRPr lang="he-IL"/>
          </a:p>
        </p:txBody>
      </p:sp>
      <p:sp>
        <p:nvSpPr>
          <p:cNvPr id="5" name="Footer Placeholder 4"/>
          <p:cNvSpPr>
            <a:spLocks noGrp="1"/>
          </p:cNvSpPr>
          <p:nvPr>
            <p:ph type="ftr" sz="quarter" idx="3"/>
          </p:nvPr>
        </p:nvSpPr>
        <p:spPr>
          <a:xfrm rot="16200000">
            <a:off x="21377481" y="9493193"/>
            <a:ext cx="5592703" cy="1008127"/>
          </a:xfrm>
          <a:prstGeom prst="rect">
            <a:avLst/>
          </a:prstGeom>
        </p:spPr>
        <p:txBody>
          <a:bodyPr vert="horz" lIns="158791" tIns="79396" rIns="158791" bIns="79396" rtlCol="0" anchor="ctr"/>
          <a:lstStyle>
            <a:lvl1pPr algn="r">
              <a:defRPr sz="2100">
                <a:solidFill>
                  <a:schemeClr val="bg2"/>
                </a:solidFill>
              </a:defRPr>
            </a:lvl1pPr>
          </a:lstStyle>
          <a:p>
            <a:endParaRPr lang="he-IL">
              <a:solidFill>
                <a:srgbClr val="ACCBF9"/>
              </a:solidFill>
            </a:endParaRPr>
          </a:p>
        </p:txBody>
      </p:sp>
      <p:sp>
        <p:nvSpPr>
          <p:cNvPr id="4" name="Date Placeholder 3"/>
          <p:cNvSpPr>
            <a:spLocks noGrp="1"/>
          </p:cNvSpPr>
          <p:nvPr>
            <p:ph type="dt" sz="half" idx="2"/>
          </p:nvPr>
        </p:nvSpPr>
        <p:spPr>
          <a:xfrm rot="16200000">
            <a:off x="21293476" y="3816483"/>
            <a:ext cx="5760716" cy="1008127"/>
          </a:xfrm>
          <a:prstGeom prst="rect">
            <a:avLst/>
          </a:prstGeom>
        </p:spPr>
        <p:txBody>
          <a:bodyPr vert="horz" lIns="158791" tIns="79396" rIns="158791" bIns="79396" rtlCol="0" anchor="ctr"/>
          <a:lstStyle>
            <a:lvl1pPr algn="l">
              <a:defRPr sz="2100">
                <a:solidFill>
                  <a:schemeClr val="bg2"/>
                </a:solidFill>
              </a:defRPr>
            </a:lvl1pPr>
          </a:lstStyle>
          <a:p>
            <a:fld id="{F8E60AB1-4F62-401D-AD51-33CDDA530487}" type="datetimeFigureOut">
              <a:rPr lang="he-IL" smtClean="0">
                <a:solidFill>
                  <a:srgbClr val="ACCBF9"/>
                </a:solidFill>
              </a:rPr>
              <a:pPr/>
              <a:t>ט"ו/טבת/תש"פ</a:t>
            </a:fld>
            <a:endParaRPr lang="he-IL">
              <a:solidFill>
                <a:srgbClr val="ACCBF9"/>
              </a:solidFill>
            </a:endParaRPr>
          </a:p>
        </p:txBody>
      </p:sp>
    </p:spTree>
    <p:extLst>
      <p:ext uri="{BB962C8B-B14F-4D97-AF65-F5344CB8AC3E}">
        <p14:creationId xmlns:p14="http://schemas.microsoft.com/office/powerpoint/2010/main" val="14132424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p:titleStyle>
    <p:bodyStyle>
      <a:lvl1pPr marL="595468" indent="-396980" algn="r" defTabSz="1587918" rtl="1" eaLnBrk="1" latinLnBrk="0" hangingPunct="1">
        <a:spcBef>
          <a:spcPct val="20000"/>
        </a:spcBef>
        <a:buClr>
          <a:schemeClr val="accent1"/>
        </a:buClr>
        <a:buFont typeface="Arial" pitchFamily="34" charset="0"/>
        <a:buChar char="•"/>
        <a:defRPr sz="3800" kern="1200">
          <a:solidFill>
            <a:schemeClr val="tx1"/>
          </a:solidFill>
          <a:latin typeface="+mn-lt"/>
          <a:ea typeface="+mn-ea"/>
          <a:cs typeface="+mn-cs"/>
        </a:defRPr>
      </a:lvl1pPr>
      <a:lvl2pPr marL="1111542" indent="-396980" algn="r" defTabSz="1587918" rtl="1" eaLnBrk="1" latinLnBrk="0" hangingPunct="1">
        <a:spcBef>
          <a:spcPct val="20000"/>
        </a:spcBef>
        <a:buClr>
          <a:schemeClr val="accent2"/>
        </a:buClr>
        <a:buFont typeface="Arial" pitchFamily="34" charset="0"/>
        <a:buChar char="•"/>
        <a:defRPr sz="3400" kern="1200">
          <a:solidFill>
            <a:schemeClr val="tx1"/>
          </a:solidFill>
          <a:latin typeface="+mn-lt"/>
          <a:ea typeface="+mn-ea"/>
          <a:cs typeface="+mn-cs"/>
        </a:defRPr>
      </a:lvl2pPr>
      <a:lvl3pPr marL="1746709" indent="-396980" algn="r" defTabSz="1587918" rtl="1" eaLnBrk="1" latinLnBrk="0" hangingPunct="1">
        <a:spcBef>
          <a:spcPct val="20000"/>
        </a:spcBef>
        <a:buClr>
          <a:schemeClr val="accent3"/>
        </a:buClr>
        <a:buFont typeface="Arial" pitchFamily="34" charset="0"/>
        <a:buChar char="•"/>
        <a:defRPr sz="3100" kern="1200">
          <a:solidFill>
            <a:schemeClr val="tx1"/>
          </a:solidFill>
          <a:latin typeface="+mn-lt"/>
          <a:ea typeface="+mn-ea"/>
          <a:cs typeface="+mn-cs"/>
        </a:defRPr>
      </a:lvl3pPr>
      <a:lvl4pPr marL="2223084" indent="-396980" algn="r" defTabSz="1587918" rtl="1" eaLnBrk="1" latinLnBrk="0" hangingPunct="1">
        <a:spcBef>
          <a:spcPct val="20000"/>
        </a:spcBef>
        <a:buClr>
          <a:schemeClr val="accent4"/>
        </a:buClr>
        <a:buFont typeface="Arial" pitchFamily="34" charset="0"/>
        <a:buChar char="•"/>
        <a:defRPr sz="2900" kern="1200">
          <a:solidFill>
            <a:schemeClr val="tx1"/>
          </a:solidFill>
          <a:latin typeface="+mn-lt"/>
          <a:ea typeface="+mn-ea"/>
          <a:cs typeface="+mn-cs"/>
        </a:defRPr>
      </a:lvl4pPr>
      <a:lvl5pPr marL="2699459" indent="-396980" algn="r" defTabSz="1587918" rtl="1" eaLnBrk="1" latinLnBrk="0" hangingPunct="1">
        <a:spcBef>
          <a:spcPct val="20000"/>
        </a:spcBef>
        <a:buClr>
          <a:schemeClr val="accent5"/>
        </a:buClr>
        <a:buFont typeface="Arial" pitchFamily="34" charset="0"/>
        <a:buChar char="•"/>
        <a:defRPr sz="2500" kern="1200" baseline="0">
          <a:solidFill>
            <a:schemeClr val="tx1"/>
          </a:solidFill>
          <a:latin typeface="+mn-lt"/>
          <a:ea typeface="+mn-ea"/>
          <a:cs typeface="+mn-cs"/>
        </a:defRPr>
      </a:lvl5pPr>
      <a:lvl6pPr marL="3017043" indent="-317583" algn="r" defTabSz="1587918" rtl="1" eaLnBrk="1" latinLnBrk="0" hangingPunct="1">
        <a:spcBef>
          <a:spcPct val="20000"/>
        </a:spcBef>
        <a:buClr>
          <a:schemeClr val="accent1"/>
        </a:buClr>
        <a:buFont typeface="Arial" pitchFamily="34" charset="0"/>
        <a:buChar char="•"/>
        <a:defRPr sz="2500" kern="1200" baseline="0">
          <a:solidFill>
            <a:schemeClr val="tx1"/>
          </a:solidFill>
          <a:latin typeface="+mn-lt"/>
          <a:ea typeface="+mn-ea"/>
          <a:cs typeface="+mn-cs"/>
        </a:defRPr>
      </a:lvl6pPr>
      <a:lvl7pPr marL="3334627" indent="-317583" algn="r" defTabSz="1587918" rtl="1" eaLnBrk="1" latinLnBrk="0" hangingPunct="1">
        <a:spcBef>
          <a:spcPct val="20000"/>
        </a:spcBef>
        <a:buClr>
          <a:schemeClr val="accent2"/>
        </a:buClr>
        <a:buFont typeface="Arial" pitchFamily="34" charset="0"/>
        <a:buChar char="•"/>
        <a:defRPr sz="2500" kern="1200">
          <a:solidFill>
            <a:schemeClr val="tx1"/>
          </a:solidFill>
          <a:latin typeface="+mn-lt"/>
          <a:ea typeface="+mn-ea"/>
          <a:cs typeface="+mn-cs"/>
        </a:defRPr>
      </a:lvl7pPr>
      <a:lvl8pPr marL="3652210" indent="-317583" algn="r" defTabSz="1587918" rtl="1" eaLnBrk="1" latinLnBrk="0" hangingPunct="1">
        <a:spcBef>
          <a:spcPct val="20000"/>
        </a:spcBef>
        <a:buClr>
          <a:schemeClr val="accent3"/>
        </a:buClr>
        <a:buFont typeface="Arial" pitchFamily="34" charset="0"/>
        <a:buChar char="•"/>
        <a:defRPr sz="2500" kern="1200">
          <a:solidFill>
            <a:schemeClr val="tx1"/>
          </a:solidFill>
          <a:latin typeface="+mn-lt"/>
          <a:ea typeface="+mn-ea"/>
          <a:cs typeface="+mn-cs"/>
        </a:defRPr>
      </a:lvl8pPr>
      <a:lvl9pPr marL="3969794" indent="-317583" algn="r" defTabSz="1587918" rtl="1" eaLnBrk="1" latinLnBrk="0" hangingPunct="1">
        <a:spcBef>
          <a:spcPct val="20000"/>
        </a:spcBef>
        <a:buClr>
          <a:schemeClr val="accent4"/>
        </a:buClr>
        <a:buFont typeface="Arial" pitchFamily="34" charset="0"/>
        <a:buChar char="•"/>
        <a:defRPr sz="2500" kern="1200">
          <a:solidFill>
            <a:schemeClr val="tx1"/>
          </a:solidFill>
          <a:latin typeface="+mn-lt"/>
          <a:ea typeface="+mn-ea"/>
          <a:cs typeface="+mn-cs"/>
        </a:defRPr>
      </a:lvl9pPr>
    </p:bodyStyle>
    <p:otherStyle>
      <a:defPPr>
        <a:defRPr lang="en-US"/>
      </a:defPPr>
      <a:lvl1pPr marL="0" algn="r" defTabSz="1587918" rtl="1" eaLnBrk="1" latinLnBrk="0" hangingPunct="1">
        <a:defRPr sz="3100" kern="1200">
          <a:solidFill>
            <a:schemeClr val="tx1"/>
          </a:solidFill>
          <a:latin typeface="+mn-lt"/>
          <a:ea typeface="+mn-ea"/>
          <a:cs typeface="+mn-cs"/>
        </a:defRPr>
      </a:lvl1pPr>
      <a:lvl2pPr marL="793959" algn="r" defTabSz="1587918" rtl="1" eaLnBrk="1" latinLnBrk="0" hangingPunct="1">
        <a:defRPr sz="3100" kern="1200">
          <a:solidFill>
            <a:schemeClr val="tx1"/>
          </a:solidFill>
          <a:latin typeface="+mn-lt"/>
          <a:ea typeface="+mn-ea"/>
          <a:cs typeface="+mn-cs"/>
        </a:defRPr>
      </a:lvl2pPr>
      <a:lvl3pPr marL="1587918" algn="r" defTabSz="1587918" rtl="1" eaLnBrk="1" latinLnBrk="0" hangingPunct="1">
        <a:defRPr sz="3100" kern="1200">
          <a:solidFill>
            <a:schemeClr val="tx1"/>
          </a:solidFill>
          <a:latin typeface="+mn-lt"/>
          <a:ea typeface="+mn-ea"/>
          <a:cs typeface="+mn-cs"/>
        </a:defRPr>
      </a:lvl3pPr>
      <a:lvl4pPr marL="2381877" algn="r" defTabSz="1587918" rtl="1" eaLnBrk="1" latinLnBrk="0" hangingPunct="1">
        <a:defRPr sz="3100" kern="1200">
          <a:solidFill>
            <a:schemeClr val="tx1"/>
          </a:solidFill>
          <a:latin typeface="+mn-lt"/>
          <a:ea typeface="+mn-ea"/>
          <a:cs typeface="+mn-cs"/>
        </a:defRPr>
      </a:lvl4pPr>
      <a:lvl5pPr marL="3175836" algn="r" defTabSz="1587918" rtl="1" eaLnBrk="1" latinLnBrk="0" hangingPunct="1">
        <a:defRPr sz="3100" kern="1200">
          <a:solidFill>
            <a:schemeClr val="tx1"/>
          </a:solidFill>
          <a:latin typeface="+mn-lt"/>
          <a:ea typeface="+mn-ea"/>
          <a:cs typeface="+mn-cs"/>
        </a:defRPr>
      </a:lvl5pPr>
      <a:lvl6pPr marL="3969794" algn="r" defTabSz="1587918" rtl="1" eaLnBrk="1" latinLnBrk="0" hangingPunct="1">
        <a:defRPr sz="3100" kern="1200">
          <a:solidFill>
            <a:schemeClr val="tx1"/>
          </a:solidFill>
          <a:latin typeface="+mn-lt"/>
          <a:ea typeface="+mn-ea"/>
          <a:cs typeface="+mn-cs"/>
        </a:defRPr>
      </a:lvl6pPr>
      <a:lvl7pPr marL="4763752" algn="r" defTabSz="1587918" rtl="1" eaLnBrk="1" latinLnBrk="0" hangingPunct="1">
        <a:defRPr sz="3100" kern="1200">
          <a:solidFill>
            <a:schemeClr val="tx1"/>
          </a:solidFill>
          <a:latin typeface="+mn-lt"/>
          <a:ea typeface="+mn-ea"/>
          <a:cs typeface="+mn-cs"/>
        </a:defRPr>
      </a:lvl7pPr>
      <a:lvl8pPr marL="5557711" algn="r" defTabSz="1587918" rtl="1" eaLnBrk="1" latinLnBrk="0" hangingPunct="1">
        <a:defRPr sz="3100" kern="1200">
          <a:solidFill>
            <a:schemeClr val="tx1"/>
          </a:solidFill>
          <a:latin typeface="+mn-lt"/>
          <a:ea typeface="+mn-ea"/>
          <a:cs typeface="+mn-cs"/>
        </a:defRPr>
      </a:lvl8pPr>
      <a:lvl9pPr marL="6351670" algn="r" defTabSz="1587918" rtl="1"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6" name="Picture 2" descr="תוצאת תמונה עבור בחירות 2019"/>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val="0"/>
              </a:ext>
            </a:extLst>
          </a:blip>
          <a:srcRect l="14628" t="4764" r="13331"/>
          <a:stretch/>
        </p:blipFill>
        <p:spPr bwMode="auto">
          <a:xfrm rot="21373582">
            <a:off x="7077517" y="5533371"/>
            <a:ext cx="8539782" cy="664081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כותרת 1"/>
          <p:cNvSpPr>
            <a:spLocks noGrp="1"/>
          </p:cNvSpPr>
          <p:nvPr>
            <p:ph type="ctrTitle"/>
          </p:nvPr>
        </p:nvSpPr>
        <p:spPr>
          <a:xfrm>
            <a:off x="1386038" y="180132"/>
            <a:ext cx="20792601" cy="3391918"/>
          </a:xfrm>
        </p:spPr>
        <p:txBody>
          <a:bodyPr/>
          <a:lstStyle/>
          <a:p>
            <a:pPr algn="ctr"/>
            <a:r>
              <a:rPr lang="he-IL" sz="19000" dirty="0">
                <a:ln>
                  <a:solidFill>
                    <a:schemeClr val="bg1"/>
                  </a:solidFill>
                </a:ln>
                <a:solidFill>
                  <a:schemeClr val="bg2">
                    <a:lumMod val="25000"/>
                  </a:schemeClr>
                </a:solidFill>
                <a:effectLst>
                  <a:glow rad="190500">
                    <a:schemeClr val="bg1">
                      <a:alpha val="40000"/>
                    </a:schemeClr>
                  </a:glow>
                </a:effectLst>
                <a:latin typeface="BN Oria" pitchFamily="2" charset="-79"/>
                <a:cs typeface="BN Oria" pitchFamily="2" charset="-79"/>
              </a:rPr>
              <a:t>הצגה מסכמת</a:t>
            </a:r>
          </a:p>
        </p:txBody>
      </p:sp>
      <p:sp>
        <p:nvSpPr>
          <p:cNvPr id="4" name="כותרת משנה 2"/>
          <p:cNvSpPr txBox="1">
            <a:spLocks/>
          </p:cNvSpPr>
          <p:nvPr/>
        </p:nvSpPr>
        <p:spPr>
          <a:xfrm>
            <a:off x="24077103" y="-35892"/>
            <a:ext cx="1773944" cy="1126135"/>
          </a:xfrm>
          <a:prstGeom prst="rect">
            <a:avLst/>
          </a:prstGeom>
        </p:spPr>
        <p:txBody>
          <a:bodyPr vert="horz" lIns="158791" tIns="79396" rIns="158791" bIns="79396" rtlCol="0" anchor="t">
            <a:normAutofit/>
          </a:bodyPr>
          <a:lstStyle>
            <a:lvl1pPr marL="0" indent="0" algn="l" defTabSz="1587918" rtl="1" eaLnBrk="1" latinLnBrk="0" hangingPunct="1">
              <a:spcBef>
                <a:spcPct val="20000"/>
              </a:spcBef>
              <a:buClr>
                <a:schemeClr val="accent1"/>
              </a:buClr>
              <a:buFont typeface="Arial" pitchFamily="34" charset="0"/>
              <a:buNone/>
              <a:defRPr sz="3400" kern="1200">
                <a:solidFill>
                  <a:schemeClr val="tx1">
                    <a:tint val="75000"/>
                  </a:schemeClr>
                </a:solidFill>
                <a:latin typeface="+mn-lt"/>
                <a:ea typeface="+mn-ea"/>
                <a:cs typeface="+mn-cs"/>
              </a:defRPr>
            </a:lvl1pPr>
            <a:lvl2pPr marL="793959" indent="0" algn="ctr" defTabSz="1587918" rtl="1" eaLnBrk="1" latinLnBrk="0" hangingPunct="1">
              <a:spcBef>
                <a:spcPct val="20000"/>
              </a:spcBef>
              <a:buClr>
                <a:schemeClr val="accent2"/>
              </a:buClr>
              <a:buFont typeface="Arial" pitchFamily="34" charset="0"/>
              <a:buNone/>
              <a:defRPr sz="3400" kern="1200">
                <a:solidFill>
                  <a:schemeClr val="tx1">
                    <a:tint val="75000"/>
                  </a:schemeClr>
                </a:solidFill>
                <a:latin typeface="+mn-lt"/>
                <a:ea typeface="+mn-ea"/>
                <a:cs typeface="+mn-cs"/>
              </a:defRPr>
            </a:lvl2pPr>
            <a:lvl3pPr marL="1587918" indent="0" algn="ctr" defTabSz="1587918" rtl="1" eaLnBrk="1" latinLnBrk="0" hangingPunct="1">
              <a:spcBef>
                <a:spcPct val="20000"/>
              </a:spcBef>
              <a:buClr>
                <a:schemeClr val="accent3"/>
              </a:buClr>
              <a:buFont typeface="Arial" pitchFamily="34" charset="0"/>
              <a:buNone/>
              <a:defRPr sz="3100" kern="1200">
                <a:solidFill>
                  <a:schemeClr val="tx1">
                    <a:tint val="75000"/>
                  </a:schemeClr>
                </a:solidFill>
                <a:latin typeface="+mn-lt"/>
                <a:ea typeface="+mn-ea"/>
                <a:cs typeface="+mn-cs"/>
              </a:defRPr>
            </a:lvl3pPr>
            <a:lvl4pPr marL="2381877" indent="0" algn="ctr" defTabSz="1587918" rtl="1" eaLnBrk="1" latinLnBrk="0" hangingPunct="1">
              <a:spcBef>
                <a:spcPct val="20000"/>
              </a:spcBef>
              <a:buClr>
                <a:schemeClr val="accent4"/>
              </a:buClr>
              <a:buFont typeface="Arial" pitchFamily="34" charset="0"/>
              <a:buNone/>
              <a:defRPr sz="2900" kern="1200">
                <a:solidFill>
                  <a:schemeClr val="tx1">
                    <a:tint val="75000"/>
                  </a:schemeClr>
                </a:solidFill>
                <a:latin typeface="+mn-lt"/>
                <a:ea typeface="+mn-ea"/>
                <a:cs typeface="+mn-cs"/>
              </a:defRPr>
            </a:lvl4pPr>
            <a:lvl5pPr marL="3175836" indent="0" algn="ctr" defTabSz="1587918" rtl="1" eaLnBrk="1" latinLnBrk="0" hangingPunct="1">
              <a:spcBef>
                <a:spcPct val="20000"/>
              </a:spcBef>
              <a:buClr>
                <a:schemeClr val="accent5"/>
              </a:buClr>
              <a:buFont typeface="Arial" pitchFamily="34" charset="0"/>
              <a:buNone/>
              <a:defRPr sz="2500" kern="1200" baseline="0">
                <a:solidFill>
                  <a:schemeClr val="tx1">
                    <a:tint val="75000"/>
                  </a:schemeClr>
                </a:solidFill>
                <a:latin typeface="+mn-lt"/>
                <a:ea typeface="+mn-ea"/>
                <a:cs typeface="+mn-cs"/>
              </a:defRPr>
            </a:lvl5pPr>
            <a:lvl6pPr marL="3969794" indent="0" algn="ctr" defTabSz="1587918" rtl="1" eaLnBrk="1" latinLnBrk="0" hangingPunct="1">
              <a:spcBef>
                <a:spcPct val="20000"/>
              </a:spcBef>
              <a:buClr>
                <a:schemeClr val="accent1"/>
              </a:buClr>
              <a:buFont typeface="Arial" pitchFamily="34" charset="0"/>
              <a:buNone/>
              <a:defRPr sz="2500" kern="1200" baseline="0">
                <a:solidFill>
                  <a:schemeClr val="tx1">
                    <a:tint val="75000"/>
                  </a:schemeClr>
                </a:solidFill>
                <a:latin typeface="+mn-lt"/>
                <a:ea typeface="+mn-ea"/>
                <a:cs typeface="+mn-cs"/>
              </a:defRPr>
            </a:lvl6pPr>
            <a:lvl7pPr marL="4763752" indent="0" algn="ctr" defTabSz="1587918" rtl="1" eaLnBrk="1" latinLnBrk="0" hangingPunct="1">
              <a:spcBef>
                <a:spcPct val="20000"/>
              </a:spcBef>
              <a:buClr>
                <a:schemeClr val="accent2"/>
              </a:buClr>
              <a:buFont typeface="Arial" pitchFamily="34" charset="0"/>
              <a:buNone/>
              <a:defRPr sz="2500" kern="1200">
                <a:solidFill>
                  <a:schemeClr val="tx1">
                    <a:tint val="75000"/>
                  </a:schemeClr>
                </a:solidFill>
                <a:latin typeface="+mn-lt"/>
                <a:ea typeface="+mn-ea"/>
                <a:cs typeface="+mn-cs"/>
              </a:defRPr>
            </a:lvl7pPr>
            <a:lvl8pPr marL="5557711" indent="0" algn="ctr" defTabSz="1587918" rtl="1" eaLnBrk="1" latinLnBrk="0" hangingPunct="1">
              <a:spcBef>
                <a:spcPct val="20000"/>
              </a:spcBef>
              <a:buClr>
                <a:schemeClr val="accent3"/>
              </a:buClr>
              <a:buFont typeface="Arial" pitchFamily="34" charset="0"/>
              <a:buNone/>
              <a:defRPr sz="2500" kern="1200">
                <a:solidFill>
                  <a:schemeClr val="tx1">
                    <a:tint val="75000"/>
                  </a:schemeClr>
                </a:solidFill>
                <a:latin typeface="+mn-lt"/>
                <a:ea typeface="+mn-ea"/>
                <a:cs typeface="+mn-cs"/>
              </a:defRPr>
            </a:lvl8pPr>
            <a:lvl9pPr marL="6351670" indent="0" algn="ctr" defTabSz="1587918" rtl="1" eaLnBrk="1" latinLnBrk="0" hangingPunct="1">
              <a:spcBef>
                <a:spcPct val="20000"/>
              </a:spcBef>
              <a:buClr>
                <a:schemeClr val="accent4"/>
              </a:buClr>
              <a:buFont typeface="Arial" pitchFamily="34" charset="0"/>
              <a:buNone/>
              <a:defRPr sz="2500" kern="1200">
                <a:solidFill>
                  <a:schemeClr val="tx1">
                    <a:tint val="75000"/>
                  </a:schemeClr>
                </a:solidFill>
                <a:latin typeface="+mn-lt"/>
                <a:ea typeface="+mn-ea"/>
                <a:cs typeface="+mn-cs"/>
              </a:defRPr>
            </a:lvl9pPr>
          </a:lstStyle>
          <a:p>
            <a:pPr>
              <a:buClr>
                <a:srgbClr val="629DD1"/>
              </a:buClr>
            </a:pPr>
            <a:r>
              <a:rPr lang="he-IL" sz="3100" dirty="0">
                <a:solidFill>
                  <a:prstClr val="white"/>
                </a:solidFill>
                <a:latin typeface="David" pitchFamily="34" charset="-79"/>
                <a:cs typeface="David" pitchFamily="34" charset="-79"/>
              </a:rPr>
              <a:t>בס"ד</a:t>
            </a:r>
          </a:p>
        </p:txBody>
      </p:sp>
      <p:sp>
        <p:nvSpPr>
          <p:cNvPr id="6" name="TextBox 5"/>
          <p:cNvSpPr txBox="1"/>
          <p:nvPr/>
        </p:nvSpPr>
        <p:spPr>
          <a:xfrm>
            <a:off x="1656359" y="12949285"/>
            <a:ext cx="19450260" cy="3576663"/>
          </a:xfrm>
          <a:prstGeom prst="rect">
            <a:avLst/>
          </a:prstGeom>
          <a:noFill/>
        </p:spPr>
        <p:txBody>
          <a:bodyPr wrap="square" lIns="158791" tIns="79396" rIns="158791" bIns="79396" rtlCol="1">
            <a:spAutoFit/>
          </a:bodyPr>
          <a:lstStyle/>
          <a:p>
            <a:pPr algn="ctr"/>
            <a:r>
              <a:rPr lang="he-IL" sz="6000" b="1" u="sng" dirty="0">
                <a:solidFill>
                  <a:prstClr val="black"/>
                </a:solidFill>
                <a:latin typeface="David" pitchFamily="34" charset="-79"/>
                <a:cs typeface="David" pitchFamily="34" charset="-79"/>
              </a:rPr>
              <a:t>מגישות:</a:t>
            </a:r>
            <a:r>
              <a:rPr lang="he-IL" sz="6000" b="1" dirty="0">
                <a:solidFill>
                  <a:prstClr val="black"/>
                </a:solidFill>
                <a:latin typeface="David" pitchFamily="34" charset="-79"/>
                <a:cs typeface="David" pitchFamily="34" charset="-79"/>
              </a:rPr>
              <a:t> רחל אדלשטיין - 200317329  </a:t>
            </a:r>
          </a:p>
          <a:p>
            <a:pPr algn="ctr"/>
            <a:r>
              <a:rPr lang="he-IL" sz="6000" b="1" dirty="0">
                <a:solidFill>
                  <a:prstClr val="black"/>
                </a:solidFill>
                <a:latin typeface="David" pitchFamily="34" charset="-79"/>
                <a:cs typeface="David" pitchFamily="34" charset="-79"/>
              </a:rPr>
              <a:t>רוני סביצקי -  208919688</a:t>
            </a:r>
          </a:p>
          <a:p>
            <a:pPr algn="ctr"/>
            <a:r>
              <a:rPr lang="he-IL" sz="6000" b="1" dirty="0">
                <a:solidFill>
                  <a:prstClr val="black"/>
                </a:solidFill>
                <a:latin typeface="David" pitchFamily="34" charset="-79"/>
                <a:cs typeface="David" pitchFamily="34" charset="-79"/>
              </a:rPr>
              <a:t>תאריך: 12/01/2019</a:t>
            </a:r>
          </a:p>
          <a:p>
            <a:pPr algn="ctr"/>
            <a:endParaRPr lang="he-IL" sz="4200" b="1" dirty="0">
              <a:solidFill>
                <a:prstClr val="black"/>
              </a:solidFill>
              <a:latin typeface="David" pitchFamily="34" charset="-79"/>
              <a:cs typeface="David" pitchFamily="34" charset="-79"/>
            </a:endParaRPr>
          </a:p>
        </p:txBody>
      </p:sp>
      <p:sp>
        <p:nvSpPr>
          <p:cNvPr id="7" name="TextBox 6"/>
          <p:cNvSpPr txBox="1"/>
          <p:nvPr/>
        </p:nvSpPr>
        <p:spPr>
          <a:xfrm>
            <a:off x="23114743" y="13069564"/>
            <a:ext cx="2240249" cy="1463863"/>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הצגה מסכמת</a:t>
            </a:r>
          </a:p>
        </p:txBody>
      </p:sp>
      <p:pic>
        <p:nvPicPr>
          <p:cNvPr id="8" name="Picture 2" descr="Labor Gesher logo.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3361" y="3627326"/>
            <a:ext cx="11018734" cy="137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97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4" name="TextBox 3"/>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ו'</a:t>
            </a:r>
          </a:p>
        </p:txBody>
      </p:sp>
      <p:sp>
        <p:nvSpPr>
          <p:cNvPr id="3" name="מלבן 2"/>
          <p:cNvSpPr/>
          <p:nvPr/>
        </p:nvSpPr>
        <p:spPr>
          <a:xfrm>
            <a:off x="576239" y="2342113"/>
            <a:ext cx="22682520" cy="646331"/>
          </a:xfrm>
          <a:prstGeom prst="rect">
            <a:avLst/>
          </a:prstGeom>
        </p:spPr>
        <p:txBody>
          <a:bodyPr wrap="square">
            <a:spAutoFit/>
          </a:bodyPr>
          <a:lstStyle/>
          <a:p>
            <a:r>
              <a:rPr lang="he-IL" sz="3600" dirty="0">
                <a:latin typeface="David" pitchFamily="34" charset="-79"/>
                <a:cs typeface="David" pitchFamily="34" charset="-79"/>
              </a:rPr>
              <a:t>נציג ב: </a:t>
            </a:r>
            <a:r>
              <a:rPr lang="en-US" sz="3600" dirty="0">
                <a:latin typeface="David" pitchFamily="34" charset="-79"/>
                <a:cs typeface="David" pitchFamily="34" charset="-79"/>
              </a:rPr>
              <a:t> </a:t>
            </a:r>
            <a:r>
              <a:rPr lang="en-US" sz="3600" dirty="0" err="1">
                <a:latin typeface="David" pitchFamily="34" charset="-79"/>
                <a:cs typeface="David" pitchFamily="34" charset="-79"/>
              </a:rPr>
              <a:t>heatmap</a:t>
            </a:r>
            <a:r>
              <a:rPr lang="he-IL" sz="3600" dirty="0">
                <a:latin typeface="David" pitchFamily="34" charset="-79"/>
                <a:cs typeface="David" pitchFamily="34" charset="-79"/>
              </a:rPr>
              <a:t>את מעבר הקולות של מצביעי המפלגה באפריל למפלגות אחרות בבחירות ספטמבר, כולל כאלו שלא הצביעו בספטמבר. </a:t>
            </a:r>
          </a:p>
        </p:txBody>
      </p:sp>
      <p:sp>
        <p:nvSpPr>
          <p:cNvPr id="7" name="TextBox 6"/>
          <p:cNvSpPr txBox="1"/>
          <p:nvPr/>
        </p:nvSpPr>
        <p:spPr>
          <a:xfrm>
            <a:off x="576239" y="3969250"/>
            <a:ext cx="10225136" cy="8402300"/>
          </a:xfrm>
          <a:prstGeom prst="rect">
            <a:avLst/>
          </a:prstGeom>
          <a:noFill/>
        </p:spPr>
        <p:txBody>
          <a:bodyPr wrap="square" rtlCol="1">
            <a:spAutoFit/>
          </a:bodyPr>
          <a:lstStyle/>
          <a:p>
            <a:r>
              <a:rPr lang="he-IL" sz="3600" dirty="0">
                <a:latin typeface="David" pitchFamily="34" charset="-79"/>
                <a:cs typeface="David" pitchFamily="34" charset="-79"/>
              </a:rPr>
              <a:t>ניתן לראות מעבר ממפלגת העבודה, בעיקר </a:t>
            </a:r>
            <a:r>
              <a:rPr lang="he-IL" sz="3600" b="1" dirty="0">
                <a:latin typeface="David" pitchFamily="34" charset="-79"/>
                <a:cs typeface="David" pitchFamily="34" charset="-79"/>
              </a:rPr>
              <a:t>למפלגת העבודה גשר (40.2%) ולמחנה הדמוקרטי (37.1%). </a:t>
            </a:r>
          </a:p>
          <a:p>
            <a:r>
              <a:rPr lang="he-IL" sz="3600" dirty="0">
                <a:latin typeface="David" pitchFamily="34" charset="-79"/>
                <a:cs typeface="David" pitchFamily="34" charset="-79"/>
              </a:rPr>
              <a:t>המעבר למחנה הדמוקרטי נבע כנראה בגלל האופי של מפלגת גשר המוגדרת כמפלגת מרכז. הרבה העדיפו לעבור להצביע למחנה הדמוקרטי שהיא נוטה יותר לדעה של מפלגת העבודה.</a:t>
            </a:r>
          </a:p>
          <a:p>
            <a:r>
              <a:rPr lang="he-IL" sz="3600" dirty="0">
                <a:latin typeface="David" pitchFamily="34" charset="-79"/>
                <a:cs typeface="David" pitchFamily="34" charset="-79"/>
              </a:rPr>
              <a:t> ניתן לראות גם מעבר של כמעט 20% "למפלגת" </a:t>
            </a:r>
            <a:r>
              <a:rPr lang="he-IL" sz="3600" b="1" dirty="0">
                <a:latin typeface="David" pitchFamily="34" charset="-79"/>
                <a:cs typeface="David" pitchFamily="34" charset="-79"/>
              </a:rPr>
              <a:t>לא הצביעו</a:t>
            </a:r>
            <a:r>
              <a:rPr lang="he-IL" sz="3600" dirty="0">
                <a:latin typeface="David" pitchFamily="34" charset="-79"/>
                <a:cs typeface="David" pitchFamily="34" charset="-79"/>
              </a:rPr>
              <a:t>.</a:t>
            </a:r>
          </a:p>
          <a:p>
            <a:endParaRPr lang="he-IL" sz="3600" dirty="0">
              <a:latin typeface="David" pitchFamily="34" charset="-79"/>
              <a:cs typeface="David" pitchFamily="34" charset="-79"/>
            </a:endParaRPr>
          </a:p>
          <a:p>
            <a:r>
              <a:rPr lang="he-IL" sz="3600" dirty="0">
                <a:latin typeface="David" pitchFamily="34" charset="-79"/>
                <a:cs typeface="David" pitchFamily="34" charset="-79"/>
              </a:rPr>
              <a:t>ממפלגת גשר ניתן לראות מעבר בעיקר </a:t>
            </a:r>
            <a:r>
              <a:rPr lang="he-IL" sz="3600" b="1" dirty="0">
                <a:latin typeface="David" pitchFamily="34" charset="-79"/>
                <a:cs typeface="David" pitchFamily="34" charset="-79"/>
              </a:rPr>
              <a:t>למפלגת העבודה גשר (54.3%) ולליכוד (40.4%). </a:t>
            </a:r>
          </a:p>
          <a:p>
            <a:r>
              <a:rPr lang="he-IL" sz="3600" dirty="0">
                <a:latin typeface="David" pitchFamily="34" charset="-79"/>
                <a:cs typeface="David" pitchFamily="34" charset="-79"/>
              </a:rPr>
              <a:t>הרבה מתומכי גשר נוטים לכיוון הימין-מרכז. המשפחה של אורלי לוי היו חברי ליכוד בעבר, מה שגרם לבריחת קולות רבים לעבור להצביע לליכוד. (ולא להצביע למפלגת העבודה אשר מזוהה עם השמאל).</a:t>
            </a:r>
          </a:p>
          <a:p>
            <a:r>
              <a:rPr lang="he-IL" sz="3600" dirty="0">
                <a:latin typeface="David" pitchFamily="34" charset="-79"/>
                <a:cs typeface="David" pitchFamily="34" charset="-79"/>
              </a:rPr>
              <a:t>לא היו כאלה שהצביעו באפריל לגשר והחליטו לא להצביע בספטמבר.</a:t>
            </a:r>
          </a:p>
        </p:txBody>
      </p:sp>
      <p:sp>
        <p:nvSpPr>
          <p:cNvPr id="8" name="כותרת 1"/>
          <p:cNvSpPr txBox="1">
            <a:spLocks/>
          </p:cNvSpPr>
          <p:nvPr/>
        </p:nvSpPr>
        <p:spPr>
          <a:xfrm>
            <a:off x="-575889"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מעברי קולות עבור מפלגת העבודה גשר בין אפריל לספטמבר</a:t>
            </a:r>
          </a:p>
          <a:p>
            <a:pPr algn="ctr"/>
            <a:r>
              <a:rPr lang="he-IL" sz="6300" b="1" dirty="0">
                <a:solidFill>
                  <a:srgbClr val="FF0000"/>
                </a:solidFill>
                <a:latin typeface="David" pitchFamily="34" charset="-79"/>
                <a:cs typeface="David" pitchFamily="34" charset="-79"/>
              </a:rPr>
              <a:t>מצביעי המפלגה באפריל אשרו "נטשו" אותה בספטמבר</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grpSp>
        <p:nvGrpSpPr>
          <p:cNvPr id="6" name="קבוצה 5"/>
          <p:cNvGrpSpPr/>
          <p:nvPr/>
        </p:nvGrpSpPr>
        <p:grpSpPr>
          <a:xfrm>
            <a:off x="10972834" y="3343459"/>
            <a:ext cx="12285925" cy="12030361"/>
            <a:chOff x="10873383" y="2839403"/>
            <a:chExt cx="12285925" cy="12030361"/>
          </a:xfrm>
        </p:grpSpPr>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102" t="6437" r="14962"/>
            <a:stretch/>
          </p:blipFill>
          <p:spPr bwMode="auto">
            <a:xfrm>
              <a:off x="10873383" y="2839403"/>
              <a:ext cx="12285925" cy="1203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מחבר חץ ישר 17"/>
            <p:cNvCxnSpPr/>
            <p:nvPr/>
          </p:nvCxnSpPr>
          <p:spPr>
            <a:xfrm>
              <a:off x="12385551" y="3852540"/>
              <a:ext cx="936104" cy="0"/>
            </a:xfrm>
            <a:prstGeom prst="straightConnector1">
              <a:avLst/>
            </a:prstGeom>
            <a:ln w="76200">
              <a:solidFill>
                <a:srgbClr val="FF1515"/>
              </a:solidFill>
              <a:tailEnd type="arrow"/>
            </a:ln>
          </p:spPr>
          <p:style>
            <a:lnRef idx="1">
              <a:schemeClr val="accent1"/>
            </a:lnRef>
            <a:fillRef idx="0">
              <a:schemeClr val="accent1"/>
            </a:fillRef>
            <a:effectRef idx="0">
              <a:schemeClr val="accent1"/>
            </a:effectRef>
            <a:fontRef idx="minor">
              <a:schemeClr val="tx1"/>
            </a:fontRef>
          </p:style>
        </p:cxnSp>
        <p:cxnSp>
          <p:nvCxnSpPr>
            <p:cNvPr id="20" name="מחבר חץ ישר 19"/>
            <p:cNvCxnSpPr/>
            <p:nvPr/>
          </p:nvCxnSpPr>
          <p:spPr>
            <a:xfrm>
              <a:off x="12601575" y="10045228"/>
              <a:ext cx="936104" cy="0"/>
            </a:xfrm>
            <a:prstGeom prst="straightConnector1">
              <a:avLst/>
            </a:prstGeom>
            <a:ln w="76200">
              <a:solidFill>
                <a:srgbClr val="FF1515"/>
              </a:solidFill>
              <a:tailEnd type="arrow"/>
            </a:ln>
          </p:spPr>
          <p:style>
            <a:lnRef idx="1">
              <a:schemeClr val="accent1"/>
            </a:lnRef>
            <a:fillRef idx="0">
              <a:schemeClr val="accent1"/>
            </a:fillRef>
            <a:effectRef idx="0">
              <a:schemeClr val="accent1"/>
            </a:effectRef>
            <a:fontRef idx="minor">
              <a:schemeClr val="tx1"/>
            </a:fontRef>
          </p:style>
        </p:cxnSp>
        <p:sp>
          <p:nvSpPr>
            <p:cNvPr id="22" name="אליפסה 21"/>
            <p:cNvSpPr/>
            <p:nvPr/>
          </p:nvSpPr>
          <p:spPr>
            <a:xfrm>
              <a:off x="12169527" y="9685188"/>
              <a:ext cx="9073008" cy="6480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3" name="אליפסה 22"/>
            <p:cNvSpPr/>
            <p:nvPr/>
          </p:nvSpPr>
          <p:spPr>
            <a:xfrm>
              <a:off x="12169527" y="3492500"/>
              <a:ext cx="9073008" cy="64807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5" name="TextBox 4"/>
          <p:cNvSpPr txBox="1"/>
          <p:nvPr/>
        </p:nvSpPr>
        <p:spPr>
          <a:xfrm>
            <a:off x="864271" y="13619494"/>
            <a:ext cx="10441160" cy="1754326"/>
          </a:xfrm>
          <a:prstGeom prst="rect">
            <a:avLst/>
          </a:prstGeom>
          <a:noFill/>
        </p:spPr>
        <p:txBody>
          <a:bodyPr wrap="square" rtlCol="1">
            <a:spAutoFit/>
          </a:bodyPr>
          <a:lstStyle/>
          <a:p>
            <a:pPr marL="571500" indent="-571500">
              <a:buFont typeface="Wingdings" pitchFamily="2" charset="2"/>
              <a:buChar char="q"/>
            </a:pPr>
            <a:r>
              <a:rPr lang="he-IL" sz="3600" dirty="0">
                <a:latin typeface="David" pitchFamily="34" charset="-79"/>
                <a:cs typeface="David" pitchFamily="34" charset="-79"/>
              </a:rPr>
              <a:t>השתמשנו במטריצת מעברים עם אילוצים, כי לא ייתכנו ערכים שלילים ולא ייתכנו ערכים גדולים מ-1, כך נחזה </a:t>
            </a:r>
          </a:p>
          <a:p>
            <a:r>
              <a:rPr lang="he-IL" sz="3600" dirty="0">
                <a:latin typeface="David" pitchFamily="34" charset="-79"/>
                <a:cs typeface="David" pitchFamily="34" charset="-79"/>
              </a:rPr>
              <a:t>      את הפרמטרים בצורה המדויקת ביותר</a:t>
            </a:r>
            <a:r>
              <a:rPr lang="he-IL" sz="3200" dirty="0">
                <a:latin typeface="David" pitchFamily="34" charset="-79"/>
                <a:cs typeface="David" pitchFamily="34" charset="-79"/>
              </a:rPr>
              <a:t>.</a:t>
            </a:r>
          </a:p>
        </p:txBody>
      </p:sp>
    </p:spTree>
    <p:extLst>
      <p:ext uri="{BB962C8B-B14F-4D97-AF65-F5344CB8AC3E}">
        <p14:creationId xmlns:p14="http://schemas.microsoft.com/office/powerpoint/2010/main" val="340323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ז'</a:t>
            </a:r>
          </a:p>
        </p:txBody>
      </p:sp>
      <p:sp>
        <p:nvSpPr>
          <p:cNvPr id="6" name="מלבן 5"/>
          <p:cNvSpPr/>
          <p:nvPr/>
        </p:nvSpPr>
        <p:spPr>
          <a:xfrm>
            <a:off x="1368327" y="12677580"/>
            <a:ext cx="21746416" cy="3416320"/>
          </a:xfrm>
          <a:prstGeom prst="rect">
            <a:avLst/>
          </a:prstGeom>
        </p:spPr>
        <p:txBody>
          <a:bodyPr wrap="square">
            <a:spAutoFit/>
          </a:bodyPr>
          <a:lstStyle/>
          <a:p>
            <a:r>
              <a:rPr lang="he-IL" sz="3600" dirty="0">
                <a:latin typeface="David" pitchFamily="34" charset="-79"/>
                <a:cs typeface="David" pitchFamily="34" charset="-79"/>
              </a:rPr>
              <a:t>מעבר קולות חדשים למפלגת העבודה גשר: 14% ממצביעי </a:t>
            </a:r>
            <a:r>
              <a:rPr lang="he-IL" sz="3600" b="1" dirty="0">
                <a:latin typeface="David" pitchFamily="34" charset="-79"/>
                <a:cs typeface="David" pitchFamily="34" charset="-79"/>
              </a:rPr>
              <a:t>מרצ</a:t>
            </a:r>
            <a:r>
              <a:rPr lang="he-IL" sz="3600" dirty="0">
                <a:latin typeface="David" pitchFamily="34" charset="-79"/>
                <a:cs typeface="David" pitchFamily="34" charset="-79"/>
              </a:rPr>
              <a:t> באפריל עברו להצביע לעבודה גשר. </a:t>
            </a:r>
          </a:p>
          <a:p>
            <a:r>
              <a:rPr lang="he-IL" sz="3600" dirty="0">
                <a:latin typeface="David" pitchFamily="34" charset="-79"/>
                <a:cs typeface="David" pitchFamily="34" charset="-79"/>
              </a:rPr>
              <a:t>כמעט   10%ממצביעי </a:t>
            </a:r>
            <a:r>
              <a:rPr lang="he-IL" sz="3600" b="1" dirty="0">
                <a:latin typeface="David" pitchFamily="34" charset="-79"/>
                <a:cs typeface="David" pitchFamily="34" charset="-79"/>
              </a:rPr>
              <a:t>כולנו</a:t>
            </a:r>
            <a:r>
              <a:rPr lang="he-IL" sz="3600" dirty="0">
                <a:latin typeface="David" pitchFamily="34" charset="-79"/>
                <a:cs typeface="David" pitchFamily="34" charset="-79"/>
              </a:rPr>
              <a:t> עברו להצביע לעבודה גשר.</a:t>
            </a:r>
          </a:p>
          <a:p>
            <a:r>
              <a:rPr lang="he-IL" sz="3600" dirty="0">
                <a:latin typeface="David" pitchFamily="34" charset="-79"/>
                <a:cs typeface="David" pitchFamily="34" charset="-79"/>
              </a:rPr>
              <a:t>ניתן לראות כי היה גם מעבר קטן כלשהוא מהליכוד ומכחול לבן להצבעה למפלגת העבודה גשר.</a:t>
            </a:r>
          </a:p>
          <a:p>
            <a:r>
              <a:rPr lang="he-IL" sz="3600" dirty="0">
                <a:latin typeface="David" pitchFamily="34" charset="-79"/>
                <a:cs typeface="David" pitchFamily="34" charset="-79"/>
              </a:rPr>
              <a:t>לא היה מעבר קולות מכאלה שלא הצביעו באפריל, למפלגת העבודה גשר בספטמבר. </a:t>
            </a:r>
          </a:p>
          <a:p>
            <a:r>
              <a:rPr lang="he-IL" sz="3600" dirty="0">
                <a:latin typeface="David" pitchFamily="34" charset="-79"/>
                <a:cs typeface="David" pitchFamily="34" charset="-79"/>
              </a:rPr>
              <a:t>(קולות ישנים שנשארו: כ 40% ממצביעי העבודה באפריל, עברו להצביע למפלגת העבודה גשר בספטמבר, ויותר מ: 50% ממצביעי מפלגת גשר באפריל עברו להצביע למפלגת העבודה גשר בספטמבר)</a:t>
            </a:r>
          </a:p>
        </p:txBody>
      </p:sp>
      <p:sp>
        <p:nvSpPr>
          <p:cNvPr id="8" name="כותרת 1"/>
          <p:cNvSpPr txBox="1">
            <a:spLocks/>
          </p:cNvSpPr>
          <p:nvPr/>
        </p:nvSpPr>
        <p:spPr>
          <a:xfrm>
            <a:off x="-575889"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מעברי קולות עבור מפלגת העבודה גשר בין אפריל לספטמבר</a:t>
            </a:r>
          </a:p>
          <a:p>
            <a:pPr algn="ctr"/>
            <a:r>
              <a:rPr lang="he-IL" sz="6300" b="1" dirty="0">
                <a:solidFill>
                  <a:srgbClr val="FF0000"/>
                </a:solidFill>
                <a:latin typeface="David" pitchFamily="34" charset="-79"/>
                <a:cs typeface="David" pitchFamily="34" charset="-79"/>
              </a:rPr>
              <a:t>מעבר הקולות החדשים למפלגת העבודה גשר בספטמבר </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grpSp>
        <p:nvGrpSpPr>
          <p:cNvPr id="9" name="קבוצה 8"/>
          <p:cNvGrpSpPr/>
          <p:nvPr/>
        </p:nvGrpSpPr>
        <p:grpSpPr>
          <a:xfrm>
            <a:off x="14977839" y="3489598"/>
            <a:ext cx="8233481" cy="9075910"/>
            <a:chOff x="14977839" y="3420492"/>
            <a:chExt cx="8233481" cy="9075910"/>
          </a:xfrm>
        </p:grpSpPr>
        <p:pic>
          <p:nvPicPr>
            <p:cNvPr id="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8102" t="6437" r="14962"/>
            <a:stretch/>
          </p:blipFill>
          <p:spPr bwMode="auto">
            <a:xfrm>
              <a:off x="14977839" y="3564508"/>
              <a:ext cx="8233481" cy="856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מחבר חץ ישר 10"/>
            <p:cNvCxnSpPr/>
            <p:nvPr/>
          </p:nvCxnSpPr>
          <p:spPr>
            <a:xfrm flipV="1">
              <a:off x="17426111" y="11341372"/>
              <a:ext cx="0" cy="952037"/>
            </a:xfrm>
            <a:prstGeom prst="straightConnector1">
              <a:avLst/>
            </a:prstGeom>
            <a:ln w="76200">
              <a:solidFill>
                <a:srgbClr val="FF1515"/>
              </a:solidFill>
              <a:tailEnd type="arrow"/>
            </a:ln>
          </p:spPr>
          <p:style>
            <a:lnRef idx="1">
              <a:schemeClr val="accent1"/>
            </a:lnRef>
            <a:fillRef idx="0">
              <a:schemeClr val="accent1"/>
            </a:fillRef>
            <a:effectRef idx="0">
              <a:schemeClr val="accent1"/>
            </a:effectRef>
            <a:fontRef idx="minor">
              <a:schemeClr val="tx1"/>
            </a:fontRef>
          </p:style>
        </p:cxnSp>
        <p:sp>
          <p:nvSpPr>
            <p:cNvPr id="13" name="אליפסה 12"/>
            <p:cNvSpPr/>
            <p:nvPr/>
          </p:nvSpPr>
          <p:spPr>
            <a:xfrm rot="5400000">
              <a:off x="12888156" y="7526399"/>
              <a:ext cx="9075910" cy="864096"/>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589" t="12475" r="5556" b="14757"/>
          <a:stretch/>
        </p:blipFill>
        <p:spPr bwMode="auto">
          <a:xfrm>
            <a:off x="144191" y="3708524"/>
            <a:ext cx="15069245" cy="7181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מלבן 3"/>
          <p:cNvSpPr/>
          <p:nvPr/>
        </p:nvSpPr>
        <p:spPr>
          <a:xfrm>
            <a:off x="196626" y="2340372"/>
            <a:ext cx="22990125" cy="1077218"/>
          </a:xfrm>
          <a:prstGeom prst="rect">
            <a:avLst/>
          </a:prstGeom>
        </p:spPr>
        <p:txBody>
          <a:bodyPr wrap="square">
            <a:spAutoFit/>
          </a:bodyPr>
          <a:lstStyle/>
          <a:p>
            <a:r>
              <a:rPr lang="he-IL" sz="3200" dirty="0">
                <a:latin typeface="David" pitchFamily="34" charset="-79"/>
                <a:cs typeface="David" pitchFamily="34" charset="-79"/>
              </a:rPr>
              <a:t>נציג את מעבר הקולות החדשים למפלגה, כלומר מצביעים שעברו אל המפלגה בבחירות ספטמבר ממפלגות אחרות בבחירות אפריל , כולל כאלו שלא הצביעו באפריל. ניתן לראות ב:</a:t>
            </a:r>
            <a:r>
              <a:rPr lang="en-US" sz="3200" b="1" dirty="0" err="1">
                <a:latin typeface="David" pitchFamily="34" charset="-79"/>
                <a:cs typeface="David" pitchFamily="34" charset="-79"/>
              </a:rPr>
              <a:t>heatmap</a:t>
            </a:r>
            <a:r>
              <a:rPr lang="en-US" sz="3200" dirty="0">
                <a:latin typeface="David" pitchFamily="34" charset="-79"/>
                <a:cs typeface="David" pitchFamily="34" charset="-79"/>
              </a:rPr>
              <a:t> </a:t>
            </a:r>
            <a:r>
              <a:rPr lang="he-IL" sz="3200" dirty="0">
                <a:latin typeface="David" pitchFamily="34" charset="-79"/>
                <a:cs typeface="David" pitchFamily="34" charset="-79"/>
              </a:rPr>
              <a:t> ובגרף  </a:t>
            </a:r>
            <a:r>
              <a:rPr lang="en-US" sz="3200" b="1" dirty="0" err="1">
                <a:latin typeface="David" pitchFamily="34" charset="-79"/>
                <a:cs typeface="David" pitchFamily="34" charset="-79"/>
              </a:rPr>
              <a:t>sunkey</a:t>
            </a:r>
            <a:r>
              <a:rPr lang="en-US" sz="3200" b="1" dirty="0">
                <a:latin typeface="David" pitchFamily="34" charset="-79"/>
                <a:cs typeface="David" pitchFamily="34" charset="-79"/>
              </a:rPr>
              <a:t>-plot</a:t>
            </a:r>
            <a:r>
              <a:rPr lang="he-IL" sz="3200" dirty="0">
                <a:latin typeface="David" pitchFamily="34" charset="-79"/>
                <a:cs typeface="David" pitchFamily="34" charset="-79"/>
              </a:rPr>
              <a:t> את נדידת הקולות בין מועדי הבחירות. בצד שמאל - מפלגות אפריל, בצד ימין – מפלגות ספטמבר.</a:t>
            </a:r>
          </a:p>
        </p:txBody>
      </p:sp>
    </p:spTree>
    <p:extLst>
      <p:ext uri="{BB962C8B-B14F-4D97-AF65-F5344CB8AC3E}">
        <p14:creationId xmlns:p14="http://schemas.microsoft.com/office/powerpoint/2010/main" val="103086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311" y="2412380"/>
            <a:ext cx="20718238" cy="1017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ח'</a:t>
            </a:r>
          </a:p>
        </p:txBody>
      </p:sp>
      <p:sp>
        <p:nvSpPr>
          <p:cNvPr id="4" name="מלבן 3"/>
          <p:cNvSpPr/>
          <p:nvPr/>
        </p:nvSpPr>
        <p:spPr>
          <a:xfrm>
            <a:off x="288031" y="12799530"/>
            <a:ext cx="22826712" cy="2862322"/>
          </a:xfrm>
          <a:prstGeom prst="rect">
            <a:avLst/>
          </a:prstGeom>
        </p:spPr>
        <p:txBody>
          <a:bodyPr wrap="square">
            <a:spAutoFit/>
          </a:bodyPr>
          <a:lstStyle/>
          <a:p>
            <a:r>
              <a:rPr lang="he-IL" sz="3600" dirty="0">
                <a:latin typeface="David" pitchFamily="34" charset="-79"/>
                <a:cs typeface="David" pitchFamily="34" charset="-79"/>
              </a:rPr>
              <a:t>ניתן לראות כי 10 הקלפיות עם ההפרשים הגדולים ביותר בין שתי מערכות הבחירות הן </a:t>
            </a:r>
            <a:r>
              <a:rPr lang="he-IL" sz="3600" b="1" dirty="0">
                <a:solidFill>
                  <a:srgbClr val="FF0000"/>
                </a:solidFill>
                <a:latin typeface="David" pitchFamily="34" charset="-79"/>
                <a:cs typeface="David" pitchFamily="34" charset="-79"/>
              </a:rPr>
              <a:t>בבית ג'ן. </a:t>
            </a:r>
            <a:r>
              <a:rPr lang="he-IL" sz="3600" dirty="0">
                <a:latin typeface="David" pitchFamily="34" charset="-79"/>
                <a:cs typeface="David" pitchFamily="34" charset="-79"/>
              </a:rPr>
              <a:t>באפריל אחוזי הצבעה נמוכים למפלגת העבודה גשר ופתאום בספטמבר אחוזי הצבעה גבוהים מאוד למפלגת העבודה גשר - הקולות עברו ממרצ לעבודה גשר. נראה קצת חשוד. ניסינו לבדוק זאת וראינו כי ביישוב מתגורר סאלח סעד חבר כנסת מטעם מפלגת העבודה בסיעת המחנה הציוני.  כמו כן, מתגורר ביישוב עלי </a:t>
            </a:r>
            <a:r>
              <a:rPr lang="he-IL" sz="3600" dirty="0" err="1">
                <a:latin typeface="David" pitchFamily="34" charset="-79"/>
                <a:cs typeface="David" pitchFamily="34" charset="-79"/>
              </a:rPr>
              <a:t>סלאלחה</a:t>
            </a:r>
            <a:r>
              <a:rPr lang="he-IL" sz="3600" dirty="0">
                <a:latin typeface="David" pitchFamily="34" charset="-79"/>
                <a:cs typeface="David" pitchFamily="34" charset="-79"/>
              </a:rPr>
              <a:t> שהתמודד במקום החמישי ברשימת מרצ בבחירות אפריל. כנראה </a:t>
            </a:r>
            <a:r>
              <a:rPr lang="he-IL" sz="3600" dirty="0" err="1">
                <a:latin typeface="David" pitchFamily="34" charset="-79"/>
                <a:cs typeface="David" pitchFamily="34" charset="-79"/>
              </a:rPr>
              <a:t>התמודודתו</a:t>
            </a:r>
            <a:r>
              <a:rPr lang="he-IL" sz="3600" dirty="0">
                <a:latin typeface="David" pitchFamily="34" charset="-79"/>
                <a:cs typeface="David" pitchFamily="34" charset="-79"/>
              </a:rPr>
              <a:t> בבחירות אפריל גרמה לרוב התושבים להצביע עבורו, בעוד שבבחירות ספטמבר רובם הצביעו לעבודה גשר, כנראה בבחירות ספטמבר הוא כבר לא התמודד.  </a:t>
            </a:r>
          </a:p>
        </p:txBody>
      </p:sp>
      <p:sp>
        <p:nvSpPr>
          <p:cNvPr id="5" name="כותרת 1"/>
          <p:cNvSpPr txBox="1">
            <a:spLocks/>
          </p:cNvSpPr>
          <p:nvPr/>
        </p:nvSpPr>
        <p:spPr>
          <a:xfrm>
            <a:off x="-431873"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קלפיות חשודות – קלפיות עם </a:t>
            </a:r>
            <a:r>
              <a:rPr lang="he-IL" sz="6300" b="1" dirty="0">
                <a:solidFill>
                  <a:srgbClr val="FF0000"/>
                </a:solidFill>
                <a:latin typeface="David" pitchFamily="34" charset="-79"/>
                <a:cs typeface="David" pitchFamily="34" charset="-79"/>
              </a:rPr>
              <a:t>השינוי הרב ביותר </a:t>
            </a:r>
            <a:r>
              <a:rPr lang="he-IL" sz="6300" b="1" dirty="0">
                <a:latin typeface="David" pitchFamily="34" charset="-79"/>
                <a:cs typeface="David" pitchFamily="34" charset="-79"/>
              </a:rPr>
              <a:t>בין שתי מערכות הבחירות  </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8" name="מלבן 7"/>
          <p:cNvSpPr/>
          <p:nvPr/>
        </p:nvSpPr>
        <p:spPr>
          <a:xfrm>
            <a:off x="1080295" y="1572091"/>
            <a:ext cx="21962615" cy="1200329"/>
          </a:xfrm>
          <a:prstGeom prst="rect">
            <a:avLst/>
          </a:prstGeom>
        </p:spPr>
        <p:txBody>
          <a:bodyPr wrap="square">
            <a:spAutoFit/>
          </a:bodyPr>
          <a:lstStyle/>
          <a:p>
            <a:r>
              <a:rPr lang="he-IL" sz="3600" dirty="0">
                <a:solidFill>
                  <a:prstClr val="black"/>
                </a:solidFill>
                <a:latin typeface="David" pitchFamily="34" charset="-79"/>
                <a:cs typeface="David" pitchFamily="34" charset="-79"/>
              </a:rPr>
              <a:t>נמצא קלפיות הנראות לנו חשודות. נציג </a:t>
            </a:r>
            <a:r>
              <a:rPr lang="he-IL" sz="3600" dirty="0">
                <a:latin typeface="David" pitchFamily="34" charset="-79"/>
                <a:cs typeface="David" pitchFamily="34" charset="-79"/>
              </a:rPr>
              <a:t>את 10 הקלפיות בהן היה השינוי הרב ביותר בשכיחות ההצבעה למפלגת העבודה גשר בין  בחירות אפריל לבחירות ספטמבר.</a:t>
            </a:r>
          </a:p>
        </p:txBody>
      </p:sp>
    </p:spTree>
    <p:extLst>
      <p:ext uri="{BB962C8B-B14F-4D97-AF65-F5344CB8AC3E}">
        <p14:creationId xmlns:p14="http://schemas.microsoft.com/office/powerpoint/2010/main" val="185871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קבוצה 3"/>
          <p:cNvGrpSpPr/>
          <p:nvPr/>
        </p:nvGrpSpPr>
        <p:grpSpPr>
          <a:xfrm>
            <a:off x="3744591" y="2310833"/>
            <a:ext cx="16596189" cy="10542707"/>
            <a:chOff x="3744591" y="2166817"/>
            <a:chExt cx="16596189" cy="10542707"/>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591" y="2166817"/>
              <a:ext cx="16596189" cy="10542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אליפסה 11"/>
            <p:cNvSpPr/>
            <p:nvPr/>
          </p:nvSpPr>
          <p:spPr>
            <a:xfrm>
              <a:off x="14473783" y="7249607"/>
              <a:ext cx="1368152" cy="4235781"/>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grpSp>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5" name="מלבן 4"/>
          <p:cNvSpPr/>
          <p:nvPr/>
        </p:nvSpPr>
        <p:spPr>
          <a:xfrm>
            <a:off x="432223" y="1644099"/>
            <a:ext cx="22650763" cy="1200329"/>
          </a:xfrm>
          <a:prstGeom prst="rect">
            <a:avLst/>
          </a:prstGeom>
        </p:spPr>
        <p:txBody>
          <a:bodyPr wrap="square">
            <a:spAutoFit/>
          </a:bodyPr>
          <a:lstStyle/>
          <a:p>
            <a:r>
              <a:rPr lang="he-IL" sz="3600" dirty="0">
                <a:latin typeface="David" pitchFamily="34" charset="-79"/>
                <a:cs typeface="David" pitchFamily="34" charset="-79"/>
              </a:rPr>
              <a:t>נציג גרף עם אחוזי הצבעה בבחירות ספטמבר ובבחירות אפריל. עבור המפלגות אפריל ביצענו שינויים לפי איחוד/ פיצול של מפלגות כדי להתאים ל 10 המפלגות הגדולות בספטמבר. עבור מפלגת העבודה גשר במועד אפריל מופיע הסכום של שכיחויות ההצבעה לעבודה ולגשר. </a:t>
            </a:r>
          </a:p>
        </p:txBody>
      </p:sp>
      <p:sp>
        <p:nvSpPr>
          <p:cNvPr id="6" name="TextBox 5"/>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סיכום</a:t>
            </a:r>
          </a:p>
        </p:txBody>
      </p:sp>
      <p:sp>
        <p:nvSpPr>
          <p:cNvPr id="10" name="כותרת 1"/>
          <p:cNvSpPr txBox="1">
            <a:spLocks/>
          </p:cNvSpPr>
          <p:nvPr/>
        </p:nvSpPr>
        <p:spPr>
          <a:xfrm>
            <a:off x="-503881"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סיכום הממצאים</a:t>
            </a:r>
            <a:endParaRPr lang="he-IL" sz="6600" b="1" dirty="0">
              <a:latin typeface="David" pitchFamily="34" charset="-79"/>
              <a:cs typeface="David" pitchFamily="34" charset="-79"/>
            </a:endParaRP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11" name="מלבן 10"/>
          <p:cNvSpPr/>
          <p:nvPr/>
        </p:nvSpPr>
        <p:spPr>
          <a:xfrm>
            <a:off x="303911" y="12923801"/>
            <a:ext cx="22954848" cy="3170099"/>
          </a:xfrm>
          <a:prstGeom prst="rect">
            <a:avLst/>
          </a:prstGeom>
        </p:spPr>
        <p:txBody>
          <a:bodyPr wrap="square">
            <a:spAutoFit/>
          </a:bodyPr>
          <a:lstStyle/>
          <a:p>
            <a:r>
              <a:rPr lang="he-IL" sz="4000" dirty="0">
                <a:latin typeface="David" pitchFamily="34" charset="-79"/>
                <a:cs typeface="David" pitchFamily="34" charset="-79"/>
              </a:rPr>
              <a:t>לסיכום ניתן לראות כי האיחוד בין מפלגות העבודה וגשר </a:t>
            </a:r>
            <a:r>
              <a:rPr lang="he-IL" sz="4000" b="1" u="sng" dirty="0">
                <a:latin typeface="David" pitchFamily="34" charset="-79"/>
                <a:cs typeface="David" pitchFamily="34" charset="-79"/>
              </a:rPr>
              <a:t>לא</a:t>
            </a:r>
            <a:r>
              <a:rPr lang="he-IL" sz="4000" b="1" dirty="0">
                <a:latin typeface="David" pitchFamily="34" charset="-79"/>
                <a:cs typeface="David" pitchFamily="34" charset="-79"/>
              </a:rPr>
              <a:t> הביא לכך שמפלגת העבודה גדלה. </a:t>
            </a:r>
            <a:r>
              <a:rPr lang="he-IL" sz="4000" dirty="0">
                <a:latin typeface="David" pitchFamily="34" charset="-79"/>
                <a:cs typeface="David" pitchFamily="34" charset="-79"/>
              </a:rPr>
              <a:t>בבחירות ספטמבר אחוזי ההצבעה למפלגה דווקא ירדו , זאת כתוצאה מבריחת קולות עקב האיחוד. מבחינת כמות המנדטים - מפלגת העבודה קיבלה 6 מנדטים באפריל (בעוד מפלגת גשר לא עברה את אחוז החסימה), ולאחר האיחוד נשארה מפלגת העבודה גשר עם 6 מנדטים.</a:t>
            </a:r>
          </a:p>
          <a:p>
            <a:r>
              <a:rPr lang="he-IL" sz="4000" dirty="0">
                <a:latin typeface="David" pitchFamily="34" charset="-79"/>
                <a:cs typeface="David" pitchFamily="34" charset="-79"/>
              </a:rPr>
              <a:t>מפלגת העבודה גשר הצליחה אמנם להגדיל קצת את אחוזי ההצבעה באשכולות הביניים כפי שרצתה, אך לא באופן משמעותי, וזה גם בא יחד עם ירידה קטנה באחוזי ההצבעה למפלגה באשכולות הגבוהים.</a:t>
            </a:r>
          </a:p>
        </p:txBody>
      </p:sp>
    </p:spTree>
    <p:extLst>
      <p:ext uri="{BB962C8B-B14F-4D97-AF65-F5344CB8AC3E}">
        <p14:creationId xmlns:p14="http://schemas.microsoft.com/office/powerpoint/2010/main" val="27276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71000"/>
          </a:schemeClr>
        </a:solidFill>
        <a:effectLst/>
      </p:bgPr>
    </p:bg>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24149111" y="-35892"/>
            <a:ext cx="1773944" cy="1126135"/>
          </a:xfrm>
        </p:spPr>
        <p:txBody>
          <a:bodyPr>
            <a:normAutofit/>
          </a:bodyPr>
          <a:lstStyle/>
          <a:p>
            <a:r>
              <a:rPr lang="he-IL" sz="3100" dirty="0">
                <a:solidFill>
                  <a:schemeClr val="bg1"/>
                </a:solidFill>
                <a:latin typeface="David" pitchFamily="34" charset="-79"/>
                <a:cs typeface="David" pitchFamily="34" charset="-79"/>
              </a:rPr>
              <a:t>בס"ד</a:t>
            </a:r>
          </a:p>
        </p:txBody>
      </p:sp>
      <p:sp>
        <p:nvSpPr>
          <p:cNvPr id="4" name="TextBox 3"/>
          <p:cNvSpPr txBox="1"/>
          <p:nvPr/>
        </p:nvSpPr>
        <p:spPr>
          <a:xfrm>
            <a:off x="399870" y="756196"/>
            <a:ext cx="22642865" cy="1176005"/>
          </a:xfrm>
          <a:prstGeom prst="rect">
            <a:avLst/>
          </a:prstGeom>
          <a:noFill/>
        </p:spPr>
        <p:txBody>
          <a:bodyPr wrap="square" lIns="158791" tIns="79396" rIns="158791" bIns="79396" rtlCol="1">
            <a:spAutoFit/>
          </a:bodyPr>
          <a:lstStyle/>
          <a:p>
            <a:pPr algn="ctr"/>
            <a:r>
              <a:rPr lang="he-IL" sz="6600" b="1" dirty="0">
                <a:ln w="57150">
                  <a:solidFill>
                    <a:prstClr val="black"/>
                  </a:solidFill>
                  <a:prstDash val="solid"/>
                </a:ln>
                <a:solidFill>
                  <a:srgbClr val="FF1515"/>
                </a:solidFill>
                <a:effectLst>
                  <a:outerShdw blurRad="41275" dist="20320" dir="1800000" algn="tl" rotWithShape="0">
                    <a:srgbClr val="000000">
                      <a:alpha val="40000"/>
                    </a:srgbClr>
                  </a:outerShdw>
                </a:effectLst>
                <a:latin typeface="BN Oria" pitchFamily="2" charset="-79"/>
                <a:cs typeface="BN Oria" pitchFamily="2" charset="-79"/>
              </a:rPr>
              <a:t>ניתוח סטטיסטי עבור מפלגת העבודה גשר</a:t>
            </a:r>
          </a:p>
        </p:txBody>
      </p:sp>
      <p:sp>
        <p:nvSpPr>
          <p:cNvPr id="2" name="TextBox 1"/>
          <p:cNvSpPr txBox="1"/>
          <p:nvPr/>
        </p:nvSpPr>
        <p:spPr>
          <a:xfrm>
            <a:off x="23106742" y="13069564"/>
            <a:ext cx="2240249" cy="1463863"/>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א'</a:t>
            </a:r>
          </a:p>
          <a:p>
            <a:pPr algn="ctr"/>
            <a:r>
              <a:rPr lang="he-IL" sz="4400" dirty="0">
                <a:solidFill>
                  <a:prstClr val="white"/>
                </a:solidFill>
                <a:latin typeface="David" pitchFamily="34" charset="-79"/>
                <a:cs typeface="David" pitchFamily="34" charset="-79"/>
              </a:rPr>
              <a:t>רקע</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772" t="40410" r="14421" b="16445"/>
          <a:stretch/>
        </p:blipFill>
        <p:spPr bwMode="auto">
          <a:xfrm>
            <a:off x="5479280" y="2088967"/>
            <a:ext cx="6042175" cy="3491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3845" t="30672" r="13715" b="25779"/>
          <a:stretch/>
        </p:blipFill>
        <p:spPr bwMode="auto">
          <a:xfrm>
            <a:off x="11721302" y="2017773"/>
            <a:ext cx="6136857" cy="35629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מלבן 4"/>
          <p:cNvSpPr/>
          <p:nvPr/>
        </p:nvSpPr>
        <p:spPr>
          <a:xfrm>
            <a:off x="1008287" y="5762480"/>
            <a:ext cx="22106456" cy="10187404"/>
          </a:xfrm>
          <a:prstGeom prst="rect">
            <a:avLst/>
          </a:prstGeom>
        </p:spPr>
        <p:txBody>
          <a:bodyPr wrap="square">
            <a:spAutoFit/>
          </a:bodyPr>
          <a:lstStyle/>
          <a:p>
            <a:r>
              <a:rPr lang="he-IL" sz="3600" b="1" dirty="0">
                <a:solidFill>
                  <a:prstClr val="black"/>
                </a:solidFill>
                <a:latin typeface="David" pitchFamily="34" charset="-79"/>
                <a:cs typeface="David" pitchFamily="34" charset="-79"/>
              </a:rPr>
              <a:t>חקרנו את תוצאות בחירות אפריל וספטמבר 2019 </a:t>
            </a:r>
          </a:p>
          <a:p>
            <a:endParaRPr lang="he-IL" sz="3600" b="1" u="sng" dirty="0">
              <a:solidFill>
                <a:prstClr val="black"/>
              </a:solidFill>
              <a:latin typeface="David" pitchFamily="34" charset="-79"/>
              <a:cs typeface="David" pitchFamily="34" charset="-79"/>
            </a:endParaRPr>
          </a:p>
          <a:p>
            <a:r>
              <a:rPr lang="he-IL" sz="3600" b="1" u="sng" dirty="0">
                <a:solidFill>
                  <a:schemeClr val="bg2">
                    <a:lumMod val="50000"/>
                  </a:schemeClr>
                </a:solidFill>
                <a:latin typeface="David" pitchFamily="34" charset="-79"/>
                <a:cs typeface="David" pitchFamily="34" charset="-79"/>
              </a:rPr>
              <a:t>נתונים:</a:t>
            </a:r>
            <a:r>
              <a:rPr lang="he-IL" sz="3600" b="1" dirty="0">
                <a:solidFill>
                  <a:schemeClr val="bg2">
                    <a:lumMod val="50000"/>
                  </a:schemeClr>
                </a:solidFill>
                <a:latin typeface="David" pitchFamily="34" charset="-79"/>
                <a:cs typeface="David" pitchFamily="34" charset="-79"/>
              </a:rPr>
              <a:t> </a:t>
            </a:r>
            <a:r>
              <a:rPr lang="he-IL" sz="3600" dirty="0">
                <a:solidFill>
                  <a:prstClr val="black"/>
                </a:solidFill>
                <a:latin typeface="David" pitchFamily="34" charset="-79"/>
                <a:cs typeface="David" pitchFamily="34" charset="-79"/>
              </a:rPr>
              <a:t>כדי לנתח את נתוני הבחירות השתמשנו בקבצי נתוני הבחירות באפריל ובספטמבר </a:t>
            </a:r>
            <a:r>
              <a:rPr lang="he-IL" sz="4000" b="1" dirty="0">
                <a:solidFill>
                  <a:srgbClr val="FF0000"/>
                </a:solidFill>
                <a:latin typeface="David" pitchFamily="34" charset="-79"/>
                <a:cs typeface="David" pitchFamily="34" charset="-79"/>
              </a:rPr>
              <a:t>לפי יישובים  </a:t>
            </a:r>
            <a:r>
              <a:rPr lang="he-IL" sz="3600" dirty="0">
                <a:solidFill>
                  <a:prstClr val="black"/>
                </a:solidFill>
                <a:latin typeface="David" pitchFamily="34" charset="-79"/>
                <a:cs typeface="David" pitchFamily="34" charset="-79"/>
              </a:rPr>
              <a:t>וכן בקבצי  נתוני הבחירות באפריל ובספטמבר  </a:t>
            </a:r>
            <a:r>
              <a:rPr lang="he-IL" sz="4000" b="1" dirty="0">
                <a:solidFill>
                  <a:srgbClr val="FF0000"/>
                </a:solidFill>
                <a:latin typeface="David" pitchFamily="34" charset="-79"/>
                <a:cs typeface="David" pitchFamily="34" charset="-79"/>
              </a:rPr>
              <a:t>לפי קלפיות</a:t>
            </a:r>
            <a:r>
              <a:rPr lang="he-IL" sz="4000" dirty="0">
                <a:solidFill>
                  <a:srgbClr val="FF0000"/>
                </a:solidFill>
                <a:latin typeface="David" pitchFamily="34" charset="-79"/>
                <a:cs typeface="David" pitchFamily="34" charset="-79"/>
              </a:rPr>
              <a:t>. </a:t>
            </a:r>
            <a:r>
              <a:rPr lang="he-IL" sz="3600" dirty="0">
                <a:solidFill>
                  <a:prstClr val="black"/>
                </a:solidFill>
                <a:latin typeface="David" pitchFamily="34" charset="-79"/>
                <a:cs typeface="David" pitchFamily="34" charset="-79"/>
              </a:rPr>
              <a:t>כמו כן, עשינו שימוש בקובץ נתונים המכיל </a:t>
            </a:r>
            <a:r>
              <a:rPr lang="he-IL" sz="4000" b="1" dirty="0">
                <a:solidFill>
                  <a:srgbClr val="FF0000"/>
                </a:solidFill>
                <a:latin typeface="David" pitchFamily="34" charset="-79"/>
                <a:cs typeface="David" pitchFamily="34" charset="-79"/>
              </a:rPr>
              <a:t>דירוג כלכלי חברתי </a:t>
            </a:r>
            <a:r>
              <a:rPr lang="he-IL" sz="3600" dirty="0">
                <a:solidFill>
                  <a:prstClr val="black"/>
                </a:solidFill>
                <a:latin typeface="David" pitchFamily="34" charset="-79"/>
                <a:cs typeface="David" pitchFamily="34" charset="-79"/>
              </a:rPr>
              <a:t>, מדד ג'יני ועוד עבור כל יישוב. </a:t>
            </a:r>
          </a:p>
          <a:p>
            <a:endParaRPr lang="he-IL" sz="3600" dirty="0">
              <a:solidFill>
                <a:prstClr val="black"/>
              </a:solidFill>
              <a:latin typeface="David" pitchFamily="34" charset="-79"/>
              <a:cs typeface="David" pitchFamily="34" charset="-79"/>
            </a:endParaRPr>
          </a:p>
          <a:p>
            <a:r>
              <a:rPr lang="he-IL" sz="3600" dirty="0">
                <a:solidFill>
                  <a:prstClr val="black"/>
                </a:solidFill>
                <a:latin typeface="David" pitchFamily="34" charset="-79"/>
                <a:cs typeface="David" pitchFamily="34" charset="-79"/>
              </a:rPr>
              <a:t>כדי לעבוד עם קובץ הדירוג החברתי כלכלי, עשינו איחוד של קובץ נתונים זה עם קובץ נתוני הבחירות ביישובים. האיחוד נעשה לפי שם יישוב. כדי שקובץ הנתונים המאוחד יכלול את מרבית היישובים (גם יישובים המופיעים באיות שונה בשני הקבצים) בנינו פונקציית תיקון המסדרת את בעיות האיות העיקריות שחזרו על עצמן. </a:t>
            </a:r>
            <a:r>
              <a:rPr lang="he-IL" sz="3600" b="1" dirty="0">
                <a:solidFill>
                  <a:prstClr val="black"/>
                </a:solidFill>
                <a:latin typeface="David" pitchFamily="34" charset="-79"/>
                <a:cs typeface="David" pitchFamily="34" charset="-79"/>
              </a:rPr>
              <a:t>בקובץ הנתונים המאוחד קיימים 198 יישובים. </a:t>
            </a:r>
          </a:p>
          <a:p>
            <a:endParaRPr lang="he-IL" sz="3600" dirty="0">
              <a:solidFill>
                <a:prstClr val="black"/>
              </a:solidFill>
              <a:latin typeface="David" pitchFamily="34" charset="-79"/>
              <a:cs typeface="David" pitchFamily="34" charset="-79"/>
            </a:endParaRPr>
          </a:p>
          <a:p>
            <a:r>
              <a:rPr lang="he-IL" sz="3600" b="1" u="sng" dirty="0">
                <a:solidFill>
                  <a:schemeClr val="bg2">
                    <a:lumMod val="50000"/>
                  </a:schemeClr>
                </a:solidFill>
                <a:latin typeface="David" pitchFamily="34" charset="-79"/>
                <a:cs typeface="David" pitchFamily="34" charset="-79"/>
              </a:rPr>
              <a:t>עיבוד מוקדם: </a:t>
            </a:r>
            <a:r>
              <a:rPr lang="he-IL" sz="3600" dirty="0">
                <a:solidFill>
                  <a:prstClr val="black"/>
                </a:solidFill>
                <a:latin typeface="David" pitchFamily="34" charset="-79"/>
                <a:cs typeface="David" pitchFamily="34" charset="-79"/>
              </a:rPr>
              <a:t>לצורך ניתוח הנתונים, עשינו עיבוד מוקדם של הנתונים. הסרנו את </a:t>
            </a:r>
            <a:r>
              <a:rPr lang="he-IL" sz="3600" u="sng" dirty="0">
                <a:solidFill>
                  <a:prstClr val="black"/>
                </a:solidFill>
                <a:latin typeface="David" pitchFamily="34" charset="-79"/>
                <a:cs typeface="David" pitchFamily="34" charset="-79"/>
              </a:rPr>
              <a:t>המעטפות החיצוניות </a:t>
            </a:r>
            <a:r>
              <a:rPr lang="he-IL" sz="3600" dirty="0">
                <a:solidFill>
                  <a:prstClr val="black"/>
                </a:solidFill>
                <a:latin typeface="David" pitchFamily="34" charset="-79"/>
                <a:cs typeface="David" pitchFamily="34" charset="-79"/>
              </a:rPr>
              <a:t>מכל קבצי הנתונים. הסרנו </a:t>
            </a:r>
            <a:r>
              <a:rPr lang="he-IL" sz="3600" u="sng" dirty="0">
                <a:solidFill>
                  <a:prstClr val="black"/>
                </a:solidFill>
                <a:latin typeface="David" pitchFamily="34" charset="-79"/>
                <a:cs typeface="David" pitchFamily="34" charset="-79"/>
              </a:rPr>
              <a:t>עמודות (</a:t>
            </a:r>
            <a:r>
              <a:rPr lang="en-US" sz="3600" u="sng" dirty="0">
                <a:solidFill>
                  <a:prstClr val="black"/>
                </a:solidFill>
                <a:latin typeface="David" pitchFamily="34" charset="-79"/>
                <a:cs typeface="David" pitchFamily="34" charset="-79"/>
              </a:rPr>
              <a:t>Metadata</a:t>
            </a:r>
            <a:r>
              <a:rPr lang="he-IL" sz="3600" u="sng" dirty="0">
                <a:solidFill>
                  <a:prstClr val="black"/>
                </a:solidFill>
                <a:latin typeface="David" pitchFamily="34" charset="-79"/>
                <a:cs typeface="David" pitchFamily="34" charset="-79"/>
              </a:rPr>
              <a:t>) </a:t>
            </a:r>
            <a:r>
              <a:rPr lang="he-IL" sz="3600" dirty="0">
                <a:solidFill>
                  <a:prstClr val="black"/>
                </a:solidFill>
                <a:latin typeface="David" pitchFamily="34" charset="-79"/>
                <a:cs typeface="David" pitchFamily="34" charset="-79"/>
              </a:rPr>
              <a:t>כמו למשל שם ישוב, כשרים, </a:t>
            </a:r>
            <a:r>
              <a:rPr lang="he-IL" sz="3600" dirty="0" err="1">
                <a:solidFill>
                  <a:prstClr val="black"/>
                </a:solidFill>
                <a:latin typeface="David" pitchFamily="34" charset="-79"/>
                <a:cs typeface="David" pitchFamily="34" charset="-79"/>
              </a:rPr>
              <a:t>בז"ב</a:t>
            </a:r>
            <a:r>
              <a:rPr lang="he-IL" sz="3600" dirty="0">
                <a:solidFill>
                  <a:prstClr val="black"/>
                </a:solidFill>
                <a:latin typeface="David" pitchFamily="34" charset="-79"/>
                <a:cs typeface="David" pitchFamily="34" charset="-79"/>
              </a:rPr>
              <a:t>, מספר קלפי ועוד. </a:t>
            </a:r>
          </a:p>
          <a:p>
            <a:r>
              <a:rPr lang="he-IL" sz="3600" dirty="0">
                <a:solidFill>
                  <a:prstClr val="black"/>
                </a:solidFill>
                <a:latin typeface="David" pitchFamily="34" charset="-79"/>
                <a:cs typeface="David" pitchFamily="34" charset="-79"/>
              </a:rPr>
              <a:t>בחלק גדול מניתוח הנתונים עבדנו רק עם 10 המפלגות הגדולות, לכן לקחנו רק את העמודות הרלוונטיות עבור מפלגות אלו. </a:t>
            </a:r>
          </a:p>
          <a:p>
            <a:r>
              <a:rPr lang="he-IL" sz="3600" dirty="0">
                <a:solidFill>
                  <a:prstClr val="black"/>
                </a:solidFill>
                <a:latin typeface="David" pitchFamily="34" charset="-79"/>
                <a:cs typeface="David" pitchFamily="34" charset="-79"/>
              </a:rPr>
              <a:t>בפונקציית קריאת הנתונים הגדרנו האם להשתמש גם במפלגת "לא הצביעו" או לא. </a:t>
            </a:r>
          </a:p>
          <a:p>
            <a:r>
              <a:rPr lang="he-IL" sz="3600" dirty="0">
                <a:solidFill>
                  <a:prstClr val="black"/>
                </a:solidFill>
                <a:latin typeface="David" pitchFamily="34" charset="-79"/>
                <a:cs typeface="David" pitchFamily="34" charset="-79"/>
              </a:rPr>
              <a:t>התאמת שמות המפלגות כדי לבצע חישובים עבור אפריל וספטמבר יחד. כלומר, הפכנו את 14 המפלגות באפריל ל-10 המפלגות בספטמבר לפי הידוע לנו על איחוד או פיצול של מפלגות. </a:t>
            </a:r>
          </a:p>
          <a:p>
            <a:endParaRPr lang="he-IL" sz="3600" dirty="0">
              <a:solidFill>
                <a:prstClr val="black"/>
              </a:solidFill>
              <a:latin typeface="David" pitchFamily="34" charset="-79"/>
              <a:cs typeface="David" pitchFamily="34" charset="-79"/>
            </a:endParaRPr>
          </a:p>
          <a:p>
            <a:r>
              <a:rPr lang="he-IL" sz="3600" dirty="0">
                <a:solidFill>
                  <a:prstClr val="black"/>
                </a:solidFill>
                <a:latin typeface="David" pitchFamily="34" charset="-79"/>
                <a:cs typeface="David" pitchFamily="34" charset="-79"/>
              </a:rPr>
              <a:t>* שמנו לב כי ביישובים כרמים ותלם,  אחוז ההצבעה גדול מ-1. אולי יש אנשים שקיבלו הסכמה להצביע בישוב על אף שהם לא תושבי המקום. כאשר היה בעייתי לעבוד עם אחוז הצבעה גדול מ-1, הפכנו את אחוז ההצבעה ביישובים אלו להיות 1. </a:t>
            </a:r>
          </a:p>
        </p:txBody>
      </p:sp>
    </p:spTree>
    <p:extLst>
      <p:ext uri="{BB962C8B-B14F-4D97-AF65-F5344CB8AC3E}">
        <p14:creationId xmlns:p14="http://schemas.microsoft.com/office/powerpoint/2010/main" val="65693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647897" y="108124"/>
            <a:ext cx="24266696" cy="2335695"/>
          </a:xfrm>
        </p:spPr>
        <p:txBody>
          <a:bodyPr/>
          <a:lstStyle/>
          <a:p>
            <a:pPr algn="ctr"/>
            <a:r>
              <a:rPr lang="he-IL" sz="6600" b="1" dirty="0">
                <a:latin typeface="David" pitchFamily="34" charset="-79"/>
                <a:cs typeface="David" pitchFamily="34" charset="-79"/>
              </a:rPr>
              <a:t>שינוי המפלגה בין מועדי הבחירות</a:t>
            </a:r>
            <a:endParaRPr lang="he-IL" sz="6000" b="1" dirty="0">
              <a:solidFill>
                <a:srgbClr val="FF0000"/>
              </a:solidFill>
              <a:latin typeface="David" pitchFamily="34" charset="-79"/>
              <a:cs typeface="David" pitchFamily="34" charset="-79"/>
            </a:endParaRPr>
          </a:p>
        </p:txBody>
      </p:sp>
      <p:sp>
        <p:nvSpPr>
          <p:cNvPr id="8"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9" name="TextBox 8"/>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ב'</a:t>
            </a:r>
          </a:p>
        </p:txBody>
      </p:sp>
      <p:sp>
        <p:nvSpPr>
          <p:cNvPr id="3" name="TextBox 2"/>
          <p:cNvSpPr txBox="1"/>
          <p:nvPr/>
        </p:nvSpPr>
        <p:spPr>
          <a:xfrm>
            <a:off x="1152303" y="1908324"/>
            <a:ext cx="21746416" cy="8833187"/>
          </a:xfrm>
          <a:prstGeom prst="rect">
            <a:avLst/>
          </a:prstGeom>
          <a:noFill/>
        </p:spPr>
        <p:txBody>
          <a:bodyPr wrap="square" rtlCol="1">
            <a:spAutoFit/>
          </a:bodyPr>
          <a:lstStyle/>
          <a:p>
            <a:r>
              <a:rPr lang="he-IL" sz="4000" dirty="0">
                <a:latin typeface="David" pitchFamily="34" charset="-79"/>
                <a:cs typeface="David" pitchFamily="34" charset="-79"/>
              </a:rPr>
              <a:t>מפלגת </a:t>
            </a:r>
            <a:r>
              <a:rPr lang="he-IL" sz="4400" b="1" dirty="0">
                <a:solidFill>
                  <a:srgbClr val="FF0000"/>
                </a:solidFill>
                <a:latin typeface="David" pitchFamily="34" charset="-79"/>
                <a:cs typeface="David" pitchFamily="34" charset="-79"/>
              </a:rPr>
              <a:t>העבודה גשר </a:t>
            </a:r>
            <a:r>
              <a:rPr lang="he-IL" sz="4000" dirty="0">
                <a:latin typeface="David" pitchFamily="34" charset="-79"/>
                <a:cs typeface="David" pitchFamily="34" charset="-79"/>
              </a:rPr>
              <a:t>בבחירות לכנסת ה-22 (בחירות ספטמבר), היא איחוד מפלגות העבודה וגשר. המפלגה דוגלת בסוציאל דמוקרטיה ובמיסוי פרוגרסיבי ובעלת מצע חברתי כלכלי ברובו.  </a:t>
            </a:r>
          </a:p>
          <a:p>
            <a:r>
              <a:rPr lang="he-IL" sz="4000" dirty="0">
                <a:latin typeface="David" pitchFamily="34" charset="-79"/>
                <a:cs typeface="David" pitchFamily="34" charset="-79"/>
              </a:rPr>
              <a:t>מיקום המפלגה במפה הפוליטית: </a:t>
            </a:r>
            <a:r>
              <a:rPr lang="he-IL" sz="4400" b="1" dirty="0">
                <a:latin typeface="David" pitchFamily="34" charset="-79"/>
                <a:cs typeface="David" pitchFamily="34" charset="-79"/>
              </a:rPr>
              <a:t>מרכז-שמאל.</a:t>
            </a:r>
          </a:p>
          <a:p>
            <a:endParaRPr lang="he-IL" sz="2000" dirty="0">
              <a:latin typeface="David" pitchFamily="34" charset="-79"/>
              <a:cs typeface="David" pitchFamily="34" charset="-79"/>
            </a:endParaRPr>
          </a:p>
          <a:p>
            <a:r>
              <a:rPr lang="he-IL" sz="4000" dirty="0">
                <a:latin typeface="David" pitchFamily="34" charset="-79"/>
                <a:cs typeface="David" pitchFamily="34" charset="-79"/>
              </a:rPr>
              <a:t>כאשר ננתח את הנתונים כמובן ניקח בחשבון את השינויים שעברה המפלגה. נסתכל על מפלגות העבודה וגשר בבחירות אפריל ונראה בדיוק איך נעשה האיחוד. מה היו אחוזי המעבר מכל אחת ממפלגות אלו למפלגה המאוחדת – העבודה גשר. כמו כן, נראה איך האיחוד השפיע על הצבעה של מפלגות אחרות למפלגת העבודה גשר בבחירות ספטמבר.</a:t>
            </a:r>
          </a:p>
          <a:p>
            <a:endParaRPr lang="he-IL" sz="2400" dirty="0">
              <a:latin typeface="David" pitchFamily="34" charset="-79"/>
              <a:cs typeface="David" pitchFamily="34" charset="-79"/>
            </a:endParaRPr>
          </a:p>
          <a:p>
            <a:r>
              <a:rPr lang="he-IL" sz="4000" dirty="0">
                <a:latin typeface="David" pitchFamily="34" charset="-79"/>
                <a:cs typeface="David" pitchFamily="34" charset="-79"/>
              </a:rPr>
              <a:t>מפלגת </a:t>
            </a:r>
            <a:r>
              <a:rPr lang="he-IL" sz="4400" b="1" dirty="0">
                <a:solidFill>
                  <a:srgbClr val="FF0000"/>
                </a:solidFill>
                <a:latin typeface="David" pitchFamily="34" charset="-79"/>
                <a:cs typeface="David" pitchFamily="34" charset="-79"/>
              </a:rPr>
              <a:t>גשר</a:t>
            </a:r>
            <a:r>
              <a:rPr lang="he-IL" sz="4000" dirty="0">
                <a:latin typeface="David" pitchFamily="34" charset="-79"/>
                <a:cs typeface="David" pitchFamily="34" charset="-79"/>
              </a:rPr>
              <a:t>, היא מפלגת מרכז. מפלגה זו התפצלה מהימין לכיוון המרכז. לעומתה, מפלגת </a:t>
            </a:r>
            <a:r>
              <a:rPr lang="he-IL" sz="4400" b="1" dirty="0">
                <a:solidFill>
                  <a:srgbClr val="FF0000"/>
                </a:solidFill>
                <a:latin typeface="David" pitchFamily="34" charset="-79"/>
                <a:cs typeface="David" pitchFamily="34" charset="-79"/>
              </a:rPr>
              <a:t>העבודה</a:t>
            </a:r>
            <a:r>
              <a:rPr lang="he-IL" sz="4400" dirty="0">
                <a:latin typeface="David" pitchFamily="34" charset="-79"/>
                <a:cs typeface="David" pitchFamily="34" charset="-79"/>
              </a:rPr>
              <a:t> </a:t>
            </a:r>
            <a:r>
              <a:rPr lang="he-IL" sz="4000" dirty="0">
                <a:latin typeface="David" pitchFamily="34" charset="-79"/>
                <a:cs typeface="David" pitchFamily="34" charset="-79"/>
              </a:rPr>
              <a:t>ידועה כמפלגת שמאל. בעצם, האיחוד בין מפלגות אלו, גורם לבריחה של הרבה קולות ממפלגת גשר אל מפלגת הליכוד, ובנוסף גורם גם לבריחה של הרבה קולות ממפלגת העבודה למפלגת המחנה הדמוקרטי שהיא מפלגת שמאל. בהמשך נראה זאת. </a:t>
            </a:r>
          </a:p>
          <a:p>
            <a:endParaRPr lang="he-IL" sz="2800" dirty="0">
              <a:latin typeface="David" pitchFamily="34" charset="-79"/>
              <a:cs typeface="David" pitchFamily="34" charset="-79"/>
            </a:endParaRPr>
          </a:p>
          <a:p>
            <a:r>
              <a:rPr lang="he-IL" sz="4000" dirty="0">
                <a:latin typeface="David" pitchFamily="34" charset="-79"/>
                <a:cs typeface="David" pitchFamily="34" charset="-79"/>
              </a:rPr>
              <a:t>מצע המפלגה הוא חברתי-כלכלי ברובו והיא דוגלת בערכי שמאל חברתיים מובהקים בתחומי הדיור, הכלכלה, הבריאות והחינוך. המפלגה מציעה מתן סיוע לשכבות החלשות וחיזוק הפריפריה. בהמשך נראה האם מצע זה השפיע על אחוזי ההצבעה למפלגה בשכבות אוכלוסייה חלשות.</a:t>
            </a:r>
          </a:p>
        </p:txBody>
      </p:sp>
      <p:pic>
        <p:nvPicPr>
          <p:cNvPr id="1028" name="Picture 4" descr="תוצאת תמונה עבור מפלגת העבודה גש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91" y="10296689"/>
            <a:ext cx="8350755" cy="5509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4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r="7398"/>
          <a:stretch/>
        </p:blipFill>
        <p:spPr bwMode="auto">
          <a:xfrm>
            <a:off x="50038" y="2574652"/>
            <a:ext cx="11903465" cy="725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2"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7765"/>
          <a:stretch/>
        </p:blipFill>
        <p:spPr bwMode="auto">
          <a:xfrm>
            <a:off x="11903464" y="2590485"/>
            <a:ext cx="10825907" cy="7254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5" name="TextBox 4"/>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ג'</a:t>
            </a:r>
          </a:p>
        </p:txBody>
      </p:sp>
      <p:sp>
        <p:nvSpPr>
          <p:cNvPr id="6" name="מלבן 5"/>
          <p:cNvSpPr/>
          <p:nvPr/>
        </p:nvSpPr>
        <p:spPr>
          <a:xfrm>
            <a:off x="360215" y="9973220"/>
            <a:ext cx="22754528" cy="6186309"/>
          </a:xfrm>
          <a:prstGeom prst="rect">
            <a:avLst/>
          </a:prstGeom>
        </p:spPr>
        <p:txBody>
          <a:bodyPr wrap="square">
            <a:spAutoFit/>
          </a:bodyPr>
          <a:lstStyle/>
          <a:p>
            <a:r>
              <a:rPr lang="he-IL" sz="3600" b="1" u="sng" dirty="0">
                <a:solidFill>
                  <a:srgbClr val="FF0000"/>
                </a:solidFill>
                <a:latin typeface="David" pitchFamily="34" charset="-79"/>
                <a:cs typeface="David" pitchFamily="34" charset="-79"/>
              </a:rPr>
              <a:t>הנחה:</a:t>
            </a:r>
            <a:r>
              <a:rPr lang="he-IL" sz="3600" b="1" dirty="0">
                <a:solidFill>
                  <a:srgbClr val="FF0000"/>
                </a:solidFill>
                <a:latin typeface="David" pitchFamily="34" charset="-79"/>
                <a:cs typeface="David" pitchFamily="34" charset="-79"/>
              </a:rPr>
              <a:t> </a:t>
            </a:r>
            <a:r>
              <a:rPr lang="he-IL" sz="3600" dirty="0">
                <a:latin typeface="David" pitchFamily="34" charset="-79"/>
                <a:cs typeface="David" pitchFamily="34" charset="-79"/>
              </a:rPr>
              <a:t>בכל קלפי אחוז ההצבעה היה זהה עבור בוחרי כל המפלגות (אבל כמובן שונה בין קלפי לקלפי). ביצענו את התיקון לפי קלפיות</a:t>
            </a:r>
          </a:p>
          <a:p>
            <a:r>
              <a:rPr lang="he-IL" sz="3600" dirty="0">
                <a:latin typeface="David" pitchFamily="34" charset="-79"/>
                <a:cs typeface="David" pitchFamily="34" charset="-79"/>
              </a:rPr>
              <a:t>כדי להגיע לרמת דיוק טובה יותר. </a:t>
            </a:r>
          </a:p>
          <a:p>
            <a:r>
              <a:rPr lang="he-IL" sz="3600" dirty="0">
                <a:latin typeface="David" pitchFamily="34" charset="-79"/>
                <a:cs typeface="David" pitchFamily="34" charset="-79"/>
              </a:rPr>
              <a:t>אחוז ההצבעה המשוער בקרב בוחרי המפלגה באפריל : עבור גשר בערך 1.7%   עבור העבודה בערך 4.4%</a:t>
            </a:r>
          </a:p>
          <a:p>
            <a:r>
              <a:rPr lang="he-IL" sz="3600" dirty="0">
                <a:latin typeface="David" pitchFamily="34" charset="-79"/>
                <a:cs typeface="David" pitchFamily="34" charset="-79"/>
              </a:rPr>
              <a:t>אחוז ההצבעה המשוער בקרב בוחרי המפלגה העבודה גשר בספטמבר בערך 4.8%</a:t>
            </a:r>
          </a:p>
          <a:p>
            <a:r>
              <a:rPr lang="he-IL" sz="3600" dirty="0">
                <a:latin typeface="David" pitchFamily="34" charset="-79"/>
                <a:cs typeface="David" pitchFamily="34" charset="-79"/>
              </a:rPr>
              <a:t>ניתן לראות כי באופן כללי, אם כל בעלי זכות הבחירה היו מצביעים </a:t>
            </a:r>
            <a:r>
              <a:rPr lang="he-IL" sz="3600" b="1" dirty="0">
                <a:latin typeface="David" pitchFamily="34" charset="-79"/>
                <a:cs typeface="David" pitchFamily="34" charset="-79"/>
              </a:rPr>
              <a:t>לא הייתה השפעה באחוז ההצבעה למפלגה. </a:t>
            </a:r>
          </a:p>
          <a:p>
            <a:r>
              <a:rPr lang="he-IL" sz="3600" dirty="0">
                <a:latin typeface="David" pitchFamily="34" charset="-79"/>
                <a:cs typeface="David" pitchFamily="34" charset="-79"/>
              </a:rPr>
              <a:t>כמובן שמספר המצביעים היה גדל, אך אחוז ההצבעה היה נשאר כמעט זהה. </a:t>
            </a:r>
          </a:p>
          <a:p>
            <a:r>
              <a:rPr lang="he-IL" sz="3600" dirty="0">
                <a:latin typeface="David" pitchFamily="34" charset="-79"/>
                <a:cs typeface="David" pitchFamily="34" charset="-79"/>
              </a:rPr>
              <a:t>מספר המצביעים עבור העבודה גשר בספטמבר – בפועל: 199,571. אם כל בעלי זכות הבחירה היו מצביעים: 304,437</a:t>
            </a:r>
          </a:p>
          <a:p>
            <a:endParaRPr lang="en-US" sz="3600" dirty="0">
              <a:latin typeface="David" pitchFamily="34" charset="-79"/>
              <a:cs typeface="David" pitchFamily="34" charset="-79"/>
            </a:endParaRPr>
          </a:p>
          <a:p>
            <a:pPr marL="571500" indent="-571500">
              <a:buFont typeface="Wingdings" pitchFamily="2" charset="2"/>
              <a:buChar char="q"/>
            </a:pPr>
            <a:r>
              <a:rPr lang="he-IL" sz="3600" dirty="0">
                <a:latin typeface="David" pitchFamily="34" charset="-79"/>
                <a:cs typeface="David" pitchFamily="34" charset="-79"/>
              </a:rPr>
              <a:t>על מנת לבדוק את השפעת הבדלי אחוזי ההצבעה על שכיחות ההצבעה למפלגות: * חישבנו את גורם התקנון עבור כל קלפי: </a:t>
            </a:r>
          </a:p>
          <a:p>
            <a:r>
              <a:rPr lang="he-IL" sz="3600" dirty="0">
                <a:latin typeface="David" pitchFamily="34" charset="-79"/>
                <a:cs typeface="David" pitchFamily="34" charset="-79"/>
              </a:rPr>
              <a:t>מספר בעלי זכות בחירה בקלפי/ מספר מצביעים בקלפי. * עבור כל מפלגה בכל קלפי חילקנו בגורם התקנון:  גורם התקנון / מספר המצביעים למפלגה </a:t>
            </a:r>
            <a:r>
              <a:rPr lang="en-US" sz="3600" dirty="0">
                <a:latin typeface="David" pitchFamily="34" charset="-79"/>
                <a:cs typeface="David" pitchFamily="34" charset="-79"/>
              </a:rPr>
              <a:t>j</a:t>
            </a:r>
            <a:r>
              <a:rPr lang="he-IL" sz="3600" dirty="0">
                <a:latin typeface="David" pitchFamily="34" charset="-79"/>
                <a:cs typeface="David" pitchFamily="34" charset="-79"/>
              </a:rPr>
              <a:t> בקלפי </a:t>
            </a:r>
            <a:r>
              <a:rPr lang="en-US" sz="3600" dirty="0">
                <a:latin typeface="David" pitchFamily="34" charset="-79"/>
                <a:cs typeface="David" pitchFamily="34" charset="-79"/>
              </a:rPr>
              <a:t>i</a:t>
            </a:r>
            <a:r>
              <a:rPr lang="he-IL" sz="3600" dirty="0">
                <a:latin typeface="David" pitchFamily="34" charset="-79"/>
                <a:cs typeface="David" pitchFamily="34" charset="-79"/>
              </a:rPr>
              <a:t>. * סכמנו את מספר המצביעים לכל מפלגה וחישבנו אחוזי הצבעה לאחר השינוי במספר המצביעים.</a:t>
            </a:r>
          </a:p>
        </p:txBody>
      </p:sp>
      <p:sp>
        <p:nvSpPr>
          <p:cNvPr id="7" name="כותרת 1"/>
          <p:cNvSpPr>
            <a:spLocks noGrp="1"/>
          </p:cNvSpPr>
          <p:nvPr>
            <p:ph type="title"/>
          </p:nvPr>
        </p:nvSpPr>
        <p:spPr>
          <a:xfrm>
            <a:off x="-863921" y="-251916"/>
            <a:ext cx="24266696" cy="2335695"/>
          </a:xfrm>
        </p:spPr>
        <p:txBody>
          <a:bodyPr/>
          <a:lstStyle/>
          <a:p>
            <a:pPr algn="ctr"/>
            <a:r>
              <a:rPr lang="he-IL" sz="6600" b="1" dirty="0">
                <a:latin typeface="David" pitchFamily="34" charset="-79"/>
                <a:cs typeface="David" pitchFamily="34" charset="-79"/>
              </a:rPr>
              <a:t>תיקון שכיחות הצבעה עבור כל בעלי זכות בחירה</a:t>
            </a:r>
            <a:endParaRPr lang="he-IL" sz="6000" b="1" dirty="0">
              <a:solidFill>
                <a:srgbClr val="FF0000"/>
              </a:solidFill>
              <a:latin typeface="David" pitchFamily="34" charset="-79"/>
              <a:cs typeface="David" pitchFamily="34" charset="-79"/>
            </a:endParaRPr>
          </a:p>
        </p:txBody>
      </p:sp>
      <p:sp>
        <p:nvSpPr>
          <p:cNvPr id="2" name="TextBox 1"/>
          <p:cNvSpPr txBox="1"/>
          <p:nvPr/>
        </p:nvSpPr>
        <p:spPr>
          <a:xfrm>
            <a:off x="288207" y="1260252"/>
            <a:ext cx="22898544" cy="1754326"/>
          </a:xfrm>
          <a:prstGeom prst="rect">
            <a:avLst/>
          </a:prstGeom>
          <a:noFill/>
        </p:spPr>
        <p:txBody>
          <a:bodyPr wrap="square" rtlCol="1">
            <a:spAutoFit/>
          </a:bodyPr>
          <a:lstStyle/>
          <a:p>
            <a:r>
              <a:rPr lang="he-IL" sz="3600" dirty="0">
                <a:latin typeface="David" pitchFamily="34" charset="-79"/>
                <a:cs typeface="David" pitchFamily="34" charset="-79"/>
              </a:rPr>
              <a:t>נציג כיצד אחוז ההצבעה של הבוחרים השפיע על ההצבעה למפלגה, ונראה מה היה קורה אם כל בעלי זכות הבחירה היו מצביעים.</a:t>
            </a:r>
          </a:p>
          <a:p>
            <a:r>
              <a:rPr lang="he-IL" sz="3600" dirty="0">
                <a:latin typeface="David" pitchFamily="34" charset="-79"/>
                <a:cs typeface="David" pitchFamily="34" charset="-79"/>
              </a:rPr>
              <a:t>החלטנו להציג את כל המפלגות בגרף, כדי לראות את השפעת התיקון על אחוז ההצבעה גם ביחס למפלגות אחרות, ולהראות כי לתיקון קיימת השפעה מעט שונה לכל מפלגה.</a:t>
            </a:r>
          </a:p>
        </p:txBody>
      </p:sp>
      <p:sp>
        <p:nvSpPr>
          <p:cNvPr id="3" name="אליפסה 2"/>
          <p:cNvSpPr/>
          <p:nvPr/>
        </p:nvSpPr>
        <p:spPr>
          <a:xfrm>
            <a:off x="21408520" y="6406909"/>
            <a:ext cx="792088" cy="1861229"/>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2" name="אליפסה 11"/>
          <p:cNvSpPr/>
          <p:nvPr/>
        </p:nvSpPr>
        <p:spPr>
          <a:xfrm>
            <a:off x="16583984" y="5902853"/>
            <a:ext cx="864096" cy="2736304"/>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אליפסה 12"/>
          <p:cNvSpPr/>
          <p:nvPr/>
        </p:nvSpPr>
        <p:spPr>
          <a:xfrm>
            <a:off x="8569127" y="5796756"/>
            <a:ext cx="792088" cy="3384376"/>
          </a:xfrm>
          <a:prstGeom prst="ellipse">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10008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15" name="TextBox 14"/>
          <p:cNvSpPr txBox="1"/>
          <p:nvPr/>
        </p:nvSpPr>
        <p:spPr>
          <a:xfrm>
            <a:off x="23130746" y="13411022"/>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ד'</a:t>
            </a:r>
          </a:p>
        </p:txBody>
      </p:sp>
      <p:sp>
        <p:nvSpPr>
          <p:cNvPr id="2" name="מלבן 1"/>
          <p:cNvSpPr/>
          <p:nvPr/>
        </p:nvSpPr>
        <p:spPr>
          <a:xfrm>
            <a:off x="432223" y="9541172"/>
            <a:ext cx="22551778" cy="4708981"/>
          </a:xfrm>
          <a:prstGeom prst="rect">
            <a:avLst/>
          </a:prstGeom>
        </p:spPr>
        <p:txBody>
          <a:bodyPr wrap="square">
            <a:spAutoFit/>
          </a:bodyPr>
          <a:lstStyle/>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400" b="1" dirty="0">
              <a:solidFill>
                <a:prstClr val="black"/>
              </a:solidFill>
              <a:latin typeface="David" pitchFamily="34" charset="-79"/>
              <a:cs typeface="David" pitchFamily="34" charset="-79"/>
            </a:endParaRPr>
          </a:p>
          <a:p>
            <a:endParaRPr lang="he-IL" sz="4000" b="1" dirty="0">
              <a:solidFill>
                <a:prstClr val="black"/>
              </a:solidFill>
              <a:latin typeface="David" pitchFamily="34" charset="-79"/>
              <a:cs typeface="David" pitchFamily="34" charset="-79"/>
            </a:endParaRPr>
          </a:p>
          <a:p>
            <a:endParaRPr lang="he-IL" sz="4000" b="1" dirty="0">
              <a:solidFill>
                <a:prstClr val="black"/>
              </a:solidFill>
              <a:latin typeface="David" pitchFamily="34" charset="-79"/>
              <a:cs typeface="David" pitchFamily="34" charset="-79"/>
            </a:endParaRPr>
          </a:p>
        </p:txBody>
      </p:sp>
      <p:sp>
        <p:nvSpPr>
          <p:cNvPr id="8" name="כותרת 1"/>
          <p:cNvSpPr txBox="1">
            <a:spLocks/>
          </p:cNvSpPr>
          <p:nvPr/>
        </p:nvSpPr>
        <p:spPr>
          <a:xfrm>
            <a:off x="-863921" y="396156"/>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600" b="1" dirty="0">
                <a:latin typeface="David" pitchFamily="34" charset="-79"/>
                <a:cs typeface="David" pitchFamily="34" charset="-79"/>
              </a:rPr>
              <a:t>ניתוח הצבעה למפלגה לפי אשכול חברתי כלכלי</a:t>
            </a:r>
            <a:endParaRPr lang="he-IL" sz="6000" b="1" dirty="0">
              <a:solidFill>
                <a:srgbClr val="FF0000"/>
              </a:solidFill>
              <a:latin typeface="David" pitchFamily="34" charset="-79"/>
              <a:cs typeface="David" pitchFamily="34" charset="-79"/>
            </a:endParaRPr>
          </a:p>
        </p:txBody>
      </p:sp>
      <p:sp>
        <p:nvSpPr>
          <p:cNvPr id="10" name="מלבן 9"/>
          <p:cNvSpPr/>
          <p:nvPr/>
        </p:nvSpPr>
        <p:spPr>
          <a:xfrm>
            <a:off x="1728367" y="1538406"/>
            <a:ext cx="21386376" cy="3970318"/>
          </a:xfrm>
          <a:prstGeom prst="rect">
            <a:avLst/>
          </a:prstGeom>
        </p:spPr>
        <p:txBody>
          <a:bodyPr wrap="square">
            <a:spAutoFit/>
          </a:bodyPr>
          <a:lstStyle/>
          <a:p>
            <a:r>
              <a:rPr lang="he-IL" sz="3600" dirty="0">
                <a:latin typeface="David" pitchFamily="34" charset="-79"/>
                <a:cs typeface="David" pitchFamily="34" charset="-79"/>
              </a:rPr>
              <a:t>נציג ניתוח הצבעה למפלגת העבודה גשר לפי אשכול חברתי כלכלי. </a:t>
            </a:r>
          </a:p>
          <a:p>
            <a:r>
              <a:rPr lang="he-IL" sz="3600" dirty="0">
                <a:latin typeface="David" pitchFamily="34" charset="-79"/>
                <a:cs typeface="David" pitchFamily="34" charset="-79"/>
              </a:rPr>
              <a:t>נראה איפה מוקדי הכוח של המפלגה ואיפה היא חלשה ואין לה מספיק מצביעים.</a:t>
            </a:r>
          </a:p>
          <a:p>
            <a:r>
              <a:rPr lang="he-IL" sz="3600" dirty="0">
                <a:latin typeface="David" pitchFamily="34" charset="-79"/>
                <a:cs typeface="David" pitchFamily="34" charset="-79"/>
              </a:rPr>
              <a:t>החלטתה של מפלגת העבודה להימנע מאיחוד עם מרצ ולחבור למפלגת גשר שלא עברה את אחוז החסימה בבחירות הקודמות נבעה ממטרתה המוצהרת להגדיל את שיעור התמיכה במפלגה בקרב האוכלוסייה הנכללת באשכולות החברתיים-כלכליים הנמוכים יותר, בהם שיעור התמיכה במפלגות השמאל נוטה להיות נמוך. נבדוק האם מטרה זו צלחה. לשם כך, נציג את התפלגות ההצבעה בבחירות אפריל עבור מפלגת גשר ומפלגת העבודה לפי אשכולות חברתיים כלכלים, וכן את התפלגות ההצבעה בבחירות ספטמבר למפלגת העבודה גשר לפי אשכולות חברתיים כלכליים.</a:t>
            </a:r>
          </a:p>
        </p:txBody>
      </p:sp>
      <p:sp>
        <p:nvSpPr>
          <p:cNvPr id="6" name="מלבן 5"/>
          <p:cNvSpPr/>
          <p:nvPr/>
        </p:nvSpPr>
        <p:spPr>
          <a:xfrm>
            <a:off x="432223" y="12781532"/>
            <a:ext cx="22682695" cy="3416320"/>
          </a:xfrm>
          <a:prstGeom prst="rect">
            <a:avLst/>
          </a:prstGeom>
        </p:spPr>
        <p:txBody>
          <a:bodyPr wrap="square">
            <a:spAutoFit/>
          </a:bodyPr>
          <a:lstStyle/>
          <a:p>
            <a:r>
              <a:rPr lang="he-IL" sz="3600" dirty="0">
                <a:latin typeface="David" pitchFamily="34" charset="-79"/>
                <a:cs typeface="David" pitchFamily="34" charset="-79"/>
              </a:rPr>
              <a:t>ניתן לראות כי שיעורי ההצבעה למפלגת העבודה באפריל הם בעיקר </a:t>
            </a:r>
            <a:r>
              <a:rPr lang="he-IL" sz="3600" b="1" dirty="0">
                <a:solidFill>
                  <a:srgbClr val="FF0000"/>
                </a:solidFill>
                <a:latin typeface="David" pitchFamily="34" charset="-79"/>
                <a:cs typeface="David" pitchFamily="34" charset="-79"/>
              </a:rPr>
              <a:t>באשכולות החברתיים הגבוהים </a:t>
            </a:r>
            <a:r>
              <a:rPr lang="he-IL" sz="3600" dirty="0">
                <a:latin typeface="David" pitchFamily="34" charset="-79"/>
                <a:cs typeface="David" pitchFamily="34" charset="-79"/>
              </a:rPr>
              <a:t>– אשכולות 8-9. </a:t>
            </a:r>
          </a:p>
          <a:p>
            <a:r>
              <a:rPr lang="he-IL" sz="3600" dirty="0">
                <a:latin typeface="David" pitchFamily="34" charset="-79"/>
                <a:cs typeface="David" pitchFamily="34" charset="-79"/>
              </a:rPr>
              <a:t>עבור מפלגת העבודה גשר, באופן כללי גם רואים מגמת עלייה ככל שהאשכול גבוה יותר, אך אין פער משמעותי כ"כ בין אשכולות 6-9. </a:t>
            </a:r>
          </a:p>
          <a:p>
            <a:r>
              <a:rPr lang="he-IL" sz="3600" dirty="0">
                <a:latin typeface="David" pitchFamily="34" charset="-79"/>
                <a:cs typeface="David" pitchFamily="34" charset="-79"/>
              </a:rPr>
              <a:t>שיעורי ההצבעה עבור המפלגה נמוכים באשכולות הנמוכים. כלומר, המפלגה חלשה בקרב האזורים החרדים והערבים הנמצאים </a:t>
            </a:r>
          </a:p>
          <a:p>
            <a:r>
              <a:rPr lang="he-IL" sz="3600" dirty="0">
                <a:latin typeface="David" pitchFamily="34" charset="-79"/>
                <a:cs typeface="David" pitchFamily="34" charset="-79"/>
              </a:rPr>
              <a:t>ברובם באשכולות הנמוכים.</a:t>
            </a:r>
          </a:p>
          <a:p>
            <a:r>
              <a:rPr lang="he-IL" sz="3600" dirty="0">
                <a:latin typeface="David" pitchFamily="34" charset="-79"/>
                <a:cs typeface="David" pitchFamily="34" charset="-79"/>
              </a:rPr>
              <a:t>* באשכול 10 רואים ירידה באחוזי ההצבעה למפלגה כיוון שבאשכול זה נמצאים רק שני יישובים - כפר שמריהו וסביון, אשר ראינו כי רובם מצביעים עבור מפלגת כחול לבן.</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367" y="5420884"/>
            <a:ext cx="9814197" cy="7360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2640" y="5364708"/>
            <a:ext cx="10510015" cy="736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183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טבלה 1"/>
          <p:cNvGraphicFramePr>
            <a:graphicFrameLocks noGrp="1"/>
          </p:cNvGraphicFramePr>
          <p:nvPr>
            <p:extLst>
              <p:ext uri="{D42A27DB-BD31-4B8C-83A1-F6EECF244321}">
                <p14:modId xmlns:p14="http://schemas.microsoft.com/office/powerpoint/2010/main" val="188663508"/>
              </p:ext>
            </p:extLst>
          </p:nvPr>
        </p:nvGraphicFramePr>
        <p:xfrm>
          <a:off x="14473783" y="8389042"/>
          <a:ext cx="6672858" cy="6192690"/>
        </p:xfrm>
        <a:graphic>
          <a:graphicData uri="http://schemas.openxmlformats.org/drawingml/2006/table">
            <a:tbl>
              <a:tblPr rtl="1" firstRow="1" bandRow="1">
                <a:tableStyleId>{5C22544A-7EE6-4342-B048-85BDC9FD1C3A}</a:tableStyleId>
              </a:tblPr>
              <a:tblGrid>
                <a:gridCol w="3336429">
                  <a:extLst>
                    <a:ext uri="{9D8B030D-6E8A-4147-A177-3AD203B41FA5}">
                      <a16:colId xmlns:a16="http://schemas.microsoft.com/office/drawing/2014/main" val="20000"/>
                    </a:ext>
                  </a:extLst>
                </a:gridCol>
                <a:gridCol w="3336429">
                  <a:extLst>
                    <a:ext uri="{9D8B030D-6E8A-4147-A177-3AD203B41FA5}">
                      <a16:colId xmlns:a16="http://schemas.microsoft.com/office/drawing/2014/main" val="20001"/>
                    </a:ext>
                  </a:extLst>
                </a:gridCol>
              </a:tblGrid>
              <a:tr h="1032115">
                <a:tc>
                  <a:txBody>
                    <a:bodyPr/>
                    <a:lstStyle/>
                    <a:p>
                      <a:pPr algn="ctr" rtl="1"/>
                      <a:r>
                        <a:rPr lang="he-IL" sz="3600" b="1" dirty="0">
                          <a:latin typeface="David" pitchFamily="34" charset="-79"/>
                          <a:cs typeface="David" pitchFamily="34" charset="-79"/>
                        </a:rPr>
                        <a:t>יישוב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3600" b="1" dirty="0">
                          <a:latin typeface="David" pitchFamily="34" charset="-79"/>
                          <a:cs typeface="David" pitchFamily="34" charset="-79"/>
                        </a:rPr>
                        <a:t>אחוזי הצבעה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32115">
                <a:tc>
                  <a:txBody>
                    <a:bodyPr/>
                    <a:lstStyle/>
                    <a:p>
                      <a:pPr algn="ctr" rtl="1"/>
                      <a:r>
                        <a:rPr lang="he-IL" sz="4000" dirty="0">
                          <a:latin typeface="David" pitchFamily="34" charset="-79"/>
                          <a:cs typeface="David" pitchFamily="34" charset="-79"/>
                        </a:rPr>
                        <a:t>אלעד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0.0746%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032115">
                <a:tc>
                  <a:txBody>
                    <a:bodyPr/>
                    <a:lstStyle/>
                    <a:p>
                      <a:pPr algn="ctr" rtl="1"/>
                      <a:r>
                        <a:rPr lang="he-IL" sz="4000" dirty="0">
                          <a:latin typeface="David" pitchFamily="34" charset="-79"/>
                          <a:cs typeface="David" pitchFamily="34" charset="-79"/>
                        </a:rPr>
                        <a:t>עמנואל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0.0623%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32115">
                <a:tc>
                  <a:txBody>
                    <a:bodyPr/>
                    <a:lstStyle/>
                    <a:p>
                      <a:pPr algn="ctr" rtl="1"/>
                      <a:r>
                        <a:rPr lang="he-IL" sz="4000" dirty="0">
                          <a:latin typeface="David" pitchFamily="34" charset="-79"/>
                          <a:cs typeface="David" pitchFamily="34" charset="-79"/>
                        </a:rPr>
                        <a:t>מודיעין עילית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0.0302%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32115">
                <a:tc>
                  <a:txBody>
                    <a:bodyPr/>
                    <a:lstStyle/>
                    <a:p>
                      <a:pPr algn="ctr" rtl="1"/>
                      <a:r>
                        <a:rPr lang="he-IL" sz="4000" dirty="0">
                          <a:latin typeface="David" pitchFamily="34" charset="-79"/>
                          <a:cs typeface="David" pitchFamily="34" charset="-79"/>
                        </a:rPr>
                        <a:t>ביתר עילית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2115">
                <a:tc>
                  <a:txBody>
                    <a:bodyPr/>
                    <a:lstStyle/>
                    <a:p>
                      <a:pPr algn="ctr" rtl="1"/>
                      <a:r>
                        <a:rPr lang="he-IL" sz="4000" dirty="0">
                          <a:latin typeface="David" pitchFamily="34" charset="-79"/>
                          <a:cs typeface="David" pitchFamily="34" charset="-79"/>
                        </a:rPr>
                        <a:t>עין קנא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he-IL" sz="4000" dirty="0">
                          <a:latin typeface="David" pitchFamily="34" charset="-79"/>
                          <a:cs typeface="David" pitchFamily="34" charset="-79"/>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כותרת משנה 2"/>
          <p:cNvSpPr txBox="1">
            <a:spLocks/>
          </p:cNvSpPr>
          <p:nvPr/>
        </p:nvSpPr>
        <p:spPr>
          <a:xfrm>
            <a:off x="22427345" y="-35892"/>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4" name="מלבן 3"/>
          <p:cNvSpPr/>
          <p:nvPr/>
        </p:nvSpPr>
        <p:spPr>
          <a:xfrm>
            <a:off x="1368327" y="8855347"/>
            <a:ext cx="12169528" cy="5078313"/>
          </a:xfrm>
          <a:prstGeom prst="rect">
            <a:avLst/>
          </a:prstGeom>
        </p:spPr>
        <p:txBody>
          <a:bodyPr wrap="square">
            <a:spAutoFit/>
          </a:bodyPr>
          <a:lstStyle/>
          <a:p>
            <a:r>
              <a:rPr lang="he-IL" sz="3600" dirty="0">
                <a:latin typeface="David" pitchFamily="34" charset="-79"/>
                <a:cs typeface="David" pitchFamily="34" charset="-79"/>
              </a:rPr>
              <a:t>כפי המצופה, ניתן לראות כי אחוזי ההצבעה הנמוכים ביותר הם </a:t>
            </a:r>
            <a:r>
              <a:rPr lang="he-IL" sz="3600" b="1" dirty="0">
                <a:solidFill>
                  <a:srgbClr val="FF0000"/>
                </a:solidFill>
                <a:latin typeface="David" pitchFamily="34" charset="-79"/>
                <a:cs typeface="David" pitchFamily="34" charset="-79"/>
              </a:rPr>
              <a:t>ביישובים חרדיים.</a:t>
            </a:r>
            <a:r>
              <a:rPr lang="he-IL" sz="3600" dirty="0">
                <a:latin typeface="David" pitchFamily="34" charset="-79"/>
                <a:cs typeface="David" pitchFamily="34" charset="-79"/>
              </a:rPr>
              <a:t> אחוזי ההצבעה הנמוכים ביישובים החרדיים הם בעיקר משום שהם לא מזוהים עם מפלגות השמאל. (כמו שאמרנו, היישובים החרדיים מאופיינים ברובם בדירוג חברתי כלכלי נמוך).</a:t>
            </a:r>
          </a:p>
          <a:p>
            <a:r>
              <a:rPr lang="he-IL" sz="3600" dirty="0">
                <a:latin typeface="David" pitchFamily="34" charset="-79"/>
                <a:cs typeface="David" pitchFamily="34" charset="-79"/>
              </a:rPr>
              <a:t>עין קנא הוא יישוב דרוזי קטן, אשר לא נרשמו בו אחוזי הצבעה למפלגת העבודה גשר. בהמשך דווקא נראה שביישובים דרוזים אחוזי ההצבעה למפלגה היו גבוהים ביותר, כנראה עקב הבטחות המפלגה לחיזוק האוכלוסיות החלשות.  אולי אי ההצבעה ביישוב זה מראה שיש עוד מקום להשפיע על הדרוזים. כי אם הם מצביעים, הם מצביעים הרבה</a:t>
            </a:r>
          </a:p>
        </p:txBody>
      </p:sp>
      <p:sp>
        <p:nvSpPr>
          <p:cNvPr id="5" name="TextBox 4"/>
          <p:cNvSpPr txBox="1"/>
          <p:nvPr/>
        </p:nvSpPr>
        <p:spPr>
          <a:xfrm>
            <a:off x="7272983" y="7033086"/>
            <a:ext cx="15625736" cy="707886"/>
          </a:xfrm>
          <a:prstGeom prst="rect">
            <a:avLst/>
          </a:prstGeom>
          <a:noFill/>
        </p:spPr>
        <p:txBody>
          <a:bodyPr wrap="square" rtlCol="1">
            <a:spAutoFit/>
          </a:bodyPr>
          <a:lstStyle/>
          <a:p>
            <a:r>
              <a:rPr lang="he-IL" sz="4000" dirty="0">
                <a:latin typeface="David" pitchFamily="34" charset="-79"/>
                <a:cs typeface="David" pitchFamily="34" charset="-79"/>
              </a:rPr>
              <a:t>נציג את חמשת היישובים עם אחוז ההצבעה הנמוך ביותר למפלגת העבודה גשר</a:t>
            </a:r>
          </a:p>
        </p:txBody>
      </p:sp>
      <p:sp>
        <p:nvSpPr>
          <p:cNvPr id="6" name="מלבן 5"/>
          <p:cNvSpPr/>
          <p:nvPr/>
        </p:nvSpPr>
        <p:spPr>
          <a:xfrm>
            <a:off x="72008" y="1404268"/>
            <a:ext cx="23114743" cy="3970318"/>
          </a:xfrm>
          <a:prstGeom prst="rect">
            <a:avLst/>
          </a:prstGeom>
        </p:spPr>
        <p:txBody>
          <a:bodyPr wrap="square">
            <a:spAutoFit/>
          </a:bodyPr>
          <a:lstStyle/>
          <a:p>
            <a:r>
              <a:rPr lang="he-IL" sz="3600" dirty="0">
                <a:latin typeface="David" pitchFamily="34" charset="-79"/>
                <a:cs typeface="David" pitchFamily="34" charset="-79"/>
              </a:rPr>
              <a:t>בחינת דפוסי ההצבעה מעלה כי </a:t>
            </a:r>
            <a:r>
              <a:rPr lang="he-IL" sz="3600" b="1" dirty="0">
                <a:latin typeface="David" pitchFamily="34" charset="-79"/>
                <a:cs typeface="David" pitchFamily="34" charset="-79"/>
              </a:rPr>
              <a:t>נרשמה גם הפעם תמיכה בשיעורים גבוהים יותר באשכולות הגבוהים</a:t>
            </a:r>
            <a:r>
              <a:rPr lang="he-IL" sz="3600" dirty="0">
                <a:latin typeface="David" pitchFamily="34" charset="-79"/>
                <a:cs typeface="David" pitchFamily="34" charset="-79"/>
              </a:rPr>
              <a:t>, עם זאת, התרחשו שינויים מסוימים בהתפלגות התמיכה לפי אשכול חברתי-כלכלי. בבחירות בספטמבר </a:t>
            </a:r>
            <a:r>
              <a:rPr lang="he-IL" sz="3600" b="1" dirty="0">
                <a:solidFill>
                  <a:srgbClr val="FF0000"/>
                </a:solidFill>
                <a:latin typeface="David" pitchFamily="34" charset="-79"/>
                <a:cs typeface="David" pitchFamily="34" charset="-79"/>
              </a:rPr>
              <a:t>גדלה התמיכה במפלגת העבודה-גשר באשכולות הביניים</a:t>
            </a:r>
            <a:r>
              <a:rPr lang="he-IL" sz="3600" dirty="0">
                <a:latin typeface="David" pitchFamily="34" charset="-79"/>
                <a:cs typeface="David" pitchFamily="34" charset="-79"/>
              </a:rPr>
              <a:t>  4-7.  </a:t>
            </a:r>
          </a:p>
          <a:p>
            <a:r>
              <a:rPr lang="he-IL" sz="3600" dirty="0">
                <a:latin typeface="David" pitchFamily="34" charset="-79"/>
                <a:cs typeface="David" pitchFamily="34" charset="-79"/>
              </a:rPr>
              <a:t>אם לוקחים בחשבון את הקולות שקיבלה באפריל מפלגת גשר, מקבלים שבאשכולות הנמוכים כמעט שמרה העבודה-גשר, על כוחן של שתי המפלגות. מצד שני, חלה ירידה בשיעור התמיכה במפלגה בקרב האשכולות הגבוהים. באשכולות  9-10 השיגה מפלגת העבודה-גשר שיעור נמוך יותר מזו שהשיגה מפלגת העבודה לבדה בבחירות באפריל. (כנראה בגלל בריחת קולות להצביע למפלגת המחנה הדמוקרטי המזוהה גם היא עם אחוזי הצבעה גבוהים באשכולות הגבוהים). כתוצאה משינויים אלו, </a:t>
            </a:r>
          </a:p>
          <a:p>
            <a:r>
              <a:rPr lang="he-IL" sz="3600" b="1" dirty="0">
                <a:latin typeface="David" pitchFamily="34" charset="-79"/>
                <a:cs typeface="David" pitchFamily="34" charset="-79"/>
              </a:rPr>
              <a:t>אמנם השתנה דפוס ההצבעה למפלגת העבודה-גשר בכיוון שביקשה המפלגה להשיג, אך מדובר בשינוי קטן יחסית ולא מאוד משמעותי.</a:t>
            </a:r>
          </a:p>
        </p:txBody>
      </p:sp>
      <p:sp>
        <p:nvSpPr>
          <p:cNvPr id="7" name="כותרת 1"/>
          <p:cNvSpPr txBox="1">
            <a:spLocks/>
          </p:cNvSpPr>
          <p:nvPr/>
        </p:nvSpPr>
        <p:spPr>
          <a:xfrm>
            <a:off x="720255" y="5781037"/>
            <a:ext cx="2174641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000" b="1" dirty="0">
                <a:latin typeface="David" pitchFamily="34" charset="-79"/>
                <a:cs typeface="David" pitchFamily="34" charset="-79"/>
              </a:rPr>
              <a:t>היישובים עם שכיחות ההצבעה הנמוכה ביותר עבור העבודה גשר</a:t>
            </a:r>
            <a:endParaRPr lang="he-IL" sz="5400" b="1" dirty="0">
              <a:solidFill>
                <a:srgbClr val="FF0000"/>
              </a:solidFill>
              <a:latin typeface="David" pitchFamily="34" charset="-79"/>
              <a:cs typeface="David" pitchFamily="34" charset="-79"/>
            </a:endParaRPr>
          </a:p>
        </p:txBody>
      </p:sp>
      <p:sp>
        <p:nvSpPr>
          <p:cNvPr id="8" name="TextBox 7"/>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ד'</a:t>
            </a:r>
          </a:p>
        </p:txBody>
      </p:sp>
    </p:spTree>
    <p:extLst>
      <p:ext uri="{BB962C8B-B14F-4D97-AF65-F5344CB8AC3E}">
        <p14:creationId xmlns:p14="http://schemas.microsoft.com/office/powerpoint/2010/main" val="1100991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3732"/>
          <a:stretch/>
        </p:blipFill>
        <p:spPr bwMode="auto">
          <a:xfrm>
            <a:off x="10153303" y="4924142"/>
            <a:ext cx="13035890" cy="9729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35892"/>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ד'</a:t>
            </a:r>
          </a:p>
        </p:txBody>
      </p:sp>
      <p:sp>
        <p:nvSpPr>
          <p:cNvPr id="4" name="מלבן 3"/>
          <p:cNvSpPr/>
          <p:nvPr/>
        </p:nvSpPr>
        <p:spPr>
          <a:xfrm>
            <a:off x="648246" y="1584704"/>
            <a:ext cx="22476929" cy="3170099"/>
          </a:xfrm>
          <a:prstGeom prst="rect">
            <a:avLst/>
          </a:prstGeom>
        </p:spPr>
        <p:txBody>
          <a:bodyPr wrap="square">
            <a:spAutoFit/>
          </a:bodyPr>
          <a:lstStyle/>
          <a:p>
            <a:r>
              <a:rPr lang="he-IL" sz="4000" dirty="0">
                <a:latin typeface="David" pitchFamily="34" charset="-79"/>
                <a:cs typeface="David" pitchFamily="34" charset="-79"/>
              </a:rPr>
              <a:t>נציג גרף של </a:t>
            </a:r>
            <a:r>
              <a:rPr lang="he-IL" sz="4000" b="1" dirty="0">
                <a:solidFill>
                  <a:srgbClr val="FF0000"/>
                </a:solidFill>
                <a:latin typeface="David" pitchFamily="34" charset="-79"/>
                <a:cs typeface="David" pitchFamily="34" charset="-79"/>
              </a:rPr>
              <a:t>מדד ג'יני אל מול שכיחות הצבעה למפלגת העבודה גשר</a:t>
            </a:r>
            <a:r>
              <a:rPr lang="he-IL" sz="4000" dirty="0">
                <a:latin typeface="David" pitchFamily="34" charset="-79"/>
                <a:cs typeface="David" pitchFamily="34" charset="-79"/>
              </a:rPr>
              <a:t>. נבדוק האם ישנו קשר בין מדד ג'יני לשכיחות ההצבעה למפלגת העבודה גשר. כמו כן, נראה גם האם ישנו קשר בין מדד ג'יני לאשכול חברתי כלכלי.  </a:t>
            </a:r>
          </a:p>
          <a:p>
            <a:r>
              <a:rPr lang="he-IL" sz="4000" dirty="0">
                <a:latin typeface="David" pitchFamily="34" charset="-79"/>
                <a:cs typeface="David" pitchFamily="34" charset="-79"/>
              </a:rPr>
              <a:t>כל נקודה בגרף היא יישוב. </a:t>
            </a:r>
          </a:p>
          <a:p>
            <a:r>
              <a:rPr lang="he-IL" sz="4000" b="1" dirty="0">
                <a:latin typeface="David" pitchFamily="34" charset="-79"/>
                <a:cs typeface="David" pitchFamily="34" charset="-79"/>
              </a:rPr>
              <a:t>גודל הנקודה -  גודל היישוב</a:t>
            </a:r>
            <a:r>
              <a:rPr lang="he-IL" sz="4000" dirty="0">
                <a:latin typeface="David" pitchFamily="34" charset="-79"/>
                <a:cs typeface="David" pitchFamily="34" charset="-79"/>
              </a:rPr>
              <a:t>, כך אולי נראה גם מגמה מסויימת בשכיחות ההצבעה למפלגה לפי גודל יישוב. </a:t>
            </a:r>
          </a:p>
          <a:p>
            <a:r>
              <a:rPr lang="he-IL" sz="4000" b="1" dirty="0">
                <a:solidFill>
                  <a:schemeClr val="accent2">
                    <a:lumMod val="75000"/>
                  </a:schemeClr>
                </a:solidFill>
                <a:latin typeface="David" pitchFamily="34" charset="-79"/>
                <a:cs typeface="David" pitchFamily="34" charset="-79"/>
              </a:rPr>
              <a:t>הצבעים מציינים את הממד החברתי הכלכלי. </a:t>
            </a:r>
          </a:p>
        </p:txBody>
      </p:sp>
      <p:sp>
        <p:nvSpPr>
          <p:cNvPr id="6" name="כותרת 1"/>
          <p:cNvSpPr txBox="1">
            <a:spLocks/>
          </p:cNvSpPr>
          <p:nvPr/>
        </p:nvSpPr>
        <p:spPr>
          <a:xfrm>
            <a:off x="-863921" y="396156"/>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600" b="1" dirty="0">
                <a:latin typeface="David" pitchFamily="34" charset="-79"/>
                <a:cs typeface="David" pitchFamily="34" charset="-79"/>
              </a:rPr>
              <a:t>ניתוח הצבעה למפלגה לפי מדד ג'יני</a:t>
            </a:r>
            <a:endParaRPr lang="he-IL" sz="6000" b="1" dirty="0">
              <a:solidFill>
                <a:srgbClr val="FF0000"/>
              </a:solidFill>
              <a:latin typeface="David" pitchFamily="34" charset="-79"/>
              <a:cs typeface="David" pitchFamily="34" charset="-79"/>
            </a:endParaRPr>
          </a:p>
        </p:txBody>
      </p:sp>
      <p:sp>
        <p:nvSpPr>
          <p:cNvPr id="10" name="מלבן 9"/>
          <p:cNvSpPr/>
          <p:nvPr/>
        </p:nvSpPr>
        <p:spPr>
          <a:xfrm>
            <a:off x="648246" y="5580732"/>
            <a:ext cx="9361041" cy="8956298"/>
          </a:xfrm>
          <a:prstGeom prst="rect">
            <a:avLst/>
          </a:prstGeom>
        </p:spPr>
        <p:txBody>
          <a:bodyPr wrap="square">
            <a:spAutoFit/>
          </a:bodyPr>
          <a:lstStyle/>
          <a:p>
            <a:r>
              <a:rPr lang="he-IL" sz="3600" dirty="0">
                <a:latin typeface="David" pitchFamily="34" charset="-79"/>
                <a:cs typeface="David" pitchFamily="34" charset="-79"/>
              </a:rPr>
              <a:t>ניתן לראות כי ישנו קשר חזק בין מדד ג'יני לאשכול החברתי כלכלי. ככל שמדד ג'יני גדל, כך האשכול החברתי כלכלי גדול יותר. </a:t>
            </a:r>
          </a:p>
          <a:p>
            <a:r>
              <a:rPr lang="he-IL" sz="3600" dirty="0">
                <a:latin typeface="David" pitchFamily="34" charset="-79"/>
                <a:cs typeface="David" pitchFamily="34" charset="-79"/>
              </a:rPr>
              <a:t>קורלציית </a:t>
            </a:r>
            <a:r>
              <a:rPr lang="he-IL" sz="3600" dirty="0" err="1">
                <a:latin typeface="David" pitchFamily="34" charset="-79"/>
                <a:cs typeface="David" pitchFamily="34" charset="-79"/>
              </a:rPr>
              <a:t>ספירמן</a:t>
            </a:r>
            <a:r>
              <a:rPr lang="he-IL" sz="3600" dirty="0">
                <a:latin typeface="David" pitchFamily="34" charset="-79"/>
                <a:cs typeface="David" pitchFamily="34" charset="-79"/>
              </a:rPr>
              <a:t> ביניהם: 0.63912</a:t>
            </a:r>
          </a:p>
          <a:p>
            <a:r>
              <a:rPr lang="he-IL" sz="3600" dirty="0">
                <a:latin typeface="David" pitchFamily="34" charset="-79"/>
                <a:cs typeface="David" pitchFamily="34" charset="-79"/>
              </a:rPr>
              <a:t>ערך ה: </a:t>
            </a:r>
            <a:r>
              <a:rPr lang="en-US" sz="3600" dirty="0">
                <a:latin typeface="David" pitchFamily="34" charset="-79"/>
                <a:cs typeface="David" pitchFamily="34" charset="-79"/>
              </a:rPr>
              <a:t> p-value </a:t>
            </a:r>
            <a:r>
              <a:rPr lang="he-IL" sz="3600" dirty="0">
                <a:latin typeface="David" pitchFamily="34" charset="-79"/>
                <a:cs typeface="David" pitchFamily="34" charset="-79"/>
              </a:rPr>
              <a:t>הוא ממש אפסי. כלומר, יש קשר מובהק מאוד בין מדד ג'יני לאשכול החברתי כלכלי.</a:t>
            </a:r>
          </a:p>
          <a:p>
            <a:r>
              <a:rPr lang="he-IL" sz="3600" dirty="0">
                <a:latin typeface="David" pitchFamily="34" charset="-79"/>
                <a:cs typeface="David" pitchFamily="34" charset="-79"/>
              </a:rPr>
              <a:t>באופן כללי, למעט כמה יישובים קטנים דרוזים, ככל שמדד ג'יני גדל, כך שכיחות ההצבעה לעבודה גשר גדלה. </a:t>
            </a:r>
          </a:p>
          <a:p>
            <a:r>
              <a:rPr lang="he-IL" sz="3600" dirty="0">
                <a:latin typeface="David" pitchFamily="34" charset="-79"/>
                <a:cs typeface="David" pitchFamily="34" charset="-79"/>
              </a:rPr>
              <a:t>ניתן לראות כי אחוזי ההצבעה הגבוהים ביותר למפלגת העבודה גשר היו בעיקר </a:t>
            </a:r>
            <a:r>
              <a:rPr lang="he-IL" sz="3600" b="1" dirty="0">
                <a:latin typeface="David" pitchFamily="34" charset="-79"/>
                <a:cs typeface="David" pitchFamily="34" charset="-79"/>
              </a:rPr>
              <a:t>ביישובים קטנים דרוזיים. </a:t>
            </a:r>
            <a:r>
              <a:rPr lang="he-IL" sz="3600" dirty="0">
                <a:latin typeface="David" pitchFamily="34" charset="-79"/>
                <a:cs typeface="David" pitchFamily="34" charset="-79"/>
              </a:rPr>
              <a:t>כנראה זה נובע ממצע המפלגה לחיזוק השכבות החלשות. </a:t>
            </a:r>
            <a:r>
              <a:rPr lang="he-IL" sz="3600" b="1" dirty="0">
                <a:latin typeface="David" pitchFamily="34" charset="-79"/>
                <a:cs typeface="David" pitchFamily="34" charset="-79"/>
              </a:rPr>
              <a:t> </a:t>
            </a:r>
          </a:p>
          <a:p>
            <a:r>
              <a:rPr lang="he-IL" sz="3600" dirty="0">
                <a:latin typeface="David" pitchFamily="34" charset="-79"/>
                <a:cs typeface="David" pitchFamily="34" charset="-79"/>
              </a:rPr>
              <a:t>באופן כללי, לא נראה כי יש קשר בין גודל היישוב לשכיחות ההצבעה למפלגת העבודה גשר. אך כן רואים כי אחוזי ההצבעה הגבוהים ביותר למפלגה היו ביישובים דרוזים קטנים.</a:t>
            </a:r>
          </a:p>
        </p:txBody>
      </p:sp>
    </p:spTree>
    <p:extLst>
      <p:ext uri="{BB962C8B-B14F-4D97-AF65-F5344CB8AC3E}">
        <p14:creationId xmlns:p14="http://schemas.microsoft.com/office/powerpoint/2010/main" val="104992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471" y="2196355"/>
            <a:ext cx="18218024" cy="894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ה'</a:t>
            </a:r>
          </a:p>
        </p:txBody>
      </p:sp>
      <p:sp>
        <p:nvSpPr>
          <p:cNvPr id="4" name="מלבן 3"/>
          <p:cNvSpPr/>
          <p:nvPr/>
        </p:nvSpPr>
        <p:spPr>
          <a:xfrm>
            <a:off x="80010" y="10933706"/>
            <a:ext cx="23106741" cy="5232202"/>
          </a:xfrm>
          <a:prstGeom prst="rect">
            <a:avLst/>
          </a:prstGeom>
        </p:spPr>
        <p:txBody>
          <a:bodyPr wrap="square">
            <a:spAutoFit/>
          </a:bodyPr>
          <a:lstStyle/>
          <a:p>
            <a:r>
              <a:rPr lang="he-IL" sz="3200" dirty="0">
                <a:latin typeface="David" pitchFamily="34" charset="-79"/>
                <a:cs typeface="David" pitchFamily="34" charset="-79"/>
              </a:rPr>
              <a:t>מתוך ניסיון בשיבוץ ערים שונות בגרף הפיזור, התקבלה תמונה של מאפייני הצבעה באזורים שונים בגרף. בצד ימין מתרכזות הקלפיות המאופיינות בעיקר בהצבעה למפלגות ערביות. בצד השמאלי למעלה - מתרכזות קלפיות המאופיינות בעיקר בהצבעה למפלגות השמאל. בצד השמאלי למטה (בשפיץ) - מתרכזות קלפיות המאופיינות בעיקר בהצבעה למפלגות החרדיות.</a:t>
            </a:r>
          </a:p>
          <a:p>
            <a:r>
              <a:rPr lang="he-IL" sz="3200" dirty="0">
                <a:latin typeface="David" pitchFamily="34" charset="-79"/>
                <a:cs typeface="David" pitchFamily="34" charset="-79"/>
              </a:rPr>
              <a:t>ניתן לראות בציר </a:t>
            </a:r>
            <a:r>
              <a:rPr lang="en-US" sz="3200" dirty="0">
                <a:latin typeface="David" pitchFamily="34" charset="-79"/>
                <a:cs typeface="David" pitchFamily="34" charset="-79"/>
              </a:rPr>
              <a:t>x</a:t>
            </a:r>
            <a:r>
              <a:rPr lang="he-IL" sz="3200" dirty="0">
                <a:latin typeface="David" pitchFamily="34" charset="-79"/>
                <a:cs typeface="David" pitchFamily="34" charset="-79"/>
              </a:rPr>
              <a:t> את פיזור ההצבעה בקלפיות. בצד ימין פיזור ההצבעה בקלפיות קטן, לעומת צד שמאל, שם פיזור ההצבעה בקלפיות גדול.</a:t>
            </a:r>
          </a:p>
          <a:p>
            <a:r>
              <a:rPr lang="he-IL" sz="3200" dirty="0">
                <a:latin typeface="David" pitchFamily="34" charset="-79"/>
                <a:cs typeface="David" pitchFamily="34" charset="-79"/>
              </a:rPr>
              <a:t>בציר </a:t>
            </a:r>
            <a:r>
              <a:rPr lang="en-US" sz="3200" dirty="0">
                <a:latin typeface="David" pitchFamily="34" charset="-79"/>
                <a:cs typeface="David" pitchFamily="34" charset="-79"/>
              </a:rPr>
              <a:t>y</a:t>
            </a:r>
            <a:r>
              <a:rPr lang="he-IL" sz="3200" dirty="0">
                <a:latin typeface="David" pitchFamily="34" charset="-79"/>
                <a:cs typeface="David" pitchFamily="34" charset="-79"/>
              </a:rPr>
              <a:t> ניתן לראות את החלוקה לפי נטייה הפוליטית - למטה, המפלגה היא ימנית יותר, למעלה, המפלגה נוטה לדעה שמאלית יותר. </a:t>
            </a:r>
          </a:p>
          <a:p>
            <a:r>
              <a:rPr lang="he-IL" sz="3400" dirty="0">
                <a:latin typeface="David" pitchFamily="34" charset="-79"/>
                <a:cs typeface="David" pitchFamily="34" charset="-79"/>
              </a:rPr>
              <a:t>ניתן לראות כי שכיחות ההצבעה למפלגה בקרב יישובים חרדיים היא אפסית. גם ברוב היישובים הערביים שכיחות ההצבעה למפלגת העבודה גשר אפסית.  ניתן לראות שכיחות הצבעה די גבוהה (בין 20% ל40%) בצד שמאל למעלה שם נמצאים אזורים המזוהים עם מפלגות השמאל. </a:t>
            </a:r>
          </a:p>
          <a:p>
            <a:r>
              <a:rPr lang="he-IL" sz="3400" dirty="0">
                <a:latin typeface="David" pitchFamily="34" charset="-79"/>
                <a:cs typeface="David" pitchFamily="34" charset="-79"/>
              </a:rPr>
              <a:t>ניתן לראות כי בקלפיות של </a:t>
            </a:r>
            <a:r>
              <a:rPr lang="he-IL" sz="3600" b="1" dirty="0">
                <a:solidFill>
                  <a:srgbClr val="FF0000"/>
                </a:solidFill>
                <a:latin typeface="David" pitchFamily="34" charset="-79"/>
                <a:cs typeface="David" pitchFamily="34" charset="-79"/>
              </a:rPr>
              <a:t>בית ג'ן </a:t>
            </a:r>
            <a:r>
              <a:rPr lang="he-IL" sz="3400" dirty="0">
                <a:latin typeface="David" pitchFamily="34" charset="-79"/>
                <a:cs typeface="David" pitchFamily="34" charset="-79"/>
              </a:rPr>
              <a:t>הצביעו בבחירות ספטמבר יותר מ: 40% למפלגת העבודה גשר. </a:t>
            </a:r>
          </a:p>
          <a:p>
            <a:r>
              <a:rPr lang="he-IL" sz="3400" dirty="0">
                <a:latin typeface="David" pitchFamily="34" charset="-79"/>
                <a:cs typeface="David" pitchFamily="34" charset="-79"/>
              </a:rPr>
              <a:t>בקלפי </a:t>
            </a:r>
            <a:r>
              <a:rPr lang="he-IL" sz="3600" b="1" dirty="0">
                <a:solidFill>
                  <a:srgbClr val="00B050"/>
                </a:solidFill>
                <a:latin typeface="David" pitchFamily="34" charset="-79"/>
                <a:cs typeface="David" pitchFamily="34" charset="-79"/>
              </a:rPr>
              <a:t>בסאג'ור</a:t>
            </a:r>
            <a:r>
              <a:rPr lang="he-IL" sz="3600" dirty="0">
                <a:solidFill>
                  <a:srgbClr val="00B050"/>
                </a:solidFill>
                <a:latin typeface="David" pitchFamily="34" charset="-79"/>
                <a:cs typeface="David" pitchFamily="34" charset="-79"/>
              </a:rPr>
              <a:t> </a:t>
            </a:r>
            <a:r>
              <a:rPr lang="he-IL" sz="3400" dirty="0">
                <a:latin typeface="David" pitchFamily="34" charset="-79"/>
                <a:cs typeface="David" pitchFamily="34" charset="-79"/>
              </a:rPr>
              <a:t>אחוזי ההצבעה למפלגת העבודה גשר גבוהים ביותר (יותר מ70%). כל תושבי המקום בסאג'ור משתייכים לעדה הדרוזית וכנראה אחוזי ההצבעה הגבוהים היו בעקבות מצע המפלגה.  </a:t>
            </a:r>
          </a:p>
        </p:txBody>
      </p:sp>
      <p:sp>
        <p:nvSpPr>
          <p:cNvPr id="5" name="כותרת 1"/>
          <p:cNvSpPr txBox="1">
            <a:spLocks/>
          </p:cNvSpPr>
          <p:nvPr/>
        </p:nvSpPr>
        <p:spPr>
          <a:xfrm>
            <a:off x="-431873"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הצגת הצבעה לפי קלפיות ב: </a:t>
            </a:r>
            <a:r>
              <a:rPr lang="en-US" sz="6300" b="1" dirty="0" err="1">
                <a:latin typeface="David" pitchFamily="34" charset="-79"/>
                <a:cs typeface="David" pitchFamily="34" charset="-79"/>
              </a:rPr>
              <a:t>pca</a:t>
            </a:r>
            <a:r>
              <a:rPr lang="en-US" sz="6300" b="1" dirty="0">
                <a:latin typeface="David" pitchFamily="34" charset="-79"/>
                <a:cs typeface="David" pitchFamily="34" charset="-79"/>
              </a:rPr>
              <a:t>-plot</a:t>
            </a:r>
            <a:r>
              <a:rPr lang="he-IL" sz="6300" b="1" dirty="0">
                <a:latin typeface="David" pitchFamily="34" charset="-79"/>
                <a:cs typeface="David" pitchFamily="34" charset="-79"/>
              </a:rPr>
              <a:t> - </a:t>
            </a:r>
            <a:r>
              <a:rPr lang="he-IL" sz="6300" b="1" dirty="0">
                <a:solidFill>
                  <a:srgbClr val="FF0000"/>
                </a:solidFill>
                <a:latin typeface="David" pitchFamily="34" charset="-79"/>
                <a:cs typeface="David" pitchFamily="34" charset="-79"/>
              </a:rPr>
              <a:t>שכיחות הצבעה למפלגת העבודה גשר</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6" name="TextBox 5"/>
          <p:cNvSpPr txBox="1"/>
          <p:nvPr/>
        </p:nvSpPr>
        <p:spPr>
          <a:xfrm>
            <a:off x="-143930" y="1548284"/>
            <a:ext cx="23394600" cy="1200329"/>
          </a:xfrm>
          <a:prstGeom prst="rect">
            <a:avLst/>
          </a:prstGeom>
          <a:noFill/>
        </p:spPr>
        <p:txBody>
          <a:bodyPr wrap="square" rtlCol="1">
            <a:spAutoFit/>
          </a:bodyPr>
          <a:lstStyle/>
          <a:p>
            <a:r>
              <a:rPr lang="he-IL" sz="3600" dirty="0">
                <a:latin typeface="David" pitchFamily="34" charset="-79"/>
                <a:cs typeface="David" pitchFamily="34" charset="-79"/>
              </a:rPr>
              <a:t>נציג תמונת </a:t>
            </a:r>
            <a:r>
              <a:rPr lang="en-US" sz="3600" dirty="0">
                <a:latin typeface="David" pitchFamily="34" charset="-79"/>
                <a:cs typeface="David" pitchFamily="34" charset="-79"/>
              </a:rPr>
              <a:t>pca</a:t>
            </a:r>
            <a:r>
              <a:rPr lang="he-IL" sz="3600" dirty="0">
                <a:latin typeface="David" pitchFamily="34" charset="-79"/>
                <a:cs typeface="David" pitchFamily="34" charset="-79"/>
              </a:rPr>
              <a:t> לפי קלפיות. נראה את דפוסי ההצבעה למפלגת העבודה גשר לפי קלפיות .</a:t>
            </a:r>
          </a:p>
          <a:p>
            <a:r>
              <a:rPr lang="he-IL" sz="3600" b="1" dirty="0">
                <a:latin typeface="David" pitchFamily="34" charset="-79"/>
                <a:cs typeface="David" pitchFamily="34" charset="-79"/>
              </a:rPr>
              <a:t>גודל העיגול = שכיחות ההצבעה למפלגת העבודה גשר בקלפי.</a:t>
            </a:r>
            <a:r>
              <a:rPr lang="he-IL" sz="3600" dirty="0">
                <a:latin typeface="David" pitchFamily="34" charset="-79"/>
                <a:cs typeface="David" pitchFamily="34" charset="-79"/>
              </a:rPr>
              <a:t> ככל שהעיגול גדול יותר כך שכיחות ההצבעה למפלגה בקלפי גדולה יותר.</a:t>
            </a:r>
          </a:p>
        </p:txBody>
      </p:sp>
    </p:spTree>
    <p:extLst>
      <p:ext uri="{BB962C8B-B14F-4D97-AF65-F5344CB8AC3E}">
        <p14:creationId xmlns:p14="http://schemas.microsoft.com/office/powerpoint/2010/main" val="326872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8185" y="4644628"/>
            <a:ext cx="17364230" cy="8529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כותרת משנה 2"/>
          <p:cNvSpPr txBox="1">
            <a:spLocks/>
          </p:cNvSpPr>
          <p:nvPr/>
        </p:nvSpPr>
        <p:spPr>
          <a:xfrm>
            <a:off x="22427345" y="10"/>
            <a:ext cx="3074918" cy="1126135"/>
          </a:xfrm>
          <a:prstGeom prst="rect">
            <a:avLst/>
          </a:prstGeom>
        </p:spPr>
        <p:txBody>
          <a:bodyPr vert="horz" lIns="158791" tIns="79396" rIns="158791" bIns="79396" rtlCol="0">
            <a:noAutofit/>
          </a:bodyPr>
          <a:lstStyle>
            <a:lvl1pPr marL="342900" indent="-228600" algn="r" defTabSz="914400" rtl="1"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r" defTabSz="914400" rtl="1"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r" defTabSz="914400" rtl="1"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r" defTabSz="914400" rtl="1"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r" defTabSz="914400" rtl="1"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r" defTabSz="914400" rtl="1"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r" defTabSz="914400" rtl="1"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r" defTabSz="914400" rtl="1"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r" defTabSz="914400" rtl="1"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98489" indent="0">
              <a:buClr>
                <a:srgbClr val="629DD1"/>
              </a:buClr>
              <a:buFont typeface="Arial" pitchFamily="34" charset="0"/>
              <a:buNone/>
            </a:pPr>
            <a:r>
              <a:rPr lang="he-IL" sz="3100" dirty="0">
                <a:solidFill>
                  <a:prstClr val="white"/>
                </a:solidFill>
                <a:latin typeface="David" pitchFamily="34" charset="-79"/>
                <a:cs typeface="David" pitchFamily="34" charset="-79"/>
              </a:rPr>
              <a:t>בס"ד</a:t>
            </a:r>
          </a:p>
        </p:txBody>
      </p:sp>
      <p:sp>
        <p:nvSpPr>
          <p:cNvPr id="3" name="TextBox 2"/>
          <p:cNvSpPr txBox="1"/>
          <p:nvPr/>
        </p:nvSpPr>
        <p:spPr>
          <a:xfrm>
            <a:off x="23106742" y="13285588"/>
            <a:ext cx="2240249" cy="786755"/>
          </a:xfrm>
          <a:prstGeom prst="rect">
            <a:avLst/>
          </a:prstGeom>
          <a:noFill/>
        </p:spPr>
        <p:txBody>
          <a:bodyPr wrap="square" lIns="108585" tIns="54293" rIns="108585" bIns="54293" rtlCol="1">
            <a:spAutoFit/>
          </a:bodyPr>
          <a:lstStyle/>
          <a:p>
            <a:pPr algn="ctr"/>
            <a:r>
              <a:rPr lang="he-IL" sz="4400" dirty="0">
                <a:solidFill>
                  <a:prstClr val="white"/>
                </a:solidFill>
                <a:latin typeface="David" pitchFamily="34" charset="-79"/>
                <a:cs typeface="David" pitchFamily="34" charset="-79"/>
              </a:rPr>
              <a:t>סעיף ה'</a:t>
            </a:r>
          </a:p>
        </p:txBody>
      </p:sp>
      <p:sp>
        <p:nvSpPr>
          <p:cNvPr id="4" name="מלבן 3"/>
          <p:cNvSpPr/>
          <p:nvPr/>
        </p:nvSpPr>
        <p:spPr>
          <a:xfrm>
            <a:off x="368216" y="12781532"/>
            <a:ext cx="22818535" cy="3293209"/>
          </a:xfrm>
          <a:prstGeom prst="rect">
            <a:avLst/>
          </a:prstGeom>
        </p:spPr>
        <p:txBody>
          <a:bodyPr wrap="square">
            <a:spAutoFit/>
          </a:bodyPr>
          <a:lstStyle/>
          <a:p>
            <a:r>
              <a:rPr lang="he-IL" sz="3400" dirty="0">
                <a:latin typeface="David" pitchFamily="34" charset="-79"/>
                <a:cs typeface="David" pitchFamily="34" charset="-79"/>
              </a:rPr>
              <a:t>נתאר באיזה קלפיות המפלגה התחזקה/נחלשה: ניתן לראות כי </a:t>
            </a:r>
            <a:r>
              <a:rPr lang="he-IL" sz="3600" b="1" dirty="0">
                <a:solidFill>
                  <a:srgbClr val="FF0000"/>
                </a:solidFill>
                <a:latin typeface="David" pitchFamily="34" charset="-79"/>
                <a:cs typeface="David" pitchFamily="34" charset="-79"/>
              </a:rPr>
              <a:t>בבית ג'ן </a:t>
            </a:r>
            <a:r>
              <a:rPr lang="he-IL" sz="3400" dirty="0">
                <a:latin typeface="David" pitchFamily="34" charset="-79"/>
                <a:cs typeface="David" pitchFamily="34" charset="-79"/>
              </a:rPr>
              <a:t>אחוזי ההצבעה בבחירות ספטמבר גדלו ביותר מ30%. כלומר, ההצבעה למפלגה שם התחזקה. בהמשך נראה זאת וננסה להסביר את הסיבה לכך.</a:t>
            </a:r>
          </a:p>
          <a:p>
            <a:r>
              <a:rPr lang="he-IL" sz="3600" b="1" dirty="0">
                <a:solidFill>
                  <a:srgbClr val="00B050"/>
                </a:solidFill>
                <a:latin typeface="David" pitchFamily="34" charset="-79"/>
                <a:cs typeface="David" pitchFamily="34" charset="-79"/>
              </a:rPr>
              <a:t>בכעביה-טבאש-חג'אג'רה</a:t>
            </a:r>
            <a:r>
              <a:rPr lang="he-IL" sz="3400" dirty="0">
                <a:latin typeface="David" pitchFamily="34" charset="-79"/>
                <a:cs typeface="David" pitchFamily="34" charset="-79"/>
              </a:rPr>
              <a:t> אחוזי ההצבעה עבור המפלגה ירדו ביותר מ20% - כלומר המפלגה נחלשה.</a:t>
            </a:r>
          </a:p>
          <a:p>
            <a:r>
              <a:rPr lang="he-IL" sz="3400" dirty="0">
                <a:latin typeface="David" pitchFamily="34" charset="-79"/>
                <a:cs typeface="David" pitchFamily="34" charset="-79"/>
              </a:rPr>
              <a:t>ניתן לראות כפי המצופה כי באזורים בהם שכיחות ההצבעה למפלגה הייתה מאוד קטנה ואפילו אפסית, לא חלו שינויים גדולים בין מועדי הבחירות. </a:t>
            </a:r>
          </a:p>
          <a:p>
            <a:r>
              <a:rPr lang="he-IL" sz="3400" dirty="0">
                <a:latin typeface="David" pitchFamily="34" charset="-79"/>
                <a:cs typeface="David" pitchFamily="34" charset="-79"/>
              </a:rPr>
              <a:t>ניתן לראות איזור גדול המזוהה עם הצבעה למפלגות השמאל (בצד שמאל למעלה) שבו אחוזי ההצבעה לעבודה גשר ירדו בין 10% ל20% וזאת כנראה כי איחוד המפלגות גרם לבריחת קולות למחנה הדמוקרטי.</a:t>
            </a:r>
          </a:p>
        </p:txBody>
      </p:sp>
      <p:sp>
        <p:nvSpPr>
          <p:cNvPr id="6" name="כותרת 1"/>
          <p:cNvSpPr txBox="1">
            <a:spLocks/>
          </p:cNvSpPr>
          <p:nvPr/>
        </p:nvSpPr>
        <p:spPr>
          <a:xfrm>
            <a:off x="-575889" y="452445"/>
            <a:ext cx="24266696" cy="1167847"/>
          </a:xfrm>
          <a:prstGeom prst="rect">
            <a:avLst/>
          </a:prstGeom>
        </p:spPr>
        <p:txBody>
          <a:bodyPr/>
          <a:lstStyle>
            <a:lvl1pPr algn="l" defTabSz="1587918" rtl="1" eaLnBrk="1" latinLnBrk="0" hangingPunct="1">
              <a:spcBef>
                <a:spcPct val="0"/>
              </a:spcBef>
              <a:buNone/>
              <a:defRPr sz="8000" kern="1200" cap="none" spc="-173" baseline="0">
                <a:ln>
                  <a:noFill/>
                </a:ln>
                <a:solidFill>
                  <a:schemeClr val="tx2"/>
                </a:solidFill>
                <a:effectLst/>
                <a:latin typeface="+mj-lt"/>
                <a:ea typeface="+mj-ea"/>
                <a:cs typeface="+mj-cs"/>
              </a:defRPr>
            </a:lvl1pPr>
          </a:lstStyle>
          <a:p>
            <a:pPr algn="ctr"/>
            <a:r>
              <a:rPr lang="he-IL" sz="6300" b="1" dirty="0">
                <a:latin typeface="David" pitchFamily="34" charset="-79"/>
                <a:cs typeface="David" pitchFamily="34" charset="-79"/>
              </a:rPr>
              <a:t>הצגת הצבעה לפי קלפיות ב: </a:t>
            </a:r>
            <a:r>
              <a:rPr lang="en-US" sz="6300" b="1" dirty="0" err="1">
                <a:latin typeface="David" pitchFamily="34" charset="-79"/>
                <a:cs typeface="David" pitchFamily="34" charset="-79"/>
              </a:rPr>
              <a:t>pca</a:t>
            </a:r>
            <a:r>
              <a:rPr lang="en-US" sz="6300" b="1" dirty="0">
                <a:latin typeface="David" pitchFamily="34" charset="-79"/>
                <a:cs typeface="David" pitchFamily="34" charset="-79"/>
              </a:rPr>
              <a:t>-plot</a:t>
            </a:r>
            <a:r>
              <a:rPr lang="he-IL" sz="6300" b="1" dirty="0">
                <a:latin typeface="David" pitchFamily="34" charset="-79"/>
                <a:cs typeface="David" pitchFamily="34" charset="-79"/>
              </a:rPr>
              <a:t> </a:t>
            </a:r>
          </a:p>
          <a:p>
            <a:pPr algn="ctr"/>
            <a:r>
              <a:rPr lang="he-IL" sz="6300" b="1" dirty="0">
                <a:solidFill>
                  <a:srgbClr val="FF0000"/>
                </a:solidFill>
                <a:latin typeface="David" pitchFamily="34" charset="-79"/>
                <a:cs typeface="David" pitchFamily="34" charset="-79"/>
              </a:rPr>
              <a:t>ההפרש באחוז הצבעה למפלגת העבודה גשר בין מועדי הבחירות</a:t>
            </a:r>
          </a:p>
          <a:p>
            <a:pPr algn="ctr"/>
            <a:r>
              <a:rPr lang="he-IL" sz="6600" b="1" dirty="0">
                <a:latin typeface="David" pitchFamily="34" charset="-79"/>
                <a:cs typeface="David" pitchFamily="34" charset="-79"/>
              </a:rPr>
              <a:t> </a:t>
            </a:r>
            <a:endParaRPr lang="he-IL" sz="6000" b="1" dirty="0">
              <a:solidFill>
                <a:srgbClr val="FF0000"/>
              </a:solidFill>
              <a:latin typeface="David" pitchFamily="34" charset="-79"/>
              <a:cs typeface="David" pitchFamily="34" charset="-79"/>
            </a:endParaRPr>
          </a:p>
        </p:txBody>
      </p:sp>
      <p:sp>
        <p:nvSpPr>
          <p:cNvPr id="7" name="TextBox 6"/>
          <p:cNvSpPr txBox="1"/>
          <p:nvPr/>
        </p:nvSpPr>
        <p:spPr>
          <a:xfrm>
            <a:off x="-143930" y="2436187"/>
            <a:ext cx="23394600" cy="2862322"/>
          </a:xfrm>
          <a:prstGeom prst="rect">
            <a:avLst/>
          </a:prstGeom>
          <a:noFill/>
        </p:spPr>
        <p:txBody>
          <a:bodyPr wrap="square" rtlCol="1">
            <a:spAutoFit/>
          </a:bodyPr>
          <a:lstStyle/>
          <a:p>
            <a:r>
              <a:rPr lang="he-IL" sz="3600" dirty="0">
                <a:latin typeface="David" pitchFamily="34" charset="-79"/>
                <a:cs typeface="David" pitchFamily="34" charset="-79"/>
              </a:rPr>
              <a:t>נציג תמונת </a:t>
            </a:r>
            <a:r>
              <a:rPr lang="en-US" sz="3600" dirty="0">
                <a:latin typeface="David" pitchFamily="34" charset="-79"/>
                <a:cs typeface="David" pitchFamily="34" charset="-79"/>
              </a:rPr>
              <a:t>pca</a:t>
            </a:r>
            <a:r>
              <a:rPr lang="he-IL" sz="3600" dirty="0">
                <a:latin typeface="David" pitchFamily="34" charset="-79"/>
                <a:cs typeface="David" pitchFamily="34" charset="-79"/>
              </a:rPr>
              <a:t> לפי קלפיות. הצבעים מחולקים לפי </a:t>
            </a:r>
            <a:r>
              <a:rPr lang="he-IL" sz="3600" b="1" dirty="0">
                <a:latin typeface="David" pitchFamily="34" charset="-79"/>
                <a:cs typeface="David" pitchFamily="34" charset="-79"/>
              </a:rPr>
              <a:t>הפרשים באחוז ההצבעה</a:t>
            </a:r>
            <a:r>
              <a:rPr lang="he-IL" sz="3600" dirty="0">
                <a:latin typeface="David" pitchFamily="34" charset="-79"/>
                <a:cs typeface="David" pitchFamily="34" charset="-79"/>
              </a:rPr>
              <a:t> בין בחירות אפריל לבחירות ספטמבר.</a:t>
            </a:r>
          </a:p>
          <a:p>
            <a:r>
              <a:rPr lang="he-IL" sz="3600" dirty="0">
                <a:latin typeface="David" pitchFamily="34" charset="-79"/>
                <a:cs typeface="David" pitchFamily="34" charset="-79"/>
              </a:rPr>
              <a:t>אם ההפרש בין אחוזי ההצבעה למפלגת העבודה גשר בין ספטמבר לאפריל חיובי המשמעות היא שהמפלגה התחזקה. אם ההפרש שלילי, המשמעות היא שהמפלגה נחלשה. </a:t>
            </a:r>
          </a:p>
          <a:p>
            <a:r>
              <a:rPr lang="he-IL" sz="3600" dirty="0">
                <a:latin typeface="David" pitchFamily="34" charset="-79"/>
                <a:cs typeface="David" pitchFamily="34" charset="-79"/>
              </a:rPr>
              <a:t>ניתן לראות את החלוקה לצבעים בגרף. עבור קלפיות בהן ההפרש בין מועדי הבחירות היה קטן ולא משמעותי גדול העיגול קטן והצבע הוא תכלת. עבור קלפיות עם שינויים משמעותיים – גודל העיגול גדול והצבעים לפי המקרא.</a:t>
            </a:r>
          </a:p>
        </p:txBody>
      </p:sp>
    </p:spTree>
    <p:extLst>
      <p:ext uri="{BB962C8B-B14F-4D97-AF65-F5344CB8AC3E}">
        <p14:creationId xmlns:p14="http://schemas.microsoft.com/office/powerpoint/2010/main" val="1424520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2_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3_קירבה">
  <a:themeElements>
    <a:clrScheme name="יסודי">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קירבה">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5.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29329</TotalTime>
  <Words>2558</Words>
  <Application>Microsoft Office PowerPoint</Application>
  <PresentationFormat>מותאם אישית</PresentationFormat>
  <Paragraphs>161</Paragraphs>
  <Slides>13</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4</vt:i4>
      </vt:variant>
      <vt:variant>
        <vt:lpstr>כותרות שקופיות</vt:lpstr>
      </vt:variant>
      <vt:variant>
        <vt:i4>13</vt:i4>
      </vt:variant>
    </vt:vector>
  </HeadingPairs>
  <TitlesOfParts>
    <vt:vector size="23" baseType="lpstr">
      <vt:lpstr>Arial</vt:lpstr>
      <vt:lpstr>BN Oria</vt:lpstr>
      <vt:lpstr>Calibri</vt:lpstr>
      <vt:lpstr>Cambria</vt:lpstr>
      <vt:lpstr>David</vt:lpstr>
      <vt:lpstr>Wingdings</vt:lpstr>
      <vt:lpstr>1_קירבה</vt:lpstr>
      <vt:lpstr>קירבה</vt:lpstr>
      <vt:lpstr>2_קירבה</vt:lpstr>
      <vt:lpstr>3_קירבה</vt:lpstr>
      <vt:lpstr>הצגה מסכמת</vt:lpstr>
      <vt:lpstr>מצגת של PowerPoint‏</vt:lpstr>
      <vt:lpstr>שינוי המפלגה בין מועדי הבחירות</vt:lpstr>
      <vt:lpstr>תיקון שכיחות הצבעה עבור כל בעלי זכות בחירה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רוני סבי</dc:creator>
  <cp:lastModifiedBy>Rachel Edelstein</cp:lastModifiedBy>
  <cp:revision>1037</cp:revision>
  <dcterms:created xsi:type="dcterms:W3CDTF">2019-10-31T10:27:44Z</dcterms:created>
  <dcterms:modified xsi:type="dcterms:W3CDTF">2020-01-12T09:38:25Z</dcterms:modified>
</cp:coreProperties>
</file>