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60" r:id="rId6"/>
    <p:sldId id="259"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52"/>
    <p:restoredTop sz="94603"/>
  </p:normalViewPr>
  <p:slideViewPr>
    <p:cSldViewPr snapToGrid="0" snapToObjects="1">
      <p:cViewPr varScale="1">
        <p:scale>
          <a:sx n="92" d="100"/>
          <a:sy n="92" d="100"/>
        </p:scale>
        <p:origin x="52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jpe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jpe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6/10/20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6/10/20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xml.rels><?xml version="1.0" encoding="UTF-8" standalone="yes"?>
<Relationships xmlns="http://schemas.openxmlformats.org/package/2006/relationships"><Relationship Id="rId3" Type="http://schemas.openxmlformats.org/officeDocument/2006/relationships/hyperlink" Target="https://www.toronto.ca/city-government/data-research-maps/open-data/open-data-catalogue/#8c732154-5012-9afe-d0cd-ba3ffc813d5a" TargetMode="Externa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hyperlink" Target="https://www.toronto.ca/city-government/data-research-maps/open-data/open-data-catalogue/#a45bd45a-ede8-730e-1abc-93105b2c439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9EDB-F5FC-2941-8275-19B90489FEF5}"/>
              </a:ext>
            </a:extLst>
          </p:cNvPr>
          <p:cNvSpPr>
            <a:spLocks noGrp="1"/>
          </p:cNvSpPr>
          <p:nvPr>
            <p:ph type="ctrTitle"/>
          </p:nvPr>
        </p:nvSpPr>
        <p:spPr/>
        <p:txBody>
          <a:bodyPr>
            <a:normAutofit/>
          </a:bodyPr>
          <a:lstStyle/>
          <a:p>
            <a:r>
              <a:rPr lang="en-IE" b="1" dirty="0"/>
              <a:t>New restaurant in Toronto</a:t>
            </a:r>
            <a:endParaRPr lang="en-US" dirty="0"/>
          </a:p>
        </p:txBody>
      </p:sp>
      <p:sp>
        <p:nvSpPr>
          <p:cNvPr id="3" name="Subtitle 2">
            <a:extLst>
              <a:ext uri="{FF2B5EF4-FFF2-40B4-BE49-F238E27FC236}">
                <a16:creationId xmlns:a16="http://schemas.microsoft.com/office/drawing/2014/main" id="{5782AEC8-EFE3-AB44-B77A-610835D070B7}"/>
              </a:ext>
            </a:extLst>
          </p:cNvPr>
          <p:cNvSpPr>
            <a:spLocks noGrp="1"/>
          </p:cNvSpPr>
          <p:nvPr>
            <p:ph type="subTitle" idx="1"/>
          </p:nvPr>
        </p:nvSpPr>
        <p:spPr/>
        <p:txBody>
          <a:bodyPr>
            <a:normAutofit fontScale="92500" lnSpcReduction="20000"/>
          </a:bodyPr>
          <a:lstStyle/>
          <a:p>
            <a:r>
              <a:rPr lang="en-IE" b="1" dirty="0"/>
              <a:t>to choose the right location by providing data about the income and population of each neighbourhood and the competitors who are already present on the same regions.</a:t>
            </a:r>
            <a:endParaRPr lang="en-US" dirty="0"/>
          </a:p>
        </p:txBody>
      </p:sp>
    </p:spTree>
    <p:extLst>
      <p:ext uri="{BB962C8B-B14F-4D97-AF65-F5344CB8AC3E}">
        <p14:creationId xmlns:p14="http://schemas.microsoft.com/office/powerpoint/2010/main" val="431756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E0041-C8C7-BE4E-9CF9-E26D24AC2612}"/>
              </a:ext>
            </a:extLst>
          </p:cNvPr>
          <p:cNvSpPr>
            <a:spLocks noGrp="1"/>
          </p:cNvSpPr>
          <p:nvPr>
            <p:ph type="title"/>
          </p:nvPr>
        </p:nvSpPr>
        <p:spPr/>
        <p:txBody>
          <a:bodyPr/>
          <a:lstStyle/>
          <a:p>
            <a:r>
              <a:rPr lang="en-US" dirty="0"/>
              <a:t>Restaurant type in Toronto </a:t>
            </a:r>
          </a:p>
        </p:txBody>
      </p:sp>
      <p:sp>
        <p:nvSpPr>
          <p:cNvPr id="3" name="Content Placeholder 2">
            <a:extLst>
              <a:ext uri="{FF2B5EF4-FFF2-40B4-BE49-F238E27FC236}">
                <a16:creationId xmlns:a16="http://schemas.microsoft.com/office/drawing/2014/main" id="{E7E1F974-FF0B-5F42-A888-C6F8DFF6DCD5}"/>
              </a:ext>
            </a:extLst>
          </p:cNvPr>
          <p:cNvSpPr>
            <a:spLocks noGrp="1"/>
          </p:cNvSpPr>
          <p:nvPr>
            <p:ph idx="1"/>
          </p:nvPr>
        </p:nvSpPr>
        <p:spPr/>
        <p:txBody>
          <a:bodyPr/>
          <a:lstStyle/>
          <a:p>
            <a:r>
              <a:rPr lang="en-US" dirty="0"/>
              <a:t>There’s a lot of different restaurants in Toronto</a:t>
            </a:r>
          </a:p>
          <a:p>
            <a:r>
              <a:rPr lang="en-US" dirty="0"/>
              <a:t>Maybe different in each area</a:t>
            </a:r>
          </a:p>
          <a:p>
            <a:r>
              <a:rPr lang="en-US" dirty="0"/>
              <a:t>Analyze cluster, income and population can help stake holders decide on location.</a:t>
            </a:r>
          </a:p>
          <a:p>
            <a:endParaRPr lang="en-US" dirty="0"/>
          </a:p>
        </p:txBody>
      </p:sp>
    </p:spTree>
    <p:extLst>
      <p:ext uri="{BB962C8B-B14F-4D97-AF65-F5344CB8AC3E}">
        <p14:creationId xmlns:p14="http://schemas.microsoft.com/office/powerpoint/2010/main" val="1366087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E8A60-43DF-A84C-8B62-CFE747A34759}"/>
              </a:ext>
            </a:extLst>
          </p:cNvPr>
          <p:cNvSpPr>
            <a:spLocks noGrp="1"/>
          </p:cNvSpPr>
          <p:nvPr>
            <p:ph type="title"/>
          </p:nvPr>
        </p:nvSpPr>
        <p:spPr/>
        <p:txBody>
          <a:bodyPr/>
          <a:lstStyle/>
          <a:p>
            <a:r>
              <a:rPr lang="en-US" dirty="0"/>
              <a:t>Data acquisition and cleaning </a:t>
            </a:r>
          </a:p>
        </p:txBody>
      </p:sp>
      <p:sp>
        <p:nvSpPr>
          <p:cNvPr id="3" name="Content Placeholder 2">
            <a:extLst>
              <a:ext uri="{FF2B5EF4-FFF2-40B4-BE49-F238E27FC236}">
                <a16:creationId xmlns:a16="http://schemas.microsoft.com/office/drawing/2014/main" id="{9AE9602E-540F-4844-9537-D1E005F7507F}"/>
              </a:ext>
            </a:extLst>
          </p:cNvPr>
          <p:cNvSpPr>
            <a:spLocks noGrp="1"/>
          </p:cNvSpPr>
          <p:nvPr>
            <p:ph idx="1"/>
          </p:nvPr>
        </p:nvSpPr>
        <p:spPr/>
        <p:txBody>
          <a:bodyPr>
            <a:normAutofit lnSpcReduction="10000"/>
          </a:bodyPr>
          <a:lstStyle/>
          <a:p>
            <a:r>
              <a:rPr lang="en-IE" b="1" dirty="0"/>
              <a:t>Toronto's 2016 Census contains Population,  Average income per Neighbourhood with Toronto’s Neighbourhoods shapefile and Foursquare API. Use this to collect competitors on the same neighbourhoods.</a:t>
            </a:r>
            <a:endParaRPr lang="en-IE" dirty="0"/>
          </a:p>
          <a:p>
            <a:r>
              <a:rPr lang="en-IE" b="1" i="1" dirty="0"/>
              <a:t>Toronto's Census data is publicly available at this website: </a:t>
            </a:r>
            <a:r>
              <a:rPr lang="en-IE" b="1" i="1" dirty="0">
                <a:hlinkClick r:id="rId3"/>
              </a:rPr>
              <a:t>https://www.toronto.ca/city-government/data-research-maps/open-data/open-data-catalogue/#8c732154-5012-9afe-d0cd-ba3ffc813d5a</a:t>
            </a:r>
            <a:endParaRPr lang="en-IE" dirty="0"/>
          </a:p>
          <a:p>
            <a:r>
              <a:rPr lang="en-IE" b="1" i="1" dirty="0"/>
              <a:t>Toronto Neighbourhoods’ shapefile is publicly available at this website: </a:t>
            </a:r>
            <a:r>
              <a:rPr lang="en-IE" b="1" i="1" dirty="0">
                <a:hlinkClick r:id="rId4"/>
              </a:rPr>
              <a:t>https://www.toronto.ca/city-government/data-research-maps/open-data/open-data-catalogue/#a45bd45a-ede8-730e-1abc-93105b2c439f</a:t>
            </a:r>
            <a:endParaRPr lang="en-IE" dirty="0"/>
          </a:p>
          <a:p>
            <a:endParaRPr lang="en-US" dirty="0"/>
          </a:p>
        </p:txBody>
      </p:sp>
    </p:spTree>
    <p:extLst>
      <p:ext uri="{BB962C8B-B14F-4D97-AF65-F5344CB8AC3E}">
        <p14:creationId xmlns:p14="http://schemas.microsoft.com/office/powerpoint/2010/main" val="2053811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72F19-DA87-EB42-8187-A537E9D022F3}"/>
              </a:ext>
            </a:extLst>
          </p:cNvPr>
          <p:cNvSpPr>
            <a:spLocks noGrp="1"/>
          </p:cNvSpPr>
          <p:nvPr>
            <p:ph type="title"/>
          </p:nvPr>
        </p:nvSpPr>
        <p:spPr>
          <a:xfrm>
            <a:off x="1631688" y="2577901"/>
            <a:ext cx="9603275" cy="1049235"/>
          </a:xfrm>
        </p:spPr>
        <p:txBody>
          <a:bodyPr/>
          <a:lstStyle/>
          <a:p>
            <a:r>
              <a:rPr lang="en-US" dirty="0"/>
              <a:t>Maps to illustrate main findings </a:t>
            </a:r>
          </a:p>
        </p:txBody>
      </p:sp>
    </p:spTree>
    <p:extLst>
      <p:ext uri="{BB962C8B-B14F-4D97-AF65-F5344CB8AC3E}">
        <p14:creationId xmlns:p14="http://schemas.microsoft.com/office/powerpoint/2010/main" val="1107198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C6A95-7499-BF43-97D3-48B5FA8D0B8D}"/>
              </a:ext>
            </a:extLst>
          </p:cNvPr>
          <p:cNvSpPr>
            <a:spLocks noGrp="1"/>
          </p:cNvSpPr>
          <p:nvPr>
            <p:ph type="title"/>
          </p:nvPr>
        </p:nvSpPr>
        <p:spPr/>
        <p:txBody>
          <a:bodyPr/>
          <a:lstStyle/>
          <a:p>
            <a:r>
              <a:rPr lang="en-US" dirty="0"/>
              <a:t>Distribution of neighborhoods for geocoding process</a:t>
            </a:r>
          </a:p>
        </p:txBody>
      </p:sp>
      <p:pic>
        <p:nvPicPr>
          <p:cNvPr id="5" name="Content Placeholder 4" descr="A close up of a map&#10;&#10;Description automatically generated">
            <a:extLst>
              <a:ext uri="{FF2B5EF4-FFF2-40B4-BE49-F238E27FC236}">
                <a16:creationId xmlns:a16="http://schemas.microsoft.com/office/drawing/2014/main" id="{20B9B50C-9BE5-1E42-A3D2-45382BEACC7B}"/>
              </a:ext>
            </a:extLst>
          </p:cNvPr>
          <p:cNvPicPr>
            <a:picLocks noGrp="1" noChangeAspect="1"/>
          </p:cNvPicPr>
          <p:nvPr>
            <p:ph idx="1"/>
          </p:nvPr>
        </p:nvPicPr>
        <p:blipFill rotWithShape="1">
          <a:blip r:embed="rId2"/>
          <a:srcRect r="277" b="13379"/>
          <a:stretch/>
        </p:blipFill>
        <p:spPr>
          <a:xfrm>
            <a:off x="3847777" y="2016123"/>
            <a:ext cx="5606436" cy="3492000"/>
          </a:xfrm>
        </p:spPr>
      </p:pic>
    </p:spTree>
    <p:extLst>
      <p:ext uri="{BB962C8B-B14F-4D97-AF65-F5344CB8AC3E}">
        <p14:creationId xmlns:p14="http://schemas.microsoft.com/office/powerpoint/2010/main" val="2654341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E17B0-C087-044F-9814-9EAB1F550A1C}"/>
              </a:ext>
            </a:extLst>
          </p:cNvPr>
          <p:cNvSpPr>
            <a:spLocks noGrp="1"/>
          </p:cNvSpPr>
          <p:nvPr>
            <p:ph type="title"/>
          </p:nvPr>
        </p:nvSpPr>
        <p:spPr/>
        <p:txBody>
          <a:bodyPr/>
          <a:lstStyle/>
          <a:p>
            <a:r>
              <a:rPr lang="en-US" dirty="0"/>
              <a:t>Clustering restaurants in Toronto by k-means </a:t>
            </a:r>
          </a:p>
        </p:txBody>
      </p:sp>
      <p:pic>
        <p:nvPicPr>
          <p:cNvPr id="5" name="Content Placeholder 4" descr="A close up of a map&#10;&#10;Description automatically generated">
            <a:extLst>
              <a:ext uri="{FF2B5EF4-FFF2-40B4-BE49-F238E27FC236}">
                <a16:creationId xmlns:a16="http://schemas.microsoft.com/office/drawing/2014/main" id="{325AE875-3A2F-1040-95F4-1DA4CD850DA1}"/>
              </a:ext>
            </a:extLst>
          </p:cNvPr>
          <p:cNvPicPr>
            <a:picLocks noGrp="1" noChangeAspect="1"/>
          </p:cNvPicPr>
          <p:nvPr>
            <p:ph idx="1"/>
          </p:nvPr>
        </p:nvPicPr>
        <p:blipFill>
          <a:blip r:embed="rId2"/>
          <a:stretch>
            <a:fillRect/>
          </a:stretch>
        </p:blipFill>
        <p:spPr>
          <a:xfrm>
            <a:off x="2555434" y="2016125"/>
            <a:ext cx="7395456" cy="3449638"/>
          </a:xfrm>
        </p:spPr>
      </p:pic>
    </p:spTree>
    <p:extLst>
      <p:ext uri="{BB962C8B-B14F-4D97-AF65-F5344CB8AC3E}">
        <p14:creationId xmlns:p14="http://schemas.microsoft.com/office/powerpoint/2010/main" val="347358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53729-E2AF-944C-BFD4-77106D7FEB68}"/>
              </a:ext>
            </a:extLst>
          </p:cNvPr>
          <p:cNvSpPr>
            <a:spLocks noGrp="1"/>
          </p:cNvSpPr>
          <p:nvPr>
            <p:ph type="title"/>
          </p:nvPr>
        </p:nvSpPr>
        <p:spPr/>
        <p:txBody>
          <a:bodyPr/>
          <a:lstStyle/>
          <a:p>
            <a:r>
              <a:rPr lang="en-US" dirty="0"/>
              <a:t>Average Income </a:t>
            </a:r>
          </a:p>
        </p:txBody>
      </p:sp>
      <p:pic>
        <p:nvPicPr>
          <p:cNvPr id="5" name="Content Placeholder 4" descr="A close up of a map&#10;&#10;Description automatically generated">
            <a:extLst>
              <a:ext uri="{FF2B5EF4-FFF2-40B4-BE49-F238E27FC236}">
                <a16:creationId xmlns:a16="http://schemas.microsoft.com/office/drawing/2014/main" id="{155ABA87-C380-9848-AABD-FB4F156798C9}"/>
              </a:ext>
            </a:extLst>
          </p:cNvPr>
          <p:cNvPicPr>
            <a:picLocks noGrp="1" noChangeAspect="1"/>
          </p:cNvPicPr>
          <p:nvPr>
            <p:ph idx="1"/>
          </p:nvPr>
        </p:nvPicPr>
        <p:blipFill>
          <a:blip r:embed="rId2"/>
          <a:stretch>
            <a:fillRect/>
          </a:stretch>
        </p:blipFill>
        <p:spPr>
          <a:xfrm>
            <a:off x="3524517" y="2016125"/>
            <a:ext cx="5457290" cy="3449638"/>
          </a:xfrm>
        </p:spPr>
      </p:pic>
    </p:spTree>
    <p:extLst>
      <p:ext uri="{BB962C8B-B14F-4D97-AF65-F5344CB8AC3E}">
        <p14:creationId xmlns:p14="http://schemas.microsoft.com/office/powerpoint/2010/main" val="312328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3C2DF-F65A-534F-A7BB-F59C6DF1B4B2}"/>
              </a:ext>
            </a:extLst>
          </p:cNvPr>
          <p:cNvSpPr>
            <a:spLocks noGrp="1"/>
          </p:cNvSpPr>
          <p:nvPr>
            <p:ph type="title"/>
          </p:nvPr>
        </p:nvSpPr>
        <p:spPr/>
        <p:txBody>
          <a:bodyPr/>
          <a:lstStyle/>
          <a:p>
            <a:r>
              <a:rPr lang="en-US" dirty="0"/>
              <a:t>Findings </a:t>
            </a:r>
          </a:p>
        </p:txBody>
      </p:sp>
      <p:sp>
        <p:nvSpPr>
          <p:cNvPr id="3" name="Content Placeholder 2">
            <a:extLst>
              <a:ext uri="{FF2B5EF4-FFF2-40B4-BE49-F238E27FC236}">
                <a16:creationId xmlns:a16="http://schemas.microsoft.com/office/drawing/2014/main" id="{52581306-CD0B-D14D-8882-F8D859659053}"/>
              </a:ext>
            </a:extLst>
          </p:cNvPr>
          <p:cNvSpPr>
            <a:spLocks noGrp="1"/>
          </p:cNvSpPr>
          <p:nvPr>
            <p:ph idx="1"/>
          </p:nvPr>
        </p:nvSpPr>
        <p:spPr/>
        <p:txBody>
          <a:bodyPr/>
          <a:lstStyle/>
          <a:p>
            <a:r>
              <a:rPr lang="en-IE" b="1" dirty="0"/>
              <a:t>Comparing the maps we can notice many of the restaurants grouped on main streets and on the south of the city, although some of the wealthiest neighbourhood’s are up to the north.  Also, the areas with a dense population don't reflect on the number of restaurants.</a:t>
            </a:r>
          </a:p>
          <a:p>
            <a:r>
              <a:rPr lang="en-IE" b="1" dirty="0"/>
              <a:t>Learnt that expected to find clusters of restaurants in certain regions and the result didn't meet that expectation.</a:t>
            </a:r>
            <a:r>
              <a:rPr lang="en-IE" dirty="0"/>
              <a:t> </a:t>
            </a:r>
          </a:p>
          <a:p>
            <a:endParaRPr lang="en-IE" dirty="0"/>
          </a:p>
          <a:p>
            <a:endParaRPr lang="en-US" dirty="0"/>
          </a:p>
        </p:txBody>
      </p:sp>
    </p:spTree>
    <p:extLst>
      <p:ext uri="{BB962C8B-B14F-4D97-AF65-F5344CB8AC3E}">
        <p14:creationId xmlns:p14="http://schemas.microsoft.com/office/powerpoint/2010/main" val="1055451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618C0-EA8F-3D41-A768-A296C61105E2}"/>
              </a:ext>
            </a:extLst>
          </p:cNvPr>
          <p:cNvSpPr>
            <a:spLocks noGrp="1"/>
          </p:cNvSpPr>
          <p:nvPr>
            <p:ph type="title"/>
          </p:nvPr>
        </p:nvSpPr>
        <p:spPr/>
        <p:txBody>
          <a:bodyPr/>
          <a:lstStyle/>
          <a:p>
            <a:r>
              <a:rPr lang="en-US" dirty="0"/>
              <a:t>Conclusions </a:t>
            </a:r>
          </a:p>
        </p:txBody>
      </p:sp>
      <p:sp>
        <p:nvSpPr>
          <p:cNvPr id="3" name="Content Placeholder 2">
            <a:extLst>
              <a:ext uri="{FF2B5EF4-FFF2-40B4-BE49-F238E27FC236}">
                <a16:creationId xmlns:a16="http://schemas.microsoft.com/office/drawing/2014/main" id="{761828B1-97A8-F94C-949C-1468C159192B}"/>
              </a:ext>
            </a:extLst>
          </p:cNvPr>
          <p:cNvSpPr>
            <a:spLocks noGrp="1"/>
          </p:cNvSpPr>
          <p:nvPr>
            <p:ph idx="1"/>
          </p:nvPr>
        </p:nvSpPr>
        <p:spPr/>
        <p:txBody>
          <a:bodyPr/>
          <a:lstStyle/>
          <a:p>
            <a:r>
              <a:rPr lang="en-IE" b="1" dirty="0"/>
              <a:t>This report may be helpful for someone planning on opening a restaurant in Toronto, by comparing the current offers and neighbourhood’s profiles, however it may not cover all variables such as access to public transportation or even the restaurants profiles, so it shall not be used as a single deciding making tool.</a:t>
            </a:r>
            <a:endParaRPr lang="en-IE" dirty="0"/>
          </a:p>
          <a:p>
            <a:endParaRPr lang="en-US" dirty="0"/>
          </a:p>
        </p:txBody>
      </p:sp>
    </p:spTree>
    <p:extLst>
      <p:ext uri="{BB962C8B-B14F-4D97-AF65-F5344CB8AC3E}">
        <p14:creationId xmlns:p14="http://schemas.microsoft.com/office/powerpoint/2010/main" val="27305681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39</TotalTime>
  <Words>296</Words>
  <Application>Microsoft Macintosh PowerPoint</Application>
  <PresentationFormat>Widescreen</PresentationFormat>
  <Paragraphs>19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New restaurant in Toronto</vt:lpstr>
      <vt:lpstr>Restaurant type in Toronto </vt:lpstr>
      <vt:lpstr>Data acquisition and cleaning </vt:lpstr>
      <vt:lpstr>Maps to illustrate main findings </vt:lpstr>
      <vt:lpstr>Distribution of neighborhoods for geocoding process</vt:lpstr>
      <vt:lpstr>Clustering restaurants in Toronto by k-means </vt:lpstr>
      <vt:lpstr>Average Income </vt:lpstr>
      <vt:lpstr>Findings </vt:lpstr>
      <vt:lpstr>Conclusions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restaurant in Toronto</dc:title>
  <dc:creator>Rachel Mc Ardle</dc:creator>
  <cp:lastModifiedBy>Rachel Mc Ardle</cp:lastModifiedBy>
  <cp:revision>2</cp:revision>
  <dcterms:created xsi:type="dcterms:W3CDTF">2020-06-10T11:09:39Z</dcterms:created>
  <dcterms:modified xsi:type="dcterms:W3CDTF">2020-06-10T11:48:42Z</dcterms:modified>
</cp:coreProperties>
</file>