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22"/>
  </p:notesMasterIdLst>
  <p:sldIdLst>
    <p:sldId id="256" r:id="rId2"/>
    <p:sldId id="262" r:id="rId3"/>
    <p:sldId id="268" r:id="rId4"/>
    <p:sldId id="282" r:id="rId5"/>
    <p:sldId id="257" r:id="rId6"/>
    <p:sldId id="270" r:id="rId7"/>
    <p:sldId id="266" r:id="rId8"/>
    <p:sldId id="267" r:id="rId9"/>
    <p:sldId id="271" r:id="rId10"/>
    <p:sldId id="274" r:id="rId11"/>
    <p:sldId id="279" r:id="rId12"/>
    <p:sldId id="273" r:id="rId13"/>
    <p:sldId id="264" r:id="rId14"/>
    <p:sldId id="286" r:id="rId15"/>
    <p:sldId id="265" r:id="rId16"/>
    <p:sldId id="285" r:id="rId17"/>
    <p:sldId id="272" r:id="rId18"/>
    <p:sldId id="280" r:id="rId19"/>
    <p:sldId id="259" r:id="rId20"/>
    <p:sldId id="284" r:id="rId21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7" autoAdjust="0"/>
    <p:restoredTop sz="94836" autoAdjust="0"/>
  </p:normalViewPr>
  <p:slideViewPr>
    <p:cSldViewPr snapToGrid="0">
      <p:cViewPr varScale="1">
        <p:scale>
          <a:sx n="85" d="100"/>
          <a:sy n="85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 alt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06672A8-EE22-432C-94C7-27DBB8F826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469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2C2614-13EF-471F-8419-EF3929A9181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C054A7-6121-451C-8EBB-7E3DFFE0A0D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9D7E0F-A6F2-41E6-8A2A-3014040D215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EEEB3-934F-4BCF-9110-81F82A9C1F1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4DBE-1874-43F8-8DA6-1A067FD302F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928B-27B7-4F10-827D-874CFF52EC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C2F-C4D5-4AF7-9FBE-085B9491C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5C9C-0BCD-4500-88DD-621968FF11E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67F1-3F8B-4CDF-A179-E2FD22C3AA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3098-3513-425B-AD95-385F956B67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9C65-3E83-4282-B786-7DFBE6BFA1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9CFD-2DE4-47AC-873C-C5D56BD69F4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F001-8A0B-43FD-AA2A-6DE10AFB67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CE1E-4244-423F-8FFF-F01C1CC84A7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29A5580-C9C4-441C-A057-C931E310D2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70DBD1-4127-49F7-80E5-C49F1DBF71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microsoft.com/office/2007/relationships/hdphoto" Target="../media/hdphoto8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microsoft.com/office/2007/relationships/hdphoto" Target="../media/hdphoto9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microsoft.com/office/2007/relationships/hdphoto" Target="../media/hdphoto10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microsoft.com/office/2007/relationships/hdphoto" Target="../media/hdphoto1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microsoft.com/office/2007/relationships/hdphoto" Target="../media/hdphoto1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microsoft.com/office/2007/relationships/hdphoto" Target="../media/hdphoto13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1745" y="2284231"/>
            <a:ext cx="7429500" cy="1143000"/>
          </a:xfrm>
        </p:spPr>
        <p:txBody>
          <a:bodyPr>
            <a:noAutofit/>
          </a:bodyPr>
          <a:lstStyle/>
          <a:p>
            <a:r>
              <a:rPr lang="en-US" altLang="en-US" sz="9600" b="1" dirty="0" smtClean="0">
                <a:solidFill>
                  <a:schemeClr val="bg1"/>
                </a:solidFill>
              </a:rPr>
              <a:t>Dynamic DJ</a:t>
            </a:r>
            <a:endParaRPr lang="en-US" altLang="en-US" sz="9600" b="1" dirty="0">
              <a:solidFill>
                <a:schemeClr val="bg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2606040" cy="1813559"/>
          </a:xfrm>
        </p:spPr>
        <p:txBody>
          <a:bodyPr>
            <a:normAutofit fontScale="62500" lnSpcReduction="20000"/>
          </a:bodyPr>
          <a:lstStyle/>
          <a:p>
            <a:pPr algn="l">
              <a:spcBef>
                <a:spcPct val="0"/>
              </a:spcBef>
            </a:pPr>
            <a:endParaRPr lang="en-US" altLang="en-US" sz="2000" b="1" i="1" dirty="0" smtClean="0">
              <a:solidFill>
                <a:schemeClr val="bg1"/>
              </a:solidFill>
            </a:endParaRPr>
          </a:p>
          <a:p>
            <a:pPr algn="l">
              <a:spcBef>
                <a:spcPct val="0"/>
              </a:spcBef>
            </a:pPr>
            <a:endParaRPr lang="en-US" altLang="en-US" sz="2400" b="1" i="1" dirty="0">
              <a:solidFill>
                <a:schemeClr val="bg1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en-US" sz="3400" b="1" i="1" dirty="0" smtClean="0">
                <a:solidFill>
                  <a:schemeClr val="bg1"/>
                </a:solidFill>
              </a:rPr>
              <a:t>Hessen  Alahmed</a:t>
            </a:r>
          </a:p>
          <a:p>
            <a:pPr algn="l">
              <a:spcBef>
                <a:spcPct val="0"/>
              </a:spcBef>
            </a:pPr>
            <a:r>
              <a:rPr lang="en-US" altLang="en-US" sz="3400" b="1" i="1" dirty="0" smtClean="0">
                <a:solidFill>
                  <a:schemeClr val="bg1"/>
                </a:solidFill>
              </a:rPr>
              <a:t>Guadalupe Avalos</a:t>
            </a:r>
          </a:p>
          <a:p>
            <a:pPr algn="l">
              <a:spcBef>
                <a:spcPct val="0"/>
              </a:spcBef>
            </a:pPr>
            <a:r>
              <a:rPr lang="en-US" altLang="en-US" sz="3400" b="1" i="1" dirty="0" smtClean="0">
                <a:solidFill>
                  <a:schemeClr val="bg1"/>
                </a:solidFill>
              </a:rPr>
              <a:t>Gavin Frausto</a:t>
            </a:r>
          </a:p>
          <a:p>
            <a:pPr algn="l">
              <a:spcBef>
                <a:spcPct val="0"/>
              </a:spcBef>
            </a:pPr>
            <a:r>
              <a:rPr lang="en-US" altLang="en-US" sz="3400" b="1" i="1" dirty="0" smtClean="0">
                <a:solidFill>
                  <a:schemeClr val="bg1"/>
                </a:solidFill>
              </a:rPr>
              <a:t>Flor Gordivas</a:t>
            </a:r>
          </a:p>
          <a:p>
            <a:pPr algn="l">
              <a:spcBef>
                <a:spcPct val="0"/>
              </a:spcBef>
            </a:pPr>
            <a:r>
              <a:rPr lang="en-US" altLang="en-US" sz="3400" b="1" i="1" dirty="0" smtClean="0">
                <a:solidFill>
                  <a:schemeClr val="bg1"/>
                </a:solidFill>
              </a:rPr>
              <a:t>Rachel Lewis</a:t>
            </a:r>
          </a:p>
          <a:p>
            <a:pPr algn="l">
              <a:spcBef>
                <a:spcPct val="0"/>
              </a:spcBef>
            </a:pPr>
            <a:endParaRPr lang="en-US" altLang="en-US" b="1" i="1" dirty="0" smtClean="0">
              <a:solidFill>
                <a:schemeClr val="bg1"/>
              </a:solidFill>
            </a:endParaRPr>
          </a:p>
          <a:p>
            <a:pPr algn="l">
              <a:spcBef>
                <a:spcPct val="0"/>
              </a:spcBef>
            </a:pPr>
            <a:endParaRPr lang="en-US" altLang="en-US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100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198120"/>
            <a:ext cx="8229600" cy="1143000"/>
          </a:xfrm>
        </p:spPr>
        <p:txBody>
          <a:bodyPr/>
          <a:lstStyle/>
          <a:p>
            <a:r>
              <a:rPr lang="en-US" dirty="0" smtClean="0"/>
              <a:t>Sorting the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7804"/>
            <a:ext cx="7516585" cy="5882640"/>
          </a:xfrm>
        </p:spPr>
        <p:txBody>
          <a:bodyPr>
            <a:normAutofit/>
          </a:bodyPr>
          <a:lstStyle/>
          <a:p>
            <a:r>
              <a:rPr lang="en-US" dirty="0" smtClean="0"/>
              <a:t>All MP3 files have metadata tags known as ID3</a:t>
            </a:r>
          </a:p>
          <a:p>
            <a:r>
              <a:rPr lang="en-US" dirty="0" smtClean="0"/>
              <a:t>Metadata was originally in the card catalogs of libraries </a:t>
            </a:r>
          </a:p>
          <a:p>
            <a:r>
              <a:rPr lang="en-US" dirty="0" smtClean="0"/>
              <a:t>ID3 </a:t>
            </a:r>
            <a:r>
              <a:rPr lang="en-US" dirty="0" smtClean="0"/>
              <a:t>tags allow for information such as title, artist, album, track number etc. to be stored in the file</a:t>
            </a:r>
          </a:p>
          <a:p>
            <a:r>
              <a:rPr lang="en-US" dirty="0" smtClean="0"/>
              <a:t>There are 2 versions of ID3: ID3v1 and ID3v2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083" r="979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71" y="1373290"/>
            <a:ext cx="2797629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3048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3399"/>
            </a:gs>
            <a:gs pos="0">
              <a:srgbClr val="FF6633"/>
            </a:gs>
            <a:gs pos="0">
              <a:srgbClr val="FFFF00"/>
            </a:gs>
            <a:gs pos="100000">
              <a:srgbClr val="01A78F"/>
            </a:gs>
            <a:gs pos="0">
              <a:srgbClr val="3366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60" y="2773680"/>
            <a:ext cx="1972628" cy="2076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ID3v1 vs ID3v2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489393"/>
            <a:ext cx="4040188" cy="639762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50000"/>
              </a:lnSpc>
            </a:pPr>
            <a:r>
              <a:rPr lang="en-US" u="sng" dirty="0" smtClean="0"/>
              <a:t>ID3v1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164080"/>
            <a:ext cx="3918268" cy="4358640"/>
          </a:xfrm>
        </p:spPr>
        <p:txBody>
          <a:bodyPr>
            <a:normAutofit/>
          </a:bodyPr>
          <a:lstStyle/>
          <a:p>
            <a:r>
              <a:rPr lang="en-US" dirty="0" smtClean="0"/>
              <a:t>Created by Eric Kemp in 1996</a:t>
            </a:r>
          </a:p>
          <a:p>
            <a:r>
              <a:rPr lang="en-US" dirty="0" smtClean="0"/>
              <a:t>128 </a:t>
            </a:r>
            <a:r>
              <a:rPr lang="en-US" dirty="0"/>
              <a:t>bytes beginning with the string </a:t>
            </a:r>
            <a:r>
              <a:rPr lang="en-US" i="1" dirty="0"/>
              <a:t>TAG </a:t>
            </a:r>
            <a:endParaRPr lang="en-US" i="1" dirty="0" smtClean="0"/>
          </a:p>
          <a:p>
            <a:r>
              <a:rPr lang="en-US" dirty="0" smtClean="0"/>
              <a:t>Tag is placed at the end of the file to maintain compatibility</a:t>
            </a:r>
          </a:p>
          <a:p>
            <a:r>
              <a:rPr lang="en-US" dirty="0" smtClean="0"/>
              <a:t>30 bytes allocated for each title, artist, album, and comment; 4 bytes for the year; 1 byte for genre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458913"/>
            <a:ext cx="4041775" cy="639762"/>
          </a:xfrm>
        </p:spPr>
        <p:txBody>
          <a:bodyPr anchor="ctr"/>
          <a:lstStyle/>
          <a:p>
            <a:pPr algn="ctr"/>
            <a:r>
              <a:rPr lang="en-US" u="sng" dirty="0" smtClean="0"/>
              <a:t>ID3v2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1785" y="2194560"/>
            <a:ext cx="3752215" cy="4480560"/>
          </a:xfrm>
        </p:spPr>
        <p:txBody>
          <a:bodyPr/>
          <a:lstStyle/>
          <a:p>
            <a:r>
              <a:rPr lang="en-US" dirty="0" smtClean="0"/>
              <a:t>Created in 1998 with multiple contributors</a:t>
            </a:r>
          </a:p>
          <a:p>
            <a:r>
              <a:rPr lang="en-US" dirty="0" smtClean="0"/>
              <a:t>Variable size</a:t>
            </a:r>
          </a:p>
          <a:p>
            <a:r>
              <a:rPr lang="en-US" dirty="0" smtClean="0"/>
              <a:t>Occur at the beginning of a file</a:t>
            </a:r>
          </a:p>
          <a:p>
            <a:r>
              <a:rPr lang="en-US" dirty="0" smtClean="0"/>
              <a:t>Consists of </a:t>
            </a:r>
            <a:r>
              <a:rPr lang="en-US" b="1" i="1" dirty="0" smtClean="0"/>
              <a:t>frames</a:t>
            </a:r>
            <a:r>
              <a:rPr lang="en-US" dirty="0" smtClean="0"/>
              <a:t>, each contain a piece of metadata</a:t>
            </a:r>
          </a:p>
          <a:p>
            <a:r>
              <a:rPr lang="en-US" dirty="0" smtClean="0"/>
              <a:t>Can define a new type of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2579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3399"/>
            </a:gs>
            <a:gs pos="100000">
              <a:srgbClr val="FF6633"/>
            </a:gs>
            <a:gs pos="100000">
              <a:srgbClr val="FFFF00"/>
            </a:gs>
            <a:gs pos="100000">
              <a:srgbClr val="01A78F"/>
            </a:gs>
            <a:gs pos="100000">
              <a:srgbClr val="3366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167640"/>
            <a:ext cx="8229600" cy="1143000"/>
          </a:xfrm>
        </p:spPr>
        <p:txBody>
          <a:bodyPr/>
          <a:lstStyle/>
          <a:p>
            <a:r>
              <a:rPr lang="en-US" dirty="0" smtClean="0"/>
              <a:t>Coding with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2640" y="1341120"/>
            <a:ext cx="7071360" cy="58674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Problem: </a:t>
            </a:r>
            <a:r>
              <a:rPr lang="en-US" dirty="0" smtClean="0"/>
              <a:t>Our given library was for ID3v1 metadata tags while our music has  ID3v2 tags</a:t>
            </a:r>
          </a:p>
          <a:p>
            <a:r>
              <a:rPr lang="en-US" b="1" dirty="0" smtClean="0"/>
              <a:t>Proposed Solution: </a:t>
            </a:r>
            <a:r>
              <a:rPr lang="en-US" dirty="0" smtClean="0"/>
              <a:t>Use software that converts ID3v2 into ID3v1 tags so that we can sort through any given music library and separate it into categories according to our settings</a:t>
            </a:r>
          </a:p>
          <a:p>
            <a:pPr marL="118872" indent="0">
              <a:buNone/>
            </a:pPr>
            <a:endParaRPr lang="en-US" b="1" dirty="0"/>
          </a:p>
        </p:txBody>
      </p:sp>
      <p:pic>
        <p:nvPicPr>
          <p:cNvPr id="5" name="Picture 4" descr="id3v1_block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2" y="2119509"/>
            <a:ext cx="21463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0447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Communication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" b="-170"/>
          <a:stretch/>
        </p:blipFill>
        <p:spPr>
          <a:xfrm>
            <a:off x="0" y="14945"/>
            <a:ext cx="9146411" cy="6843055"/>
          </a:xfrm>
        </p:spPr>
      </p:pic>
    </p:spTree>
    <p:extLst>
      <p:ext uri="{BB962C8B-B14F-4D97-AF65-F5344CB8AC3E}">
        <p14:creationId xmlns:p14="http://schemas.microsoft.com/office/powerpoint/2010/main" val="34417349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eft Hand Dem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295"/>
            <a:ext cx="4870824" cy="36531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Demonstration</a:t>
            </a:r>
            <a:endParaRPr lang="en-US" dirty="0"/>
          </a:p>
        </p:txBody>
      </p:sp>
      <p:pic>
        <p:nvPicPr>
          <p:cNvPr id="11" name="Picture 10" descr="Right Hand Dem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842" y="3077882"/>
            <a:ext cx="5040158" cy="37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2503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88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Decomposition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0040" y="1661160"/>
            <a:ext cx="5593080" cy="5074920"/>
          </a:xfrm>
        </p:spPr>
        <p:txBody>
          <a:bodyPr>
            <a:normAutofit fontScale="77500" lnSpcReduction="20000"/>
          </a:bodyPr>
          <a:lstStyle/>
          <a:p>
            <a:r>
              <a:rPr lang="en-US" sz="3800" b="1" dirty="0"/>
              <a:t>Microcontroller:</a:t>
            </a:r>
          </a:p>
          <a:p>
            <a:pPr lvl="1" fontAlgn="base"/>
            <a:r>
              <a:rPr lang="en-US" sz="3800" dirty="0"/>
              <a:t>Arduino Uno -Red board</a:t>
            </a:r>
          </a:p>
          <a:p>
            <a:r>
              <a:rPr lang="en-US" sz="3800" b="1" dirty="0"/>
              <a:t>Communication:</a:t>
            </a:r>
          </a:p>
          <a:p>
            <a:pPr lvl="1" fontAlgn="base"/>
            <a:r>
              <a:rPr lang="en-US" sz="3800" dirty="0"/>
              <a:t>SPI</a:t>
            </a:r>
          </a:p>
          <a:p>
            <a:pPr lvl="1" fontAlgn="base"/>
            <a:r>
              <a:rPr lang="en-US" sz="3800" dirty="0"/>
              <a:t>I2C</a:t>
            </a:r>
          </a:p>
          <a:p>
            <a:r>
              <a:rPr lang="en-US" sz="3800" b="1" dirty="0" smtClean="0"/>
              <a:t>Power</a:t>
            </a:r>
            <a:r>
              <a:rPr lang="en-US" sz="3800" b="1" dirty="0"/>
              <a:t>:</a:t>
            </a:r>
          </a:p>
          <a:p>
            <a:pPr lvl="1" fontAlgn="base"/>
            <a:r>
              <a:rPr lang="en-US" sz="3800" dirty="0"/>
              <a:t>Battery </a:t>
            </a:r>
            <a:r>
              <a:rPr lang="en-US" sz="3800" dirty="0" smtClean="0"/>
              <a:t>(</a:t>
            </a:r>
            <a:r>
              <a:rPr lang="en-US" sz="3800" dirty="0"/>
              <a:t>9</a:t>
            </a:r>
            <a:r>
              <a:rPr lang="en-US" sz="3800" dirty="0" smtClean="0"/>
              <a:t>V)</a:t>
            </a:r>
            <a:endParaRPr lang="en-US" sz="3800" dirty="0"/>
          </a:p>
          <a:p>
            <a:r>
              <a:rPr lang="en-US" sz="3800" b="1" dirty="0" smtClean="0"/>
              <a:t>Components</a:t>
            </a:r>
            <a:r>
              <a:rPr lang="en-US" sz="3800" b="1" dirty="0"/>
              <a:t>:</a:t>
            </a:r>
          </a:p>
          <a:p>
            <a:pPr lvl="1" fontAlgn="base"/>
            <a:r>
              <a:rPr lang="en-US" sz="3800" dirty="0"/>
              <a:t>2 triple axis accelerometers</a:t>
            </a:r>
          </a:p>
          <a:p>
            <a:pPr lvl="1" fontAlgn="base"/>
            <a:r>
              <a:rPr lang="en-US" sz="3800" dirty="0"/>
              <a:t>MP3 shield</a:t>
            </a:r>
          </a:p>
          <a:p>
            <a:pPr lvl="1" fontAlgn="base"/>
            <a:r>
              <a:rPr lang="en-US" sz="3800" dirty="0"/>
              <a:t>battery powered speakers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352" y="2377440"/>
            <a:ext cx="3000027" cy="285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2327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838"/>
            <a:ext cx="9143999" cy="57751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3156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81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345054"/>
            <a:ext cx="2636519" cy="25555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8920" y="2057400"/>
            <a:ext cx="5669280" cy="5090160"/>
          </a:xfrm>
        </p:spPr>
        <p:txBody>
          <a:bodyPr/>
          <a:lstStyle/>
          <a:p>
            <a:r>
              <a:rPr lang="en-US" dirty="0" smtClean="0"/>
              <a:t>Serial peripheral interface aka SPI bus is a type of communication that operates in full duplex mode</a:t>
            </a:r>
          </a:p>
          <a:p>
            <a:r>
              <a:rPr lang="en-US" dirty="0" smtClean="0"/>
              <a:t>Master/slave communication</a:t>
            </a:r>
          </a:p>
          <a:p>
            <a:pPr lvl="1"/>
            <a:r>
              <a:rPr lang="en-US" dirty="0" smtClean="0"/>
              <a:t>Master initiates data frame</a:t>
            </a:r>
          </a:p>
          <a:p>
            <a:pPr lvl="1"/>
            <a:r>
              <a:rPr lang="en-US" dirty="0" smtClean="0"/>
              <a:t>Individual slave select lines</a:t>
            </a:r>
          </a:p>
        </p:txBody>
      </p:sp>
    </p:spTree>
    <p:extLst>
      <p:ext uri="{BB962C8B-B14F-4D97-AF65-F5344CB8AC3E}">
        <p14:creationId xmlns:p14="http://schemas.microsoft.com/office/powerpoint/2010/main" val="6233924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FCB"/>
            </a:gs>
            <a:gs pos="5000">
              <a:srgbClr val="F8B049"/>
            </a:gs>
            <a:gs pos="2000">
              <a:srgbClr val="F8B353"/>
            </a:gs>
            <a:gs pos="0">
              <a:srgbClr val="F8B049"/>
            </a:gs>
            <a:gs pos="0">
              <a:srgbClr val="FEE7F2"/>
            </a:gs>
            <a:gs pos="86000">
              <a:srgbClr val="F952A0"/>
            </a:gs>
            <a:gs pos="100000">
              <a:srgbClr val="C50849"/>
            </a:gs>
            <a:gs pos="100000">
              <a:srgbClr val="B43E85"/>
            </a:gs>
            <a:gs pos="100000">
              <a:srgbClr val="F8B04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 xmlns="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C Communication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880" y="2160270"/>
            <a:ext cx="5791200" cy="4525963"/>
          </a:xfrm>
        </p:spPr>
        <p:txBody>
          <a:bodyPr/>
          <a:lstStyle/>
          <a:p>
            <a:r>
              <a:rPr lang="en-US" dirty="0" smtClean="0"/>
              <a:t>Inter-Integrated Circuit</a:t>
            </a:r>
          </a:p>
          <a:p>
            <a:r>
              <a:rPr lang="en-US" dirty="0" smtClean="0"/>
              <a:t>Multi-master, multi-slave serial computer bus</a:t>
            </a:r>
          </a:p>
          <a:p>
            <a:r>
              <a:rPr lang="en-US" dirty="0" smtClean="0"/>
              <a:t>Used to attach low-speed peripherals to computer motherboards and embedded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68" b="96194" l="9195" r="890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770" y="2093595"/>
            <a:ext cx="2061078" cy="34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7858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Results/Conclusion</a:t>
            </a:r>
            <a:endParaRPr lang="en-US" alt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idx="1"/>
          </p:nvPr>
        </p:nvSpPr>
        <p:spPr>
          <a:xfrm>
            <a:off x="1952625" y="1974533"/>
            <a:ext cx="6735763" cy="457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We are able to change music based on specific settings</a:t>
            </a:r>
          </a:p>
          <a:p>
            <a:r>
              <a:rPr lang="en-US" altLang="en-US" dirty="0" smtClean="0"/>
              <a:t>Coding the Metadata was surprisingly more difficult than coding the accelerometers</a:t>
            </a:r>
          </a:p>
          <a:p>
            <a:r>
              <a:rPr lang="en-US" altLang="en-US" dirty="0" smtClean="0"/>
              <a:t>It is currently not as stylish as we had imagined but we can always put the user in an Iron Man suit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46" b="95122" l="976" r="941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71850"/>
            <a:ext cx="1952625" cy="2343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CCFF"/>
            </a:gs>
            <a:gs pos="0">
              <a:srgbClr val="99CCFF"/>
            </a:gs>
            <a:gs pos="24000">
              <a:srgbClr val="9966FF"/>
            </a:gs>
            <a:gs pos="61000">
              <a:srgbClr val="CC99FF"/>
            </a:gs>
            <a:gs pos="100000">
              <a:srgbClr val="99CCFF"/>
            </a:gs>
            <a:gs pos="100000">
              <a:srgbClr val="CCCC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Grp="1" noChangeArrowheads="1"/>
          </p:cNvSpPr>
          <p:nvPr>
            <p:ph idx="1"/>
          </p:nvPr>
        </p:nvSpPr>
        <p:spPr>
          <a:xfrm>
            <a:off x="2697480" y="1402080"/>
            <a:ext cx="6248400" cy="4021183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 smtClean="0"/>
              <a:t>“Music </a:t>
            </a:r>
            <a:r>
              <a:rPr lang="en-US" sz="4400" dirty="0"/>
              <a:t>is your own experience, your thoughts, your wisdom. If you don't live it, it won't come out of your horn</a:t>
            </a:r>
            <a:r>
              <a:rPr lang="en-US" sz="4400" dirty="0" smtClean="0"/>
              <a:t>.”	~</a:t>
            </a:r>
            <a:r>
              <a:rPr lang="en-US" sz="4400" dirty="0"/>
              <a:t>Charlie </a:t>
            </a:r>
            <a:r>
              <a:rPr lang="en-US" sz="4400" dirty="0" smtClean="0"/>
              <a:t>Parker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altLang="en-US" sz="4400" dirty="0"/>
              <a:t>Experience </a:t>
            </a:r>
            <a:r>
              <a:rPr lang="en-US" altLang="en-US" sz="4400" dirty="0" smtClean="0"/>
              <a:t>the music!</a:t>
            </a:r>
            <a:endParaRPr lang="en-US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257"/>
            <a:ext cx="2922815" cy="389708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6659880" cy="4625609"/>
          </a:xfrm>
        </p:spPr>
        <p:txBody>
          <a:bodyPr/>
          <a:lstStyle/>
          <a:p>
            <a:r>
              <a:rPr lang="en-US" dirty="0" smtClean="0"/>
              <a:t>We can use wire thread for increased flexibility</a:t>
            </a:r>
          </a:p>
          <a:p>
            <a:r>
              <a:rPr lang="en-US" dirty="0" smtClean="0"/>
              <a:t> We can incorporate rate gyros to detect a wider range of movement allowing us to implement more settings to adjust the music</a:t>
            </a:r>
          </a:p>
          <a:p>
            <a:r>
              <a:rPr lang="en-US" dirty="0" smtClean="0"/>
              <a:t>We’d like to be able to detect a wide range of movements and play songs accordingly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465" y="2699503"/>
            <a:ext cx="1590897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2068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3399"/>
            </a:gs>
            <a:gs pos="0">
              <a:srgbClr val="FF6633"/>
            </a:gs>
            <a:gs pos="0">
              <a:srgbClr val="FFFF00"/>
            </a:gs>
            <a:gs pos="100000">
              <a:srgbClr val="01A78F"/>
            </a:gs>
            <a:gs pos="100000">
              <a:srgbClr val="3366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Goals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26920"/>
            <a:ext cx="6537960" cy="4525963"/>
          </a:xfrm>
        </p:spPr>
        <p:txBody>
          <a:bodyPr/>
          <a:lstStyle/>
          <a:p>
            <a:r>
              <a:rPr lang="en-US" dirty="0" smtClean="0"/>
              <a:t>Build a device that will detect the motions of a user </a:t>
            </a:r>
          </a:p>
          <a:p>
            <a:r>
              <a:rPr lang="en-US" dirty="0" smtClean="0"/>
              <a:t>Write code to interpret the motions to change music settings</a:t>
            </a:r>
          </a:p>
          <a:p>
            <a:r>
              <a:rPr lang="en-US" dirty="0" smtClean="0"/>
              <a:t>Feel free to dance and move however you like without being interrupted </a:t>
            </a:r>
            <a:endParaRPr lang="en-US" dirty="0"/>
          </a:p>
          <a:p>
            <a:r>
              <a:rPr lang="en-US" dirty="0" smtClean="0"/>
              <a:t>Be your own DJ!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10" b="9468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101" y="1752600"/>
            <a:ext cx="2603897" cy="412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5396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3399"/>
            </a:gs>
            <a:gs pos="100000">
              <a:srgbClr val="FF6633"/>
            </a:gs>
            <a:gs pos="100000">
              <a:srgbClr val="FFFF00"/>
            </a:gs>
            <a:gs pos="100000">
              <a:srgbClr val="01A78F"/>
            </a:gs>
            <a:gs pos="100000">
              <a:srgbClr val="3366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41" l="107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19" y="2252408"/>
            <a:ext cx="2387878" cy="3434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1143000"/>
          </a:xfrm>
        </p:spPr>
        <p:txBody>
          <a:bodyPr/>
          <a:lstStyle/>
          <a:p>
            <a:r>
              <a:rPr lang="en-US" dirty="0" smtClean="0"/>
              <a:t>Why You Should 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597" y="1722120"/>
            <a:ext cx="6111240" cy="51358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Beyond the obvious physical benefits from cardio exercise…</a:t>
            </a:r>
          </a:p>
          <a:p>
            <a:r>
              <a:rPr lang="en-US" dirty="0" smtClean="0"/>
              <a:t>Boosts happiness</a:t>
            </a:r>
          </a:p>
          <a:p>
            <a:r>
              <a:rPr lang="en-US" dirty="0" smtClean="0"/>
              <a:t>Reduces stress</a:t>
            </a:r>
          </a:p>
          <a:p>
            <a:r>
              <a:rPr lang="en-US" dirty="0" smtClean="0"/>
              <a:t>Prevents Alzheimer’s disease and dementia</a:t>
            </a:r>
          </a:p>
          <a:p>
            <a:r>
              <a:rPr lang="en-US" dirty="0" smtClean="0"/>
              <a:t>Increases cognitive acuity through memorization and repetition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7673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FCB"/>
            </a:gs>
            <a:gs pos="74000">
              <a:srgbClr val="F8B049"/>
            </a:gs>
            <a:gs pos="79000">
              <a:srgbClr val="F8B049"/>
            </a:gs>
            <a:gs pos="79000">
              <a:srgbClr val="FEE7F2"/>
            </a:gs>
            <a:gs pos="79000">
              <a:srgbClr val="F952A0"/>
            </a:gs>
            <a:gs pos="91000">
              <a:srgbClr val="C50849"/>
            </a:gs>
            <a:gs pos="85000">
              <a:srgbClr val="B43E85"/>
            </a:gs>
            <a:gs pos="100000">
              <a:srgbClr val="F8B049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Implementation</a:t>
            </a:r>
            <a:endParaRPr lang="en-US" alt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812971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Using </a:t>
            </a:r>
            <a:r>
              <a:rPr lang="en-US" dirty="0"/>
              <a:t>two accelerometers, we mount one to each hand to detect hand motion</a:t>
            </a:r>
          </a:p>
          <a:p>
            <a:r>
              <a:rPr lang="en-US" dirty="0"/>
              <a:t>An MP3 shield will be attached to the Arduino Uno to play music</a:t>
            </a:r>
          </a:p>
          <a:p>
            <a:r>
              <a:rPr lang="en-US" dirty="0"/>
              <a:t>The Arduino, MP3</a:t>
            </a:r>
            <a:r>
              <a:rPr lang="en-US" dirty="0" smtClean="0"/>
              <a:t> </a:t>
            </a:r>
            <a:r>
              <a:rPr lang="en-US" dirty="0"/>
              <a:t>shield</a:t>
            </a:r>
            <a:r>
              <a:rPr lang="en-US" dirty="0" smtClean="0"/>
              <a:t>, speakers, </a:t>
            </a:r>
            <a:r>
              <a:rPr lang="en-US" dirty="0"/>
              <a:t>and the rest of the equipment is </a:t>
            </a:r>
            <a:r>
              <a:rPr lang="en-US" dirty="0" smtClean="0"/>
              <a:t>currently strapped on to the user for mobility</a:t>
            </a:r>
            <a:endParaRPr lang="en-US" dirty="0"/>
          </a:p>
          <a:p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2793682"/>
            <a:ext cx="1676400" cy="273367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Accelerometer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84387"/>
            <a:ext cx="437388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Device that measures acceleration, specifically proper acceleration or “g-force”</a:t>
            </a:r>
          </a:p>
          <a:p>
            <a:r>
              <a:rPr lang="en-US" dirty="0" smtClean="0"/>
              <a:t>Accelerometers in free fall measure zero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7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60" y="1344930"/>
            <a:ext cx="5097780" cy="50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412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CCFF"/>
            </a:gs>
            <a:gs pos="0">
              <a:srgbClr val="99CCFF"/>
            </a:gs>
            <a:gs pos="36000">
              <a:srgbClr val="9966FF"/>
            </a:gs>
            <a:gs pos="77000">
              <a:srgbClr val="CC99FF"/>
            </a:gs>
            <a:gs pos="97000">
              <a:srgbClr val="99CCFF"/>
            </a:gs>
            <a:gs pos="100000">
              <a:srgbClr val="CCCC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497" y="0"/>
            <a:ext cx="8229600" cy="1143000"/>
          </a:xfrm>
        </p:spPr>
        <p:txBody>
          <a:bodyPr/>
          <a:lstStyle/>
          <a:p>
            <a:r>
              <a:rPr lang="en-US" b="1" dirty="0" smtClean="0"/>
              <a:t>Dance Movement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1356360"/>
            <a:ext cx="7498080" cy="5913120"/>
          </a:xfrm>
        </p:spPr>
        <p:txBody>
          <a:bodyPr>
            <a:normAutofit/>
          </a:bodyPr>
          <a:lstStyle/>
          <a:p>
            <a:r>
              <a:rPr lang="en-US" b="1" dirty="0" smtClean="0"/>
              <a:t>Problem: </a:t>
            </a:r>
            <a:r>
              <a:rPr lang="en-US" dirty="0" smtClean="0"/>
              <a:t>We originally intended to change songs according to dance movements which is much more complicated than we anticipated</a:t>
            </a:r>
          </a:p>
          <a:p>
            <a:r>
              <a:rPr lang="en-US" b="1" dirty="0" smtClean="0"/>
              <a:t>Proposed Solutions: </a:t>
            </a:r>
            <a:r>
              <a:rPr lang="en-US" dirty="0" smtClean="0"/>
              <a:t>A combination of rate gyros and accelerometers detects movement more accurately</a:t>
            </a:r>
          </a:p>
          <a:p>
            <a:r>
              <a:rPr lang="en-US" b="1" dirty="0" smtClean="0"/>
              <a:t>Our Change: </a:t>
            </a:r>
            <a:r>
              <a:rPr lang="en-US" dirty="0" smtClean="0"/>
              <a:t>We decided to stick solely to accelerometers for the purpose of this project due to time and money constraints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822" y="2422207"/>
            <a:ext cx="15906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4976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">
              <a:srgbClr val="FFF200"/>
            </a:gs>
            <a:gs pos="68000">
              <a:srgbClr val="FF7A00"/>
            </a:gs>
            <a:gs pos="85000">
              <a:srgbClr val="FF0300"/>
            </a:gs>
            <a:gs pos="100000">
              <a:srgbClr val="4D080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Adjustment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0" y="1371600"/>
            <a:ext cx="7437120" cy="5669280"/>
          </a:xfrm>
        </p:spPr>
        <p:txBody>
          <a:bodyPr>
            <a:normAutofit/>
          </a:bodyPr>
          <a:lstStyle/>
          <a:p>
            <a:r>
              <a:rPr lang="en-US" dirty="0" smtClean="0"/>
              <a:t>Each accelerometer detects 5 orientations. When we use two in combination with each other we have a maximum of 25 states. We use the flat(parallel to ground) mode as the default setting</a:t>
            </a:r>
          </a:p>
          <a:p>
            <a:r>
              <a:rPr lang="en-US" dirty="0" smtClean="0"/>
              <a:t>Now we are left with 4 options per hand since we will not use the flat setting for anything else, yielding 16 total commands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" y="2109787"/>
            <a:ext cx="15525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6445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26484897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823</TotalTime>
  <Words>689</Words>
  <Application>Microsoft Macintosh PowerPoint</Application>
  <PresentationFormat>On-screen Show (4:3)</PresentationFormat>
  <Paragraphs>91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Module</vt:lpstr>
      <vt:lpstr>Dynamic DJ</vt:lpstr>
      <vt:lpstr>PowerPoint Presentation</vt:lpstr>
      <vt:lpstr>Goals</vt:lpstr>
      <vt:lpstr>Why You Should Dance</vt:lpstr>
      <vt:lpstr>Implementation</vt:lpstr>
      <vt:lpstr>Accelerometer</vt:lpstr>
      <vt:lpstr>Dance Movement</vt:lpstr>
      <vt:lpstr>Our Adjustment</vt:lpstr>
      <vt:lpstr>PowerPoint Presentation</vt:lpstr>
      <vt:lpstr>Sorting the Music</vt:lpstr>
      <vt:lpstr>ID3v1 vs ID3v2</vt:lpstr>
      <vt:lpstr>Coding with Metadata</vt:lpstr>
      <vt:lpstr>PowerPoint Presentation</vt:lpstr>
      <vt:lpstr>Hand Demonstration</vt:lpstr>
      <vt:lpstr>Functional Decomposition</vt:lpstr>
      <vt:lpstr>Communication Diagram</vt:lpstr>
      <vt:lpstr>SPI Communication</vt:lpstr>
      <vt:lpstr>I^2C Communication</vt:lpstr>
      <vt:lpstr>Results/Conclusion</vt:lpstr>
      <vt:lpstr>Future Ideas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DJ</dc:title>
  <dc:creator>Guadalupe Maria Avalos</dc:creator>
  <cp:lastModifiedBy>Rachel Lewis</cp:lastModifiedBy>
  <cp:revision>46</cp:revision>
  <dcterms:created xsi:type="dcterms:W3CDTF">2014-12-06T21:49:33Z</dcterms:created>
  <dcterms:modified xsi:type="dcterms:W3CDTF">2014-12-13T19:51:41Z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