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5" r:id="rId4"/>
    <p:sldId id="259" r:id="rId5"/>
    <p:sldId id="274" r:id="rId6"/>
    <p:sldId id="289" r:id="rId7"/>
    <p:sldId id="279" r:id="rId8"/>
    <p:sldId id="280" r:id="rId9"/>
    <p:sldId id="277" r:id="rId10"/>
    <p:sldId id="272" r:id="rId11"/>
    <p:sldId id="276" r:id="rId12"/>
    <p:sldId id="263" r:id="rId13"/>
    <p:sldId id="281" r:id="rId14"/>
    <p:sldId id="287" r:id="rId15"/>
    <p:sldId id="283" r:id="rId16"/>
    <p:sldId id="285" r:id="rId17"/>
    <p:sldId id="284" r:id="rId18"/>
    <p:sldId id="282" r:id="rId19"/>
    <p:sldId id="294" r:id="rId20"/>
    <p:sldId id="286" r:id="rId21"/>
    <p:sldId id="261" r:id="rId22"/>
    <p:sldId id="292" r:id="rId23"/>
    <p:sldId id="264" r:id="rId24"/>
    <p:sldId id="271" r:id="rId25"/>
    <p:sldId id="290" r:id="rId26"/>
    <p:sldId id="262" r:id="rId27"/>
    <p:sldId id="288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5280" autoAdjust="0"/>
  </p:normalViewPr>
  <p:slideViewPr>
    <p:cSldViewPr snapToGrid="0">
      <p:cViewPr varScale="1">
        <p:scale>
          <a:sx n="91" d="100"/>
          <a:sy n="91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A354E-7A73-40E4-91D4-7133FBBE4E3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89DA-E8F3-4A6D-BE94-BB75F4D60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89DA-E8F3-4A6D-BE94-BB75F4D60C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traditional software development focuses on the individual system, product line engineering must always address the market as a whole</a:t>
            </a:r>
          </a:p>
          <a:p>
            <a:endParaRPr lang="en-US" dirty="0"/>
          </a:p>
          <a:p>
            <a:r>
              <a:rPr lang="en-US" dirty="0"/>
              <a:t>As a consequence, development decisions for the individual product are always linked to the product line at large. This relationship must be managed from an economic point of view.</a:t>
            </a:r>
          </a:p>
          <a:p>
            <a:endParaRPr lang="en-US" dirty="0"/>
          </a:p>
          <a:p>
            <a:r>
              <a:rPr lang="en-US" dirty="0"/>
              <a:t>Reuse as business strategy rather than a granular programming technique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89DA-E8F3-4A6D-BE94-BB75F4D60C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89DA-E8F3-4A6D-BE94-BB75F4D60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89DA-E8F3-4A6D-BE94-BB75F4D60C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89DA-E8F3-4A6D-BE94-BB75F4D60C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0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89DA-E8F3-4A6D-BE94-BB75F4D60C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69B7-9513-4889-B903-CA938E70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2C73F-CD69-4587-A99A-1559B9B59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0BA7-E974-43CE-87FE-69C9F6A8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5CBF-029B-4939-B445-D139B3B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4F483-1854-4DD3-968B-746EED5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4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9B10-914F-4A89-A4DA-09F083CE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843A9-B219-474B-B445-82701083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DECA0-2A74-44CA-A100-517C475D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2830-A24F-4649-8D0D-2E9340DE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8C04-F363-4EB7-AA8D-95D27BBB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1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382AC-CA60-4D98-BE14-F5BE692BD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C8EA4-85EA-4B52-B621-B666861D4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D321-CCFC-45A7-9BF3-CAB3D420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E2489-4714-492E-9738-61CD2AAF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57BB-C047-4097-B922-E0F1D0A3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6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3D09-43C3-441A-8BC0-D52DFCC9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557E-0865-4320-A570-7F40D91D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3C99-6C44-4422-B1B3-1894479E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BDA37-7F3B-4DFB-A903-E12A2E9E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81C0-462E-4473-9888-816B1365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3DBD-7942-4309-B502-25C68944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A738C-ACED-42DC-B53E-3B8407BC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F638-932C-4447-9E2B-0AADB4F6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5CC2-9C8D-43AE-A8E6-CBE038E1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5D2F0-AAB7-46BF-9C47-ED1BEFB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9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5F7E-33B3-4D25-A142-FDEE03FE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39D6E-F917-4AE4-B1FB-7B76ABF20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5930E-4967-48C1-86DB-EC2D16393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1DEC5-1333-4956-8B42-5B14BD92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EAFD-7AC5-4833-9739-BA8D87BE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5EBEC-7FB2-44AD-91F0-3823B4D5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A3DC-1F91-4E56-9113-5A131FA1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CD790-55B4-481E-BB88-5A3679A7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F82CA-0B10-494C-BEFB-CED78E79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74AFB-2FF9-495D-BDA5-9834D9529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6B03E-9E02-40CF-B0F1-865F1DE4E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3216D-2B0D-484F-A6E9-26802137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76CF8-C77D-4750-AC41-5C7E373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65BD6-225A-4140-A119-3E018183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58CA-4720-4F1B-9B58-41E7C475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25099-A7FB-418F-B772-C9F08D45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19F9B-D92B-4FA6-A3BD-BF4458B8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5CE59-C0C2-4D63-BD3E-16AFF948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8E5AB-8A50-4816-B001-23867618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483B-2E4E-494C-AEC2-85E18D93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9EB61-BC85-4FD4-9424-8C14B3D8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CBF7-29AB-4580-8A2D-00854055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81D4-69FB-468F-A22D-53649A5E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F5329-28BF-44B5-A2DA-735D22CA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8BF6-A0E1-431B-8372-0839C62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AE8B6-9922-4E96-A380-C43971B6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FACA6-5A9D-4842-A245-39074EA3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419A-28E5-411D-A702-7A2F5DEB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26F35-2D36-4EB2-B530-A81BCD2DD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4142-4D66-4BFA-AF81-47328FFFB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0E6F2-437F-48B8-A0F8-19B4CE4F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8F510-121B-4042-8181-D4EE5C4C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46A64-5250-476A-8CC4-4AB6BF64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2DDC3-8E16-433D-8C78-9CCD0964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1D1-2CD4-4501-80BF-2A821189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FA4B-FA71-4457-A0B9-048715AA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0693-2CD9-414D-9028-61EEF3821C6B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E358-1D8D-4F4A-B1FD-57AB11009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5FCD-426D-4D13-A0E3-8A78A7C3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FA24-C0E3-4456-8DD0-96EF9972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tbrains.com/docs/intellij/intellij-platform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tBrains/intellij-platform-plugin-templat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mazon.com/dp/B000U5HUL2/ref=dp-kindle-redirect?_encoding=UTF8&amp;btkr=1" TargetMode="External"/><Relationship Id="rId4" Type="http://schemas.openxmlformats.org/officeDocument/2006/relationships/hyperlink" Target="https://www.amazon.com/Software-Product-Lines-Action-Engineering/dp/3540714367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commons.wikimedia.org/wiki/File:Visual_Studio_2017_logo_and_wordmark.svg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5A0D4D0-DC11-4CAA-AA17-A6B0C2B4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8FA72-F209-447B-AA72-86F564DF2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6143625" cy="2858363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solidFill>
                  <a:schemeClr val="bg1"/>
                </a:solidFill>
              </a:rPr>
              <a:t>Software Product Line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830F-F737-4AE9-869A-F3D80851A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6147335" cy="159450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Rachel Appel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JetBrains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http://rachelappel.com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rachel.appel@jetbrains.com</a:t>
            </a:r>
          </a:p>
        </p:txBody>
      </p:sp>
      <p:pic>
        <p:nvPicPr>
          <p:cNvPr id="15" name="Picture 4" descr="A close - 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091BC644-55B6-42F3-9027-9B1FF85E5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03" r="12072" b="-1"/>
          <a:stretch/>
        </p:blipFill>
        <p:spPr>
          <a:xfrm>
            <a:off x="7668829" y="10"/>
            <a:ext cx="4523171" cy="6857990"/>
          </a:xfrm>
          <a:custGeom>
            <a:avLst/>
            <a:gdLst/>
            <a:ahLst/>
            <a:cxnLst/>
            <a:rect l="l" t="t" r="r" b="b"/>
            <a:pathLst>
              <a:path w="4523171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1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1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5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5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4" y="2435912"/>
                </a:cubicBezTo>
                <a:lnTo>
                  <a:pt x="415304" y="2435912"/>
                </a:lnTo>
                <a:lnTo>
                  <a:pt x="415303" y="2435912"/>
                </a:lnTo>
                <a:lnTo>
                  <a:pt x="412309" y="2449831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2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2"/>
                </a:lnTo>
                <a:lnTo>
                  <a:pt x="409472" y="2463017"/>
                </a:lnTo>
                <a:lnTo>
                  <a:pt x="412309" y="2449831"/>
                </a:lnTo>
                <a:lnTo>
                  <a:pt x="415304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3" y="338902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3" y="338902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23171" y="1"/>
                </a:lnTo>
                <a:lnTo>
                  <a:pt x="4523171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386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AB7A-8F88-4EE8-8AF4-DDF0B398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Single Systems to Product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7F90-3570-43E7-8748-03CD8A847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67BD-E5C7-430A-8C68-9BAB10990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Focus on one product</a:t>
            </a:r>
          </a:p>
          <a:p>
            <a:r>
              <a:rPr lang="en-US" dirty="0"/>
              <a:t>Reuse at component level as a development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38006-3B7C-4596-9220-0AE405D13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Product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6BA19-4160-43AC-9FC5-8136D19316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Leverages an asset base/platform</a:t>
            </a:r>
          </a:p>
          <a:p>
            <a:r>
              <a:rPr lang="en-US" dirty="0"/>
              <a:t>Variations per product</a:t>
            </a:r>
          </a:p>
          <a:p>
            <a:r>
              <a:rPr lang="en-US" dirty="0"/>
              <a:t>Reuse </a:t>
            </a:r>
            <a:r>
              <a:rPr lang="en-US" b="1" dirty="0"/>
              <a:t>as a business strategy</a:t>
            </a:r>
            <a:r>
              <a:rPr lang="en-US" dirty="0"/>
              <a:t> at the product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67CE2-C773-42E5-8E93-8264FFF3DEC3}"/>
              </a:ext>
            </a:extLst>
          </p:cNvPr>
          <p:cNvSpPr/>
          <p:nvPr/>
        </p:nvSpPr>
        <p:spPr>
          <a:xfrm>
            <a:off x="6420787" y="3927423"/>
            <a:ext cx="4796852" cy="859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7362-63A2-47A5-9D40-0145E48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Online Market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61C68-1AFD-420B-8926-8E7CC6257681}"/>
              </a:ext>
            </a:extLst>
          </p:cNvPr>
          <p:cNvSpPr/>
          <p:nvPr/>
        </p:nvSpPr>
        <p:spPr>
          <a:xfrm>
            <a:off x="500514" y="2077247"/>
            <a:ext cx="3431406" cy="314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Marketplace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92CF8-7090-45B8-B6A3-ADAD9B838A6C}"/>
              </a:ext>
            </a:extLst>
          </p:cNvPr>
          <p:cNvSpPr/>
          <p:nvPr/>
        </p:nvSpPr>
        <p:spPr>
          <a:xfrm>
            <a:off x="1987617" y="3043101"/>
            <a:ext cx="1761423" cy="577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33E33-D28D-4C41-8D21-37EA079F8AE7}"/>
              </a:ext>
            </a:extLst>
          </p:cNvPr>
          <p:cNvSpPr/>
          <p:nvPr/>
        </p:nvSpPr>
        <p:spPr>
          <a:xfrm>
            <a:off x="1987617" y="3723286"/>
            <a:ext cx="1761423" cy="577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Wish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855E7-E445-438D-A93D-4A176980BED1}"/>
              </a:ext>
            </a:extLst>
          </p:cNvPr>
          <p:cNvSpPr/>
          <p:nvPr/>
        </p:nvSpPr>
        <p:spPr>
          <a:xfrm>
            <a:off x="1987617" y="4453837"/>
            <a:ext cx="1761423" cy="577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 [Credit Card]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46A4AE-0630-4F99-9B82-887251943330}"/>
              </a:ext>
            </a:extLst>
          </p:cNvPr>
          <p:cNvSpPr/>
          <p:nvPr/>
        </p:nvSpPr>
        <p:spPr>
          <a:xfrm>
            <a:off x="1987617" y="2372132"/>
            <a:ext cx="1761423" cy="577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Storefront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80CCA8-BDFD-456E-8266-EF9C0795EDCB}"/>
              </a:ext>
            </a:extLst>
          </p:cNvPr>
          <p:cNvSpPr/>
          <p:nvPr/>
        </p:nvSpPr>
        <p:spPr>
          <a:xfrm>
            <a:off x="4450080" y="2095097"/>
            <a:ext cx="3431406" cy="314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Marketplace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CFF11-C78A-4881-91F2-6E55DA44893E}"/>
              </a:ext>
            </a:extLst>
          </p:cNvPr>
          <p:cNvSpPr/>
          <p:nvPr/>
        </p:nvSpPr>
        <p:spPr>
          <a:xfrm>
            <a:off x="5937183" y="3060951"/>
            <a:ext cx="1761423" cy="577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107E8-DDAA-4C71-899F-421D060FFC58}"/>
              </a:ext>
            </a:extLst>
          </p:cNvPr>
          <p:cNvSpPr/>
          <p:nvPr/>
        </p:nvSpPr>
        <p:spPr>
          <a:xfrm>
            <a:off x="5937183" y="3741136"/>
            <a:ext cx="1761423" cy="577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Wish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B582C-93B9-480B-9BC3-BF73BB6F0E21}"/>
              </a:ext>
            </a:extLst>
          </p:cNvPr>
          <p:cNvSpPr/>
          <p:nvPr/>
        </p:nvSpPr>
        <p:spPr>
          <a:xfrm>
            <a:off x="5937183" y="4471687"/>
            <a:ext cx="1761423" cy="5775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[PO]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959E8-7BA8-48F6-B03D-8E01E93D9ACA}"/>
              </a:ext>
            </a:extLst>
          </p:cNvPr>
          <p:cNvSpPr/>
          <p:nvPr/>
        </p:nvSpPr>
        <p:spPr>
          <a:xfrm>
            <a:off x="5937183" y="2389982"/>
            <a:ext cx="1761423" cy="577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Storefront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4E3AD-68ED-4AD1-98AF-43D14AE7E7B5}"/>
              </a:ext>
            </a:extLst>
          </p:cNvPr>
          <p:cNvSpPr/>
          <p:nvPr/>
        </p:nvSpPr>
        <p:spPr>
          <a:xfrm>
            <a:off x="8269706" y="2095097"/>
            <a:ext cx="3431406" cy="314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Marketplace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467E8-FB37-4154-9567-328438B09733}"/>
              </a:ext>
            </a:extLst>
          </p:cNvPr>
          <p:cNvSpPr/>
          <p:nvPr/>
        </p:nvSpPr>
        <p:spPr>
          <a:xfrm>
            <a:off x="9756809" y="3060951"/>
            <a:ext cx="1761423" cy="577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EF0BD-7994-491E-8002-CB59AB2BD5DD}"/>
              </a:ext>
            </a:extLst>
          </p:cNvPr>
          <p:cNvSpPr/>
          <p:nvPr/>
        </p:nvSpPr>
        <p:spPr>
          <a:xfrm>
            <a:off x="9756809" y="3741136"/>
            <a:ext cx="1761423" cy="5775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Recurring Purchase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616D9D-EA2D-46F9-94D1-6861E92E2955}"/>
              </a:ext>
            </a:extLst>
          </p:cNvPr>
          <p:cNvSpPr/>
          <p:nvPr/>
        </p:nvSpPr>
        <p:spPr>
          <a:xfrm>
            <a:off x="9756809" y="4471687"/>
            <a:ext cx="1761423" cy="5775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[both]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0549B6-ED44-4AB9-B5DD-2A0FC1B5DBDB}"/>
              </a:ext>
            </a:extLst>
          </p:cNvPr>
          <p:cNvSpPr/>
          <p:nvPr/>
        </p:nvSpPr>
        <p:spPr>
          <a:xfrm>
            <a:off x="9756809" y="2389982"/>
            <a:ext cx="1761423" cy="5775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Storefront</a:t>
            </a:r>
          </a:p>
        </p:txBody>
      </p:sp>
    </p:spTree>
    <p:extLst>
      <p:ext uri="{BB962C8B-B14F-4D97-AF65-F5344CB8AC3E}">
        <p14:creationId xmlns:p14="http://schemas.microsoft.com/office/powerpoint/2010/main" val="23503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ED028-CE47-431C-8AE9-D8D5ECFA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Formal and Pedantic Methodologies in Academia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ED87-C207-4ED3-847B-0798B142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PuLSE</a:t>
            </a:r>
          </a:p>
          <a:p>
            <a:r>
              <a:rPr lang="en-US" dirty="0"/>
              <a:t>SEI project</a:t>
            </a:r>
          </a:p>
          <a:p>
            <a:r>
              <a:rPr lang="en-US" dirty="0"/>
              <a:t>BAPO model</a:t>
            </a:r>
          </a:p>
        </p:txBody>
      </p:sp>
      <p:pic>
        <p:nvPicPr>
          <p:cNvPr id="3074" name="Picture 2" descr="🧐 Face With Monocle Emoji 😀😂👌❤️😍">
            <a:extLst>
              <a:ext uri="{FF2B5EF4-FFF2-40B4-BE49-F238E27FC236}">
                <a16:creationId xmlns:a16="http://schemas.microsoft.com/office/drawing/2014/main" id="{F092DFDD-4131-4CFA-BB48-5B8658A8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53" y="1558658"/>
            <a:ext cx="3369477" cy="33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2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474D-8BE8-430D-9B3A-6B2DDABA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your product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949C-AD41-484C-B598-C55AA111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your product requires a product family</a:t>
            </a:r>
          </a:p>
          <a:p>
            <a:pPr lvl="1"/>
            <a:r>
              <a:rPr lang="en-US" dirty="0"/>
              <a:t>Is there a market need for a product line?</a:t>
            </a:r>
          </a:p>
          <a:p>
            <a:pPr lvl="1"/>
            <a:r>
              <a:rPr lang="en-US" dirty="0"/>
              <a:t>Is there a significant amount of reusable base with customizations?</a:t>
            </a:r>
          </a:p>
          <a:p>
            <a:r>
              <a:rPr lang="en-US" dirty="0"/>
              <a:t>Design the </a:t>
            </a:r>
            <a:r>
              <a:rPr lang="en-US" dirty="0">
                <a:solidFill>
                  <a:srgbClr val="FF0000"/>
                </a:solidFill>
              </a:rPr>
              <a:t>commonalities</a:t>
            </a:r>
          </a:p>
          <a:p>
            <a:pPr lvl="1"/>
            <a:r>
              <a:rPr lang="en-US" dirty="0"/>
              <a:t>Regular commonalities during requirements planning with focus on a platform</a:t>
            </a:r>
          </a:p>
          <a:p>
            <a:r>
              <a:rPr lang="en-US" dirty="0"/>
              <a:t>Design the </a:t>
            </a:r>
            <a:r>
              <a:rPr lang="en-US" dirty="0">
                <a:solidFill>
                  <a:srgbClr val="FF0000"/>
                </a:solidFill>
              </a:rPr>
              <a:t>variabilities</a:t>
            </a:r>
          </a:p>
          <a:p>
            <a:pPr lvl="1"/>
            <a:r>
              <a:rPr lang="en-US" dirty="0"/>
              <a:t>Use variability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FC7B2E-F5D6-4DE0-9107-79A99C7EA5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Commonalities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B357F-3376-4DE3-B7B3-0A422D18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03" y="1644958"/>
            <a:ext cx="2079135" cy="4243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77F52-5A72-4187-8811-2F945ABF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140" y="1644958"/>
            <a:ext cx="2905146" cy="3076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A0296E-C22A-4739-B034-1F844E2BC84F}"/>
              </a:ext>
            </a:extLst>
          </p:cNvPr>
          <p:cNvSpPr txBox="1"/>
          <p:nvPr/>
        </p:nvSpPr>
        <p:spPr>
          <a:xfrm>
            <a:off x="7074569" y="1951030"/>
            <a:ext cx="4759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Same across all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Same look and feel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03065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4F0B-7C1B-4BBD-AF27-7DE57ABF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FD7E-88C1-45F5-96F2-C6B1A77B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Variability modeling integrates with popular design methodologies</a:t>
            </a:r>
          </a:p>
          <a:p>
            <a:pPr lvl="1"/>
            <a:r>
              <a:rPr lang="en-US" dirty="0"/>
              <a:t>UML, DDD, OOP design,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7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6CC0-4C18-425E-B3BB-A634E9F5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Modeling terms &amp;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EB0E-F4A2-4D6C-B793-231FB223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variability </a:t>
            </a:r>
            <a:r>
              <a:rPr lang="en-US" b="1" dirty="0">
                <a:solidFill>
                  <a:srgbClr val="00B0F0"/>
                </a:solidFill>
              </a:rPr>
              <a:t>subject</a:t>
            </a:r>
            <a:r>
              <a:rPr lang="en-US" dirty="0"/>
              <a:t> is a variable item of the real world or a variable property of such an item</a:t>
            </a:r>
          </a:p>
          <a:p>
            <a:r>
              <a:rPr lang="en-US" dirty="0"/>
              <a:t>A variability </a:t>
            </a:r>
            <a:r>
              <a:rPr lang="en-US" b="1" dirty="0">
                <a:solidFill>
                  <a:srgbClr val="00B0F0"/>
                </a:solidFill>
              </a:rPr>
              <a:t>object</a:t>
            </a:r>
            <a:r>
              <a:rPr lang="en-US" dirty="0"/>
              <a:t> is a particular instance of a variability subject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B0F0"/>
                </a:solidFill>
              </a:rPr>
              <a:t>variation point </a:t>
            </a:r>
            <a:r>
              <a:rPr lang="en-US" dirty="0"/>
              <a:t>is a location in a model where a subject varies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B0F0"/>
                </a:solidFill>
              </a:rPr>
              <a:t>variant</a:t>
            </a:r>
            <a:r>
              <a:rPr lang="en-US" dirty="0"/>
              <a:t> is a representation of a variability object within domain artefacts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7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DE66B-FA13-4D9D-82D1-1A6C1C7F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Steps to variability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99CC-31C2-429A-8522-D7056BF9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Identify the thing that varies, i.e., the subject</a:t>
            </a:r>
          </a:p>
          <a:p>
            <a:r>
              <a:rPr lang="en-US" sz="2000"/>
              <a:t>Define the variation point within the context of the product line</a:t>
            </a:r>
          </a:p>
          <a:p>
            <a:r>
              <a:rPr lang="en-US" sz="2000"/>
              <a:t>Define the variant itself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0919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37CF2-1201-4CD7-9E2E-4F639582EA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068" y="1494949"/>
            <a:ext cx="10548487" cy="50616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187B089-A333-48D0-B107-8D8DBAFD07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Variability in a feature</a:t>
            </a:r>
          </a:p>
        </p:txBody>
      </p:sp>
    </p:spTree>
    <p:extLst>
      <p:ext uri="{BB962C8B-B14F-4D97-AF65-F5344CB8AC3E}">
        <p14:creationId xmlns:p14="http://schemas.microsoft.com/office/powerpoint/2010/main" val="116710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DA82AF-6CD7-43DA-BBC7-F03005BCFBEB}"/>
              </a:ext>
            </a:extLst>
          </p:cNvPr>
          <p:cNvSpPr txBox="1"/>
          <p:nvPr/>
        </p:nvSpPr>
        <p:spPr>
          <a:xfrm>
            <a:off x="838200" y="2468315"/>
            <a:ext cx="4310915" cy="2623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Person 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dirty="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getName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void </a:t>
            </a:r>
            <a:r>
              <a:rPr lang="en-US" sz="14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setName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 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name) {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 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 name;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B6793-A210-4750-B950-7A8A7A6F771A}"/>
              </a:ext>
            </a:extLst>
          </p:cNvPr>
          <p:cNvSpPr txBox="1"/>
          <p:nvPr/>
        </p:nvSpPr>
        <p:spPr>
          <a:xfrm>
            <a:off x="6724049" y="1828234"/>
            <a:ext cx="367083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Person 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():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 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</a:t>
            </a:r>
            <a:r>
              <a:rPr lang="en-US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_Name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 </a:t>
            </a:r>
            <a:r>
              <a:rPr lang="en-US" sz="1400" dirty="0">
                <a:solidFill>
                  <a:srgbClr val="7A7A4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(value: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{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_Name</a:t>
            </a:r>
            <a:r>
              <a:rPr lang="en-US" sz="1400" dirty="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value;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private </a:t>
            </a:r>
            <a:r>
              <a:rPr lang="en-US" sz="1400" dirty="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_Name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EBE3F46-3D0E-49B7-B7FD-95630671C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049" y="4729462"/>
            <a:ext cx="3670835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6EBAE-71AB-41C5-8826-7469D773931D}"/>
              </a:ext>
            </a:extLst>
          </p:cNvPr>
          <p:cNvSpPr txBox="1"/>
          <p:nvPr/>
        </p:nvSpPr>
        <p:spPr>
          <a:xfrm>
            <a:off x="838200" y="1991862"/>
            <a:ext cx="30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 | IntelliJ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F94DD-D00F-49B1-8DF6-25C2DE60AA03}"/>
              </a:ext>
            </a:extLst>
          </p:cNvPr>
          <p:cNvSpPr txBox="1"/>
          <p:nvPr/>
        </p:nvSpPr>
        <p:spPr>
          <a:xfrm>
            <a:off x="6724049" y="1358561"/>
            <a:ext cx="30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 code | WebStorm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237CE-62E1-440B-B528-37EFD2836957}"/>
              </a:ext>
            </a:extLst>
          </p:cNvPr>
          <p:cNvSpPr txBox="1"/>
          <p:nvPr/>
        </p:nvSpPr>
        <p:spPr>
          <a:xfrm>
            <a:off x="6724049" y="4360130"/>
            <a:ext cx="30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 code | Rider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97F632C-1F3A-48DE-94B3-564A365D39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Variability expressed in a product</a:t>
            </a:r>
          </a:p>
        </p:txBody>
      </p:sp>
    </p:spTree>
    <p:extLst>
      <p:ext uri="{BB962C8B-B14F-4D97-AF65-F5344CB8AC3E}">
        <p14:creationId xmlns:p14="http://schemas.microsoft.com/office/powerpoint/2010/main" val="361653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66D88-7C0C-476C-BEF5-92AF7279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a Software Product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683A-2874-4DE2-B985-2E11C0F9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 software product family is a group of software products built from common assets.</a:t>
            </a:r>
          </a:p>
          <a:p>
            <a:pPr marL="0" indent="0">
              <a:buNone/>
            </a:pPr>
            <a:r>
              <a:rPr lang="en-US" dirty="0"/>
              <a:t>They share a managed set of features satisfying the specific needs of a particular market segment or mission.</a:t>
            </a:r>
          </a:p>
        </p:txBody>
      </p:sp>
    </p:spTree>
    <p:extLst>
      <p:ext uri="{BB962C8B-B14F-4D97-AF65-F5344CB8AC3E}">
        <p14:creationId xmlns:p14="http://schemas.microsoft.com/office/powerpoint/2010/main" val="4074048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414404-4830-4D40-835F-E4EC02D70D31}"/>
              </a:ext>
            </a:extLst>
          </p:cNvPr>
          <p:cNvSpPr txBox="1">
            <a:spLocks/>
          </p:cNvSpPr>
          <p:nvPr/>
        </p:nvSpPr>
        <p:spPr>
          <a:xfrm>
            <a:off x="1069788" y="2654490"/>
            <a:ext cx="4567686" cy="322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</a:rPr>
              <a:t>Example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48B13-4701-4DFD-A332-5738B671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397" y="203361"/>
            <a:ext cx="5691229" cy="61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00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4278-8FC9-43A0-B8F6-71DAD01E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Greenfield Product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20B2-4A66-4986-927B-62D8A4F6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Engineering phase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Design commonalities [the product line]</a:t>
            </a:r>
          </a:p>
          <a:p>
            <a:pPr lvl="1"/>
            <a:r>
              <a:rPr lang="en-US" dirty="0"/>
              <a:t>Design variances [product individuation]</a:t>
            </a:r>
          </a:p>
          <a:p>
            <a:r>
              <a:rPr lang="en-US" dirty="0"/>
              <a:t>Application Engineering phase</a:t>
            </a:r>
          </a:p>
          <a:p>
            <a:pPr lvl="1"/>
            <a:r>
              <a:rPr lang="en-US" dirty="0"/>
              <a:t>Writing the code!</a:t>
            </a:r>
          </a:p>
          <a:p>
            <a:pPr lvl="1"/>
            <a:r>
              <a:rPr lang="en-US" dirty="0"/>
              <a:t>Use technical requirements for reuse/platform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5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37EB5-75F0-41B7-BFF4-8D7E1C8D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Programming Product Lines Techniques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D836EB3-CEF6-4632-B30D-240B3B74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Extension Points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Aspects</a:t>
            </a:r>
          </a:p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7906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F509-E548-4D34-94B9-5C715514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/>
              <a:t>SPLE at JetBrains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77BF-8DD8-4B7E-B002-4B7BECFB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4530"/>
            <a:ext cx="4887685" cy="3209544"/>
          </a:xfrm>
        </p:spPr>
        <p:txBody>
          <a:bodyPr anchor="t">
            <a:normAutofit/>
          </a:bodyPr>
          <a:lstStyle/>
          <a:p>
            <a:r>
              <a:rPr lang="en-US" sz="2000"/>
              <a:t>IntelliJ Platform </a:t>
            </a:r>
          </a:p>
          <a:p>
            <a:pPr lvl="1"/>
            <a:r>
              <a:rPr lang="en-US" sz="2000"/>
              <a:t>Base Platform</a:t>
            </a:r>
          </a:p>
          <a:p>
            <a:pPr lvl="1"/>
            <a:r>
              <a:rPr lang="en-US" sz="2000"/>
              <a:t>PSI</a:t>
            </a:r>
          </a:p>
          <a:p>
            <a:pPr lvl="1"/>
            <a:r>
              <a:rPr lang="en-US" sz="2000"/>
              <a:t>Project Model</a:t>
            </a:r>
          </a:p>
          <a:p>
            <a:pPr lvl="1"/>
            <a:r>
              <a:rPr lang="en-US" sz="2000"/>
              <a:t>Features</a:t>
            </a:r>
          </a:p>
          <a:p>
            <a:r>
              <a:rPr lang="en-US" sz="2000"/>
              <a:t>Plugins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04FDDEF-3F78-4DDB-B900-5AB09B27A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3030" b="3"/>
          <a:stretch/>
        </p:blipFill>
        <p:spPr>
          <a:xfrm>
            <a:off x="6749145" y="573678"/>
            <a:ext cx="5103206" cy="5710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A4B9C-DEF6-4308-8FBF-6E7F0388FD56}"/>
              </a:ext>
            </a:extLst>
          </p:cNvPr>
          <p:cNvSpPr txBox="1"/>
          <p:nvPr/>
        </p:nvSpPr>
        <p:spPr>
          <a:xfrm>
            <a:off x="891540" y="6252229"/>
            <a:ext cx="6095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https://plugins.jetbrains.com/docs/intellij/intellij-platform.html</a:t>
            </a: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6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503EE-7ED5-47FD-868F-19629E3BD5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1106" y="263274"/>
            <a:ext cx="10129787" cy="5949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6FD680-2158-4732-A493-29F3A76DD871}"/>
              </a:ext>
            </a:extLst>
          </p:cNvPr>
          <p:cNvSpPr txBox="1"/>
          <p:nvPr/>
        </p:nvSpPr>
        <p:spPr>
          <a:xfrm>
            <a:off x="2874344" y="6420671"/>
            <a:ext cx="6095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https://github.com/JetBrains/intellij-platform-plugin-template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8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D533-FBFE-4A0C-8B92-D78276A3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JetBrains Products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5704-B59A-4B6B-A459-E37C3095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Circa 2008 | IntelliJ Platform</a:t>
            </a:r>
          </a:p>
          <a:p>
            <a:pPr lvl="1"/>
            <a:r>
              <a:rPr lang="en-US" dirty="0"/>
              <a:t>Platform code</a:t>
            </a:r>
          </a:p>
          <a:p>
            <a:pPr lvl="1"/>
            <a:r>
              <a:rPr lang="en-US" dirty="0"/>
              <a:t>PSI</a:t>
            </a:r>
          </a:p>
          <a:p>
            <a:pPr lvl="1"/>
            <a:r>
              <a:rPr lang="en-US" dirty="0"/>
              <a:t>Project Model</a:t>
            </a:r>
          </a:p>
          <a:p>
            <a:r>
              <a:rPr lang="en-US" dirty="0"/>
              <a:t>Started the programming restructuring</a:t>
            </a:r>
          </a:p>
          <a:p>
            <a:pPr lvl="1"/>
            <a:r>
              <a:rPr lang="en-US" dirty="0"/>
              <a:t>RubyMine was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r>
              <a:rPr lang="en-US" dirty="0"/>
              <a:t>Platform still contained IntelliJ</a:t>
            </a:r>
          </a:p>
          <a:p>
            <a:pPr lvl="1"/>
            <a:r>
              <a:rPr lang="en-US" dirty="0"/>
              <a:t>Restructured again for version 2020.3</a:t>
            </a:r>
          </a:p>
        </p:txBody>
      </p:sp>
    </p:spTree>
    <p:extLst>
      <p:ext uri="{BB962C8B-B14F-4D97-AF65-F5344CB8AC3E}">
        <p14:creationId xmlns:p14="http://schemas.microsoft.com/office/powerpoint/2010/main" val="335340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B766-52B9-458F-90C7-77B99AF7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to SPLE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F5F5-0090-4FA9-ACCF-77CA54D3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difficult than greenfield</a:t>
            </a:r>
          </a:p>
          <a:p>
            <a:r>
              <a:rPr lang="en-US" dirty="0"/>
              <a:t>Use traditional approaches: domain and application engineering practices</a:t>
            </a:r>
          </a:p>
          <a:p>
            <a:r>
              <a:rPr lang="en-US" dirty="0"/>
              <a:t>Decide which features are the platform and commonalities</a:t>
            </a:r>
          </a:p>
          <a:p>
            <a:r>
              <a:rPr lang="en-US" dirty="0"/>
              <a:t>Decide which are the variabilities</a:t>
            </a:r>
          </a:p>
          <a:p>
            <a:r>
              <a:rPr lang="en-US" dirty="0"/>
              <a:t>Restructure and refactor to split code base</a:t>
            </a:r>
          </a:p>
          <a:p>
            <a:pPr lvl="1"/>
            <a:r>
              <a:rPr lang="en-US" dirty="0"/>
              <a:t>This is a project in and of itself</a:t>
            </a:r>
          </a:p>
          <a:p>
            <a:pPr lvl="1"/>
            <a:r>
              <a:rPr lang="en-US" dirty="0"/>
              <a:t>Will take time and energy away from new features</a:t>
            </a:r>
          </a:p>
          <a:p>
            <a:pPr lvl="1"/>
            <a:r>
              <a:rPr lang="en-US" dirty="0"/>
              <a:t>Can introduce new bugs or reversion bugs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02F9E-5782-43FC-9716-86A2532CD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09" y="3153054"/>
            <a:ext cx="1066808" cy="1338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860AC-F37B-4090-B6A4-4229E8C9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09" y="1454195"/>
            <a:ext cx="1066808" cy="1333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1D5A3-FD00-4749-9627-9108E2D35E1F}"/>
              </a:ext>
            </a:extLst>
          </p:cNvPr>
          <p:cNvSpPr txBox="1"/>
          <p:nvPr/>
        </p:nvSpPr>
        <p:spPr>
          <a:xfrm>
            <a:off x="2420752" y="1400475"/>
            <a:ext cx="504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Software Product Lines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03727-9EE6-4BED-B9FA-44A227C2DB3E}"/>
              </a:ext>
            </a:extLst>
          </p:cNvPr>
          <p:cNvSpPr txBox="1"/>
          <p:nvPr/>
        </p:nvSpPr>
        <p:spPr>
          <a:xfrm>
            <a:off x="2420751" y="3080864"/>
            <a:ext cx="50484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Software Product Lines Engineering</a:t>
            </a:r>
          </a:p>
          <a:p>
            <a:r>
              <a:rPr lang="en-US" dirty="0"/>
              <a:t>Foundations, Principles, and 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855FB-C482-4CED-85C0-47722FBFB6D1}"/>
              </a:ext>
            </a:extLst>
          </p:cNvPr>
          <p:cNvSpPr txBox="1"/>
          <p:nvPr/>
        </p:nvSpPr>
        <p:spPr>
          <a:xfrm>
            <a:off x="2420750" y="2013367"/>
            <a:ext cx="8937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https://www.amazon.com/Software-Product-Lines-Action-Engineering/dp/3540714367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02C5B-DACD-461C-9B1D-DDEAE6CE0B15}"/>
              </a:ext>
            </a:extLst>
          </p:cNvPr>
          <p:cNvSpPr txBox="1"/>
          <p:nvPr/>
        </p:nvSpPr>
        <p:spPr>
          <a:xfrm>
            <a:off x="2420747" y="4363804"/>
            <a:ext cx="958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https://www.amazon.com/dp/B000U5HUL2/ref=dp-kindle-redirect?_encoding=UTF8&amp;btkr=1</a:t>
            </a:r>
            <a:r>
              <a:rPr lang="en-US" dirty="0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9A2321-FBAC-4288-A319-E7128540143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316884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F590-01D9-45C3-816C-3E8F68F7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7753-5DBD-46AF-98DE-22B93B53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Rachel Appel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http://rachelappel.com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https://twitter.com/rachelappel </a:t>
            </a:r>
          </a:p>
          <a:p>
            <a:pPr algn="r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rachel.appel@jetbrains.com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C68CA5A-62FC-48AF-99B6-8FF08903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76" y="457199"/>
            <a:ext cx="5441967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2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F2371-E059-4C02-AD9D-22C114D9E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504" y="3851325"/>
            <a:ext cx="6122223" cy="1414800"/>
          </a:xfrm>
        </p:spPr>
      </p:pic>
      <p:pic>
        <p:nvPicPr>
          <p:cNvPr id="1032" name="Picture 8" descr="Nokia market share | Technowizz's Blog">
            <a:extLst>
              <a:ext uri="{FF2B5EF4-FFF2-40B4-BE49-F238E27FC236}">
                <a16:creationId xmlns:a16="http://schemas.microsoft.com/office/drawing/2014/main" id="{49037993-5F9E-4CC8-BA86-A107B8DA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656326"/>
            <a:ext cx="3109405" cy="17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DD1BC-D3FD-475F-90FC-E2EBBD5BD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697" y="3851325"/>
            <a:ext cx="3333774" cy="566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E70794-4F11-4B8C-B9EE-0F028BE04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5429" y="4506337"/>
            <a:ext cx="1481148" cy="671517"/>
          </a:xfrm>
          <a:prstGeom prst="rect">
            <a:avLst/>
          </a:prstGeom>
        </p:spPr>
      </p:pic>
      <p:pic>
        <p:nvPicPr>
          <p:cNvPr id="1042" name="Picture 18" descr="Linux Logo | Linux, Linux kernel, Phone plans">
            <a:extLst>
              <a:ext uri="{FF2B5EF4-FFF2-40B4-BE49-F238E27FC236}">
                <a16:creationId xmlns:a16="http://schemas.microsoft.com/office/drawing/2014/main" id="{CD5766F4-D76D-40C3-B69E-0B6E3CD90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62" y="715078"/>
            <a:ext cx="2552585" cy="16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1D0A2DA-560F-4201-8C2C-270F19EAE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96" y="360279"/>
            <a:ext cx="2634001" cy="2855258"/>
          </a:xfrm>
          <a:prstGeom prst="rect">
            <a:avLst/>
          </a:prstGeom>
        </p:spPr>
      </p:pic>
      <p:pic>
        <p:nvPicPr>
          <p:cNvPr id="1044" name="Picture 20" descr="Download the RStudio IDE - RStudio">
            <a:extLst>
              <a:ext uri="{FF2B5EF4-FFF2-40B4-BE49-F238E27FC236}">
                <a16:creationId xmlns:a16="http://schemas.microsoft.com/office/drawing/2014/main" id="{9FF36769-97A3-4672-A1C9-299813AF2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55" y="2798750"/>
            <a:ext cx="1914438" cy="6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54D5C4C-4348-48AE-8D39-2983001F7333}"/>
              </a:ext>
            </a:extLst>
          </p:cNvPr>
          <p:cNvSpPr/>
          <p:nvPr/>
        </p:nvSpPr>
        <p:spPr>
          <a:xfrm>
            <a:off x="8398042" y="5760720"/>
            <a:ext cx="2911642" cy="770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Insurance Systems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3FCC3F-B9A3-41EB-ADDD-D7FCF1AB05B1}"/>
              </a:ext>
            </a:extLst>
          </p:cNvPr>
          <p:cNvSpPr/>
          <p:nvPr/>
        </p:nvSpPr>
        <p:spPr>
          <a:xfrm>
            <a:off x="722973" y="5690822"/>
            <a:ext cx="2911642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Systems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754E-7713-4460-9530-28A21C9BF5A9}"/>
              </a:ext>
            </a:extLst>
          </p:cNvPr>
          <p:cNvSpPr/>
          <p:nvPr/>
        </p:nvSpPr>
        <p:spPr>
          <a:xfrm>
            <a:off x="4560507" y="5690821"/>
            <a:ext cx="2911642" cy="7700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E-Commerce Systems</a:t>
            </a:r>
          </a:p>
        </p:txBody>
      </p:sp>
      <p:pic>
        <p:nvPicPr>
          <p:cNvPr id="19" name="Picture 18" descr="Icon&#10;&#10;Description automatically generated with low confidence">
            <a:extLst>
              <a:ext uri="{FF2B5EF4-FFF2-40B4-BE49-F238E27FC236}">
                <a16:creationId xmlns:a16="http://schemas.microsoft.com/office/drawing/2014/main" id="{3B7061DA-4E9E-488F-9E4A-CD9817D622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778754" y="2791596"/>
            <a:ext cx="1238576" cy="2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7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35177-298A-4459-AE59-68D11464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Software that is not a product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036B-77A3-4510-8A33-A8645E14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APIs </a:t>
            </a:r>
          </a:p>
          <a:p>
            <a:r>
              <a:rPr lang="en-US" dirty="0"/>
              <a:t>Reusable libraries or components</a:t>
            </a:r>
          </a:p>
          <a:p>
            <a:r>
              <a:rPr lang="en-US" dirty="0"/>
              <a:t>Clone-and-own systems</a:t>
            </a:r>
          </a:p>
          <a:p>
            <a:r>
              <a:rPr lang="en-US" dirty="0"/>
              <a:t>Customizable software</a:t>
            </a:r>
          </a:p>
          <a:p>
            <a:r>
              <a:rPr lang="en-US" dirty="0"/>
              <a:t>A suite or licensing bundle [e.g., Adobe Suite, MS Dynamics]</a:t>
            </a:r>
          </a:p>
        </p:txBody>
      </p:sp>
    </p:spTree>
    <p:extLst>
      <p:ext uri="{BB962C8B-B14F-4D97-AF65-F5344CB8AC3E}">
        <p14:creationId xmlns:p14="http://schemas.microsoft.com/office/powerpoint/2010/main" val="1638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1EBF-1702-4FB2-B9BF-D3B34602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product line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4205-268A-46FF-A14C-34AA85B9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to less than 50% time to market</a:t>
            </a:r>
          </a:p>
          <a:p>
            <a:r>
              <a:rPr lang="en-US" dirty="0"/>
              <a:t>Reduction of code size by more than 70% </a:t>
            </a:r>
          </a:p>
          <a:p>
            <a:r>
              <a:rPr lang="en-US" dirty="0"/>
              <a:t>Significantly reduced cost of quality assurance</a:t>
            </a:r>
          </a:p>
          <a:p>
            <a:r>
              <a:rPr lang="en-US" dirty="0"/>
              <a:t>Product defect density reduced to 50% of original rate</a:t>
            </a:r>
          </a:p>
          <a:p>
            <a:r>
              <a:rPr lang="en-US" dirty="0"/>
              <a:t>Reduction of calibration and maintenance efforts</a:t>
            </a:r>
          </a:p>
          <a:p>
            <a:r>
              <a:rPr lang="en-US" dirty="0"/>
              <a:t>Reduction of resource consumption</a:t>
            </a:r>
          </a:p>
          <a:p>
            <a:r>
              <a:rPr lang="en-US" dirty="0"/>
              <a:t>Common look-and-feel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4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F325-29A3-4C80-AEEE-B6A643C1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092F-2F9C-43AE-BE88-1FFC5E17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up-front costs, time, effort</a:t>
            </a:r>
          </a:p>
          <a:p>
            <a:r>
              <a:rPr lang="en-US" dirty="0"/>
              <a:t>If migrating, significant time away from product building</a:t>
            </a:r>
          </a:p>
          <a:p>
            <a:r>
              <a:rPr lang="en-US" dirty="0"/>
              <a:t>The need for specialized personnel may arise as product scales</a:t>
            </a:r>
          </a:p>
          <a:p>
            <a:r>
              <a:rPr lang="en-US" dirty="0"/>
              <a:t>Developers tend to think of reuse at the component level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2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oftware Product Lines in the OMRON Group | OMRON TECHNICS | Technology |  OMRON Global">
            <a:extLst>
              <a:ext uri="{FF2B5EF4-FFF2-40B4-BE49-F238E27FC236}">
                <a16:creationId xmlns:a16="http://schemas.microsoft.com/office/drawing/2014/main" id="{21A172B5-7485-4ED3-932B-BCD7D46ACD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45" y="573739"/>
            <a:ext cx="7840779" cy="53361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CD8A5BD-3D05-45F9-93F7-38D823198FA0}"/>
              </a:ext>
            </a:extLst>
          </p:cNvPr>
          <p:cNvSpPr/>
          <p:nvPr/>
        </p:nvSpPr>
        <p:spPr>
          <a:xfrm rot="14953219">
            <a:off x="5442276" y="701213"/>
            <a:ext cx="2497007" cy="4365015"/>
          </a:xfrm>
          <a:prstGeom prst="triangl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4FA6236-B71D-4B05-8243-82F76F018ECD}"/>
              </a:ext>
            </a:extLst>
          </p:cNvPr>
          <p:cNvSpPr/>
          <p:nvPr/>
        </p:nvSpPr>
        <p:spPr>
          <a:xfrm>
            <a:off x="2655457" y="1617949"/>
            <a:ext cx="2054610" cy="1652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1</a:t>
            </a:r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5B6E31ED-F8A2-4193-80EA-6E9B4C482641}"/>
              </a:ext>
            </a:extLst>
          </p:cNvPr>
          <p:cNvSpPr/>
          <p:nvPr/>
        </p:nvSpPr>
        <p:spPr>
          <a:xfrm>
            <a:off x="2788016" y="2773151"/>
            <a:ext cx="411293" cy="399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artial Circle 49">
            <a:extLst>
              <a:ext uri="{FF2B5EF4-FFF2-40B4-BE49-F238E27FC236}">
                <a16:creationId xmlns:a16="http://schemas.microsoft.com/office/drawing/2014/main" id="{87BE2401-1F89-4B25-9D66-2940B71B942D}"/>
              </a:ext>
            </a:extLst>
          </p:cNvPr>
          <p:cNvSpPr/>
          <p:nvPr/>
        </p:nvSpPr>
        <p:spPr>
          <a:xfrm>
            <a:off x="3682762" y="2789995"/>
            <a:ext cx="385817" cy="3993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lowchart: Collate 50">
            <a:extLst>
              <a:ext uri="{FF2B5EF4-FFF2-40B4-BE49-F238E27FC236}">
                <a16:creationId xmlns:a16="http://schemas.microsoft.com/office/drawing/2014/main" id="{C9B66832-BCAC-4E6F-9926-644280637528}"/>
              </a:ext>
            </a:extLst>
          </p:cNvPr>
          <p:cNvSpPr/>
          <p:nvPr/>
        </p:nvSpPr>
        <p:spPr>
          <a:xfrm>
            <a:off x="4076595" y="2829698"/>
            <a:ext cx="372386" cy="30450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028E94-7B13-431D-AEDD-2B74F36EA454}"/>
              </a:ext>
            </a:extLst>
          </p:cNvPr>
          <p:cNvSpPr/>
          <p:nvPr/>
        </p:nvSpPr>
        <p:spPr>
          <a:xfrm>
            <a:off x="3269681" y="2815260"/>
            <a:ext cx="298756" cy="30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3FD952-5BB1-4403-8005-8D5918D5DAD8}"/>
              </a:ext>
            </a:extLst>
          </p:cNvPr>
          <p:cNvSpPr/>
          <p:nvPr/>
        </p:nvSpPr>
        <p:spPr>
          <a:xfrm>
            <a:off x="4843600" y="1617949"/>
            <a:ext cx="2054610" cy="1652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2</a:t>
            </a: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B372BE29-9BED-421C-A0A5-7CE2A2115F36}"/>
              </a:ext>
            </a:extLst>
          </p:cNvPr>
          <p:cNvSpPr/>
          <p:nvPr/>
        </p:nvSpPr>
        <p:spPr>
          <a:xfrm>
            <a:off x="4976159" y="2773151"/>
            <a:ext cx="411293" cy="399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7F1822B7-5222-488E-B330-E229F9176E9C}"/>
              </a:ext>
            </a:extLst>
          </p:cNvPr>
          <p:cNvSpPr/>
          <p:nvPr/>
        </p:nvSpPr>
        <p:spPr>
          <a:xfrm>
            <a:off x="5870905" y="2789995"/>
            <a:ext cx="385817" cy="3993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lowchart: Collate 56">
            <a:extLst>
              <a:ext uri="{FF2B5EF4-FFF2-40B4-BE49-F238E27FC236}">
                <a16:creationId xmlns:a16="http://schemas.microsoft.com/office/drawing/2014/main" id="{D8224009-559D-4F70-902C-A7A84AAD600A}"/>
              </a:ext>
            </a:extLst>
          </p:cNvPr>
          <p:cNvSpPr/>
          <p:nvPr/>
        </p:nvSpPr>
        <p:spPr>
          <a:xfrm>
            <a:off x="6264738" y="2829698"/>
            <a:ext cx="372386" cy="30450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E49750-28DF-43AD-9EC1-286AC245DCE2}"/>
              </a:ext>
            </a:extLst>
          </p:cNvPr>
          <p:cNvSpPr/>
          <p:nvPr/>
        </p:nvSpPr>
        <p:spPr>
          <a:xfrm>
            <a:off x="5457824" y="2815260"/>
            <a:ext cx="298756" cy="30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BE75BE-5D08-4CD7-9586-EBD9B59C73A7}"/>
              </a:ext>
            </a:extLst>
          </p:cNvPr>
          <p:cNvSpPr/>
          <p:nvPr/>
        </p:nvSpPr>
        <p:spPr>
          <a:xfrm>
            <a:off x="7096799" y="1617949"/>
            <a:ext cx="2054610" cy="1652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3</a:t>
            </a:r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B25C91D5-2B09-4931-AF5E-7F676F916970}"/>
              </a:ext>
            </a:extLst>
          </p:cNvPr>
          <p:cNvSpPr/>
          <p:nvPr/>
        </p:nvSpPr>
        <p:spPr>
          <a:xfrm>
            <a:off x="7229358" y="2773151"/>
            <a:ext cx="411293" cy="399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87B21508-19B6-4BFF-9D46-C4386758DB3A}"/>
              </a:ext>
            </a:extLst>
          </p:cNvPr>
          <p:cNvSpPr/>
          <p:nvPr/>
        </p:nvSpPr>
        <p:spPr>
          <a:xfrm>
            <a:off x="8124104" y="2789995"/>
            <a:ext cx="385817" cy="3993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lowchart: Collate 62">
            <a:extLst>
              <a:ext uri="{FF2B5EF4-FFF2-40B4-BE49-F238E27FC236}">
                <a16:creationId xmlns:a16="http://schemas.microsoft.com/office/drawing/2014/main" id="{820C85E9-0577-4092-AB23-823FEAA34704}"/>
              </a:ext>
            </a:extLst>
          </p:cNvPr>
          <p:cNvSpPr/>
          <p:nvPr/>
        </p:nvSpPr>
        <p:spPr>
          <a:xfrm>
            <a:off x="8517937" y="2829698"/>
            <a:ext cx="372386" cy="30450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74C46BB-DEB9-4B88-AEBB-9077F6B45395}"/>
              </a:ext>
            </a:extLst>
          </p:cNvPr>
          <p:cNvSpPr/>
          <p:nvPr/>
        </p:nvSpPr>
        <p:spPr>
          <a:xfrm>
            <a:off x="7711023" y="2815260"/>
            <a:ext cx="298756" cy="30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A7AD5E-0B72-4AF0-B302-289B6E00A412}"/>
              </a:ext>
            </a:extLst>
          </p:cNvPr>
          <p:cNvSpPr/>
          <p:nvPr/>
        </p:nvSpPr>
        <p:spPr>
          <a:xfrm>
            <a:off x="2609746" y="3732595"/>
            <a:ext cx="2054610" cy="1652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4</a:t>
            </a:r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1714C221-4FA0-48C9-B583-207F9A12454F}"/>
              </a:ext>
            </a:extLst>
          </p:cNvPr>
          <p:cNvSpPr/>
          <p:nvPr/>
        </p:nvSpPr>
        <p:spPr>
          <a:xfrm>
            <a:off x="2735276" y="4905274"/>
            <a:ext cx="411293" cy="399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artial Circle 67">
            <a:extLst>
              <a:ext uri="{FF2B5EF4-FFF2-40B4-BE49-F238E27FC236}">
                <a16:creationId xmlns:a16="http://schemas.microsoft.com/office/drawing/2014/main" id="{430BB6B1-1552-4D68-B76C-0492FBFAE8A7}"/>
              </a:ext>
            </a:extLst>
          </p:cNvPr>
          <p:cNvSpPr/>
          <p:nvPr/>
        </p:nvSpPr>
        <p:spPr>
          <a:xfrm>
            <a:off x="3630022" y="4922118"/>
            <a:ext cx="385817" cy="3993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lowchart: Collate 68">
            <a:extLst>
              <a:ext uri="{FF2B5EF4-FFF2-40B4-BE49-F238E27FC236}">
                <a16:creationId xmlns:a16="http://schemas.microsoft.com/office/drawing/2014/main" id="{2540A514-9936-4C2B-A609-2C6961247B87}"/>
              </a:ext>
            </a:extLst>
          </p:cNvPr>
          <p:cNvSpPr/>
          <p:nvPr/>
        </p:nvSpPr>
        <p:spPr>
          <a:xfrm>
            <a:off x="4023855" y="4961821"/>
            <a:ext cx="372386" cy="304503"/>
          </a:xfrm>
          <a:prstGeom prst="flowChartCol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FBC65A-3BDE-4C16-8F4F-0C47B1AAE71C}"/>
              </a:ext>
            </a:extLst>
          </p:cNvPr>
          <p:cNvSpPr/>
          <p:nvPr/>
        </p:nvSpPr>
        <p:spPr>
          <a:xfrm>
            <a:off x="3216941" y="4947383"/>
            <a:ext cx="298756" cy="3045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2043C7-D8CE-4C3F-BB5E-11892CA3B309}"/>
              </a:ext>
            </a:extLst>
          </p:cNvPr>
          <p:cNvSpPr/>
          <p:nvPr/>
        </p:nvSpPr>
        <p:spPr>
          <a:xfrm>
            <a:off x="4850933" y="3732595"/>
            <a:ext cx="2054610" cy="1652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5</a:t>
            </a:r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E518934E-2CBE-4A00-A3B6-BB0B4188E2B1}"/>
              </a:ext>
            </a:extLst>
          </p:cNvPr>
          <p:cNvSpPr/>
          <p:nvPr/>
        </p:nvSpPr>
        <p:spPr>
          <a:xfrm>
            <a:off x="4976463" y="4905274"/>
            <a:ext cx="411293" cy="399300"/>
          </a:xfrm>
          <a:prstGeom prst="star5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Partial Circle 73">
            <a:extLst>
              <a:ext uri="{FF2B5EF4-FFF2-40B4-BE49-F238E27FC236}">
                <a16:creationId xmlns:a16="http://schemas.microsoft.com/office/drawing/2014/main" id="{FDBBE61D-2B2B-46FE-851E-2221D2293917}"/>
              </a:ext>
            </a:extLst>
          </p:cNvPr>
          <p:cNvSpPr/>
          <p:nvPr/>
        </p:nvSpPr>
        <p:spPr>
          <a:xfrm>
            <a:off x="5871209" y="4922118"/>
            <a:ext cx="385817" cy="3993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lowchart: Collate 74">
            <a:extLst>
              <a:ext uri="{FF2B5EF4-FFF2-40B4-BE49-F238E27FC236}">
                <a16:creationId xmlns:a16="http://schemas.microsoft.com/office/drawing/2014/main" id="{B41CE0CB-6DB6-418C-973C-187D138CAA3A}"/>
              </a:ext>
            </a:extLst>
          </p:cNvPr>
          <p:cNvSpPr/>
          <p:nvPr/>
        </p:nvSpPr>
        <p:spPr>
          <a:xfrm>
            <a:off x="6265042" y="4961821"/>
            <a:ext cx="372386" cy="30450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40578A-5DBF-47FF-8310-8CF698D6CE59}"/>
              </a:ext>
            </a:extLst>
          </p:cNvPr>
          <p:cNvSpPr/>
          <p:nvPr/>
        </p:nvSpPr>
        <p:spPr>
          <a:xfrm>
            <a:off x="5458128" y="4947383"/>
            <a:ext cx="298756" cy="304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E23DE4E-49BC-4789-B3E8-2779C281D5B1}"/>
              </a:ext>
            </a:extLst>
          </p:cNvPr>
          <p:cNvSpPr/>
          <p:nvPr/>
        </p:nvSpPr>
        <p:spPr>
          <a:xfrm>
            <a:off x="7103828" y="3732595"/>
            <a:ext cx="2054610" cy="1652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6</a:t>
            </a:r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D71B132D-BE38-489D-813D-3B954DD4640D}"/>
              </a:ext>
            </a:extLst>
          </p:cNvPr>
          <p:cNvSpPr/>
          <p:nvPr/>
        </p:nvSpPr>
        <p:spPr>
          <a:xfrm>
            <a:off x="7229358" y="4905274"/>
            <a:ext cx="411293" cy="399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45A6F081-473C-431E-8F72-36AD2EAF2681}"/>
              </a:ext>
            </a:extLst>
          </p:cNvPr>
          <p:cNvSpPr/>
          <p:nvPr/>
        </p:nvSpPr>
        <p:spPr>
          <a:xfrm>
            <a:off x="8124104" y="4922118"/>
            <a:ext cx="385817" cy="3993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lowchart: Collate 80">
            <a:extLst>
              <a:ext uri="{FF2B5EF4-FFF2-40B4-BE49-F238E27FC236}">
                <a16:creationId xmlns:a16="http://schemas.microsoft.com/office/drawing/2014/main" id="{17503AF3-441B-425D-AE1D-5CAFAB887205}"/>
              </a:ext>
            </a:extLst>
          </p:cNvPr>
          <p:cNvSpPr/>
          <p:nvPr/>
        </p:nvSpPr>
        <p:spPr>
          <a:xfrm>
            <a:off x="8517937" y="4961821"/>
            <a:ext cx="372386" cy="304503"/>
          </a:xfrm>
          <a:prstGeom prst="flowChartCollat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99F04D-2CFC-4B00-922A-75EB94BD5121}"/>
              </a:ext>
            </a:extLst>
          </p:cNvPr>
          <p:cNvSpPr/>
          <p:nvPr/>
        </p:nvSpPr>
        <p:spPr>
          <a:xfrm>
            <a:off x="7711023" y="4947383"/>
            <a:ext cx="298756" cy="3045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8" descr="Free Ladybug Transparent Background, Download Free Clip Art, Free Clip Art  on Clipart Library">
            <a:extLst>
              <a:ext uri="{FF2B5EF4-FFF2-40B4-BE49-F238E27FC236}">
                <a16:creationId xmlns:a16="http://schemas.microsoft.com/office/drawing/2014/main" id="{8233C11C-774F-453E-B0C8-B1F68F4F5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94" y="4961821"/>
            <a:ext cx="266200" cy="28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">
            <a:extLst>
              <a:ext uri="{FF2B5EF4-FFF2-40B4-BE49-F238E27FC236}">
                <a16:creationId xmlns:a16="http://schemas.microsoft.com/office/drawing/2014/main" id="{DE9FEC32-910F-4A1E-B82B-BF93431E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142" y="1738848"/>
            <a:ext cx="328772" cy="2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4" descr="grasshopper clipart - Google Search | Cute cartoon, Illustration, Clip art">
            <a:extLst>
              <a:ext uri="{FF2B5EF4-FFF2-40B4-BE49-F238E27FC236}">
                <a16:creationId xmlns:a16="http://schemas.microsoft.com/office/drawing/2014/main" id="{07ACA2F3-2FAE-4CF2-90B4-5598FA78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71" y="3847699"/>
            <a:ext cx="289763" cy="28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itle 1">
            <a:extLst>
              <a:ext uri="{FF2B5EF4-FFF2-40B4-BE49-F238E27FC236}">
                <a16:creationId xmlns:a16="http://schemas.microsoft.com/office/drawing/2014/main" id="{FAE67BFA-DB16-4F5B-9EBE-7322E76DA4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Clone-and-own systems</a:t>
            </a:r>
          </a:p>
        </p:txBody>
      </p:sp>
    </p:spTree>
    <p:extLst>
      <p:ext uri="{BB962C8B-B14F-4D97-AF65-F5344CB8AC3E}">
        <p14:creationId xmlns:p14="http://schemas.microsoft.com/office/powerpoint/2010/main" val="409952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DA89E-A7B6-4370-8849-D292CE7C8928}"/>
              </a:ext>
            </a:extLst>
          </p:cNvPr>
          <p:cNvSpPr/>
          <p:nvPr/>
        </p:nvSpPr>
        <p:spPr>
          <a:xfrm>
            <a:off x="2244692" y="2982226"/>
            <a:ext cx="1779070" cy="138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8F26E-C288-487E-A2C4-BC59BD05625C}"/>
              </a:ext>
            </a:extLst>
          </p:cNvPr>
          <p:cNvSpPr/>
          <p:nvPr/>
        </p:nvSpPr>
        <p:spPr>
          <a:xfrm>
            <a:off x="6276475" y="4596063"/>
            <a:ext cx="1779070" cy="138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FBC4D-13EA-4D62-92CF-869BACD36921}"/>
              </a:ext>
            </a:extLst>
          </p:cNvPr>
          <p:cNvSpPr/>
          <p:nvPr/>
        </p:nvSpPr>
        <p:spPr>
          <a:xfrm>
            <a:off x="6276475" y="2982226"/>
            <a:ext cx="1779070" cy="138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D6176D-0314-4913-BD40-7ACEE8F05817}"/>
              </a:ext>
            </a:extLst>
          </p:cNvPr>
          <p:cNvSpPr/>
          <p:nvPr/>
        </p:nvSpPr>
        <p:spPr>
          <a:xfrm>
            <a:off x="6276475" y="1421330"/>
            <a:ext cx="1779070" cy="1384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0E8944-CED4-4807-A35E-0F4321CCD66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023762" y="2113547"/>
            <a:ext cx="2252713" cy="1560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149276-BD8B-47C7-8A1A-5AF4FF876FF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23762" y="3674443"/>
            <a:ext cx="2252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E7F521-2FC2-4D1F-8A8D-9EBCCBB18A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23762" y="3674443"/>
            <a:ext cx="2252713" cy="1613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02B1D44-78CD-410C-94D8-C3521DF85674}"/>
              </a:ext>
            </a:extLst>
          </p:cNvPr>
          <p:cNvSpPr/>
          <p:nvPr/>
        </p:nvSpPr>
        <p:spPr>
          <a:xfrm>
            <a:off x="2370222" y="3963201"/>
            <a:ext cx="356135" cy="3344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A622D7FD-1E04-414C-AAD9-5F1954785452}"/>
              </a:ext>
            </a:extLst>
          </p:cNvPr>
          <p:cNvSpPr/>
          <p:nvPr/>
        </p:nvSpPr>
        <p:spPr>
          <a:xfrm>
            <a:off x="3264969" y="3980045"/>
            <a:ext cx="334076" cy="334478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Collate 16">
            <a:extLst>
              <a:ext uri="{FF2B5EF4-FFF2-40B4-BE49-F238E27FC236}">
                <a16:creationId xmlns:a16="http://schemas.microsoft.com/office/drawing/2014/main" id="{D373676B-3FC8-4F13-9CAC-B591794EDF14}"/>
              </a:ext>
            </a:extLst>
          </p:cNvPr>
          <p:cNvSpPr/>
          <p:nvPr/>
        </p:nvSpPr>
        <p:spPr>
          <a:xfrm>
            <a:off x="3658801" y="4019749"/>
            <a:ext cx="322446" cy="25507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10E6F-DB7B-499F-928A-7BE4EB2C94E7}"/>
              </a:ext>
            </a:extLst>
          </p:cNvPr>
          <p:cNvSpPr/>
          <p:nvPr/>
        </p:nvSpPr>
        <p:spPr>
          <a:xfrm>
            <a:off x="2851887" y="4005311"/>
            <a:ext cx="258690" cy="25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015DAF-DB28-493B-B1D9-B908771C7971}"/>
              </a:ext>
            </a:extLst>
          </p:cNvPr>
          <p:cNvSpPr/>
          <p:nvPr/>
        </p:nvSpPr>
        <p:spPr>
          <a:xfrm>
            <a:off x="2309175" y="3049003"/>
            <a:ext cx="1638084" cy="874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Core/Base (Platform)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7A968E-A91E-421D-8B1C-6F14E8EAD681}"/>
              </a:ext>
            </a:extLst>
          </p:cNvPr>
          <p:cNvSpPr/>
          <p:nvPr/>
        </p:nvSpPr>
        <p:spPr>
          <a:xfrm>
            <a:off x="6346968" y="1479681"/>
            <a:ext cx="1638084" cy="874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Core/Base (Platform)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577614-BAB8-4DB6-AEAF-5E32C9DD5B44}"/>
              </a:ext>
            </a:extLst>
          </p:cNvPr>
          <p:cNvSpPr/>
          <p:nvPr/>
        </p:nvSpPr>
        <p:spPr>
          <a:xfrm>
            <a:off x="6349585" y="3071664"/>
            <a:ext cx="1638084" cy="874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Core/Base (Platform)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C6F7E9-6C3E-4914-866A-EBC20F874CB8}"/>
              </a:ext>
            </a:extLst>
          </p:cNvPr>
          <p:cNvSpPr/>
          <p:nvPr/>
        </p:nvSpPr>
        <p:spPr>
          <a:xfrm>
            <a:off x="6339056" y="4648999"/>
            <a:ext cx="1638084" cy="874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Core/Base (Platform)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C19DA5FF-B661-41EC-BE0C-227B34D8E8A0}"/>
              </a:ext>
            </a:extLst>
          </p:cNvPr>
          <p:cNvSpPr/>
          <p:nvPr/>
        </p:nvSpPr>
        <p:spPr>
          <a:xfrm>
            <a:off x="6352690" y="2436194"/>
            <a:ext cx="356135" cy="3344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11664FB8-5480-4D2B-B8D0-4F94F5BD388D}"/>
              </a:ext>
            </a:extLst>
          </p:cNvPr>
          <p:cNvSpPr/>
          <p:nvPr/>
        </p:nvSpPr>
        <p:spPr>
          <a:xfrm>
            <a:off x="7247437" y="2453038"/>
            <a:ext cx="334076" cy="334478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lowchart: Collate 45">
            <a:extLst>
              <a:ext uri="{FF2B5EF4-FFF2-40B4-BE49-F238E27FC236}">
                <a16:creationId xmlns:a16="http://schemas.microsoft.com/office/drawing/2014/main" id="{8E0E9807-189C-47FE-9D8C-2927FDF5A345}"/>
              </a:ext>
            </a:extLst>
          </p:cNvPr>
          <p:cNvSpPr/>
          <p:nvPr/>
        </p:nvSpPr>
        <p:spPr>
          <a:xfrm>
            <a:off x="7641269" y="2492742"/>
            <a:ext cx="322446" cy="255070"/>
          </a:xfrm>
          <a:prstGeom prst="flowChartCol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23B7B2-10C5-4EEA-A065-F7A8F26233E0}"/>
              </a:ext>
            </a:extLst>
          </p:cNvPr>
          <p:cNvSpPr/>
          <p:nvPr/>
        </p:nvSpPr>
        <p:spPr>
          <a:xfrm>
            <a:off x="6834355" y="2478304"/>
            <a:ext cx="258690" cy="2550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3924190C-85E1-4938-BD9F-B25D0C9AED3E}"/>
              </a:ext>
            </a:extLst>
          </p:cNvPr>
          <p:cNvSpPr/>
          <p:nvPr/>
        </p:nvSpPr>
        <p:spPr>
          <a:xfrm>
            <a:off x="6352690" y="3993286"/>
            <a:ext cx="356135" cy="3344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artial Circle 48">
            <a:extLst>
              <a:ext uri="{FF2B5EF4-FFF2-40B4-BE49-F238E27FC236}">
                <a16:creationId xmlns:a16="http://schemas.microsoft.com/office/drawing/2014/main" id="{4EE77348-675A-44F5-BE39-3083AFD6595E}"/>
              </a:ext>
            </a:extLst>
          </p:cNvPr>
          <p:cNvSpPr/>
          <p:nvPr/>
        </p:nvSpPr>
        <p:spPr>
          <a:xfrm>
            <a:off x="7247437" y="4010130"/>
            <a:ext cx="334076" cy="334478"/>
          </a:xfrm>
          <a:prstGeom prst="pi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lowchart: Collate 49">
            <a:extLst>
              <a:ext uri="{FF2B5EF4-FFF2-40B4-BE49-F238E27FC236}">
                <a16:creationId xmlns:a16="http://schemas.microsoft.com/office/drawing/2014/main" id="{B9013307-97E4-42BF-AF53-ECD23D0ADB87}"/>
              </a:ext>
            </a:extLst>
          </p:cNvPr>
          <p:cNvSpPr/>
          <p:nvPr/>
        </p:nvSpPr>
        <p:spPr>
          <a:xfrm>
            <a:off x="7641269" y="4049834"/>
            <a:ext cx="322446" cy="25507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A2F2E3-0FB8-4D85-BDE6-A52B79BD7EE4}"/>
              </a:ext>
            </a:extLst>
          </p:cNvPr>
          <p:cNvSpPr/>
          <p:nvPr/>
        </p:nvSpPr>
        <p:spPr>
          <a:xfrm>
            <a:off x="6834355" y="4035396"/>
            <a:ext cx="258690" cy="255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D4569770-74A3-4AAA-9DD5-A4ADF683F58C}"/>
              </a:ext>
            </a:extLst>
          </p:cNvPr>
          <p:cNvSpPr/>
          <p:nvPr/>
        </p:nvSpPr>
        <p:spPr>
          <a:xfrm>
            <a:off x="6351498" y="5574627"/>
            <a:ext cx="356135" cy="334478"/>
          </a:xfrm>
          <a:prstGeom prst="star5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llate 53">
            <a:extLst>
              <a:ext uri="{FF2B5EF4-FFF2-40B4-BE49-F238E27FC236}">
                <a16:creationId xmlns:a16="http://schemas.microsoft.com/office/drawing/2014/main" id="{95A99AFC-61E1-4D95-9EF9-FD3A589BA8F1}"/>
              </a:ext>
            </a:extLst>
          </p:cNvPr>
          <p:cNvSpPr/>
          <p:nvPr/>
        </p:nvSpPr>
        <p:spPr>
          <a:xfrm>
            <a:off x="7640077" y="5631175"/>
            <a:ext cx="322446" cy="255070"/>
          </a:xfrm>
          <a:prstGeom prst="flowChartCol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508F54-C214-493E-B8C4-1160ABA97DB9}"/>
              </a:ext>
            </a:extLst>
          </p:cNvPr>
          <p:cNvSpPr/>
          <p:nvPr/>
        </p:nvSpPr>
        <p:spPr>
          <a:xfrm>
            <a:off x="6833163" y="5616737"/>
            <a:ext cx="258690" cy="25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A633BBC-1D37-4899-8EDF-A996B383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22" y="3091717"/>
            <a:ext cx="275399" cy="2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01AE2561-C974-4D3C-A0D8-6EC1DFD44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65" y="1570520"/>
            <a:ext cx="275399" cy="2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E10F4F18-1682-4EB2-92E4-7C5530A2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402" y="3125584"/>
            <a:ext cx="275399" cy="2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8C35E46F-E061-4963-80C9-8DD2D324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401" y="4699314"/>
            <a:ext cx="275399" cy="2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D8A69B98-7CC8-4129-8318-5E3DCEDED9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Product line</a:t>
            </a:r>
          </a:p>
        </p:txBody>
      </p:sp>
    </p:spTree>
    <p:extLst>
      <p:ext uri="{BB962C8B-B14F-4D97-AF65-F5344CB8AC3E}">
        <p14:creationId xmlns:p14="http://schemas.microsoft.com/office/powerpoint/2010/main" val="95234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6" grpId="0" animBg="1"/>
      <p:bldP spid="17" grpId="0" animBg="1"/>
      <p:bldP spid="18" grpId="0" animBg="1"/>
      <p:bldP spid="28" grpId="0" animBg="1"/>
      <p:bldP spid="34" grpId="0" animBg="1"/>
      <p:bldP spid="35" grpId="0" animBg="1"/>
      <p:bldP spid="36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966</Words>
  <Application>Microsoft Macintosh PowerPoint</Application>
  <PresentationFormat>Widescreen</PresentationFormat>
  <Paragraphs>168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Office Theme</vt:lpstr>
      <vt:lpstr>Software Product Line Engineering</vt:lpstr>
      <vt:lpstr>What is a Software Product Line?</vt:lpstr>
      <vt:lpstr>PowerPoint Presentation</vt:lpstr>
      <vt:lpstr>Software that is not a product line</vt:lpstr>
      <vt:lpstr>Why product line engineering?</vt:lpstr>
      <vt:lpstr>Downsides</vt:lpstr>
      <vt:lpstr>PowerPoint Presentation</vt:lpstr>
      <vt:lpstr>PowerPoint Presentation</vt:lpstr>
      <vt:lpstr>PowerPoint Presentation</vt:lpstr>
      <vt:lpstr>Compare Single Systems to Product Lines</vt:lpstr>
      <vt:lpstr>Example: Online Market</vt:lpstr>
      <vt:lpstr>Formal and Pedantic Methodologies in Academia</vt:lpstr>
      <vt:lpstr>Design your product line</vt:lpstr>
      <vt:lpstr>PowerPoint Presentation</vt:lpstr>
      <vt:lpstr>Variability</vt:lpstr>
      <vt:lpstr>Variability Modeling terms &amp; concepts</vt:lpstr>
      <vt:lpstr>Steps to variability modeling</vt:lpstr>
      <vt:lpstr>PowerPoint Presentation</vt:lpstr>
      <vt:lpstr>PowerPoint Presentation</vt:lpstr>
      <vt:lpstr>PowerPoint Presentation</vt:lpstr>
      <vt:lpstr>Greenfield Product Lines</vt:lpstr>
      <vt:lpstr>Programming Product Lines Techniques</vt:lpstr>
      <vt:lpstr>SPLE at JetBrains</vt:lpstr>
      <vt:lpstr>PowerPoint Presentation</vt:lpstr>
      <vt:lpstr>JetBrains Products History</vt:lpstr>
      <vt:lpstr>Migration to SPLE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Line Engineering</dc:title>
  <dc:creator>Rachel Appel</dc:creator>
  <cp:lastModifiedBy>Rachel Appel</cp:lastModifiedBy>
  <cp:revision>72</cp:revision>
  <dcterms:created xsi:type="dcterms:W3CDTF">2021-01-25T11:48:35Z</dcterms:created>
  <dcterms:modified xsi:type="dcterms:W3CDTF">2021-09-14T18:34:59Z</dcterms:modified>
</cp:coreProperties>
</file>