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96CF-D407-442A-8141-935253842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2DDF9-39A7-476C-9CBE-054D5F76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7B3D-D2F3-46E0-B1E4-A7EA8400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BF11-DE69-4735-8C9C-1D9B4590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C447-496C-4B83-B41E-D58CB55D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8043-21DB-4033-BCA9-E02798FF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6CCC-416F-4217-9333-D6887CE0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48E9-4F3F-473F-B376-00B9797B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EE26-3C08-464B-9232-7DB2BC14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7629-9776-4CBC-8599-F60DAE36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4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5818F-1BDA-4429-8621-637B6F9D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4C2F0-C593-4929-B33B-4832610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7218-616E-48EF-95C4-1FD8C0F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BA25-7FFF-4A09-AEEF-C7A1FE34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391C-FEA1-4CA6-B020-01B16C43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C4F4-ECEB-4BA5-BA41-3A646C6D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715C-E7F7-4DE9-92E3-5E58A8D0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98B4-679E-40DA-9EB7-84B54F94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02938-760C-440D-A4B6-55E6CD38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7858-E0D7-4861-850F-677DA44A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F5A4-8789-47F6-BB33-9DCEF443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44E8-8712-43D7-BF84-76EE15A7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31FF-7925-4ACA-A4E4-DA61A87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B2BE-12C1-4BDB-B643-A66A5818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D94D-BC9D-439A-8690-9CC49DDE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932C-F9D5-4EE3-A755-5BEB181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7505-343F-4CD2-8FBB-2B76C553A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B5DB9-99BA-4E8C-BB62-358A872D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645E1-D54F-45F0-80B4-B51D161F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C252-D319-45B7-8B8D-65055963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2500-1D95-4DA8-BB1A-2B47617A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4E68-0339-433F-924F-FECD496A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4C797-0418-470F-8ADD-F75B8C23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E5CEF-EF88-411F-A1B7-62B6CFC8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24F79-9960-4CC6-811B-4ECB8A98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13041-EAEA-4BF8-90D4-E37B195D3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2817C-AFA6-4E88-A765-D5506D40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6990A-08BF-4E5F-A935-0C131A3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03836-93B3-4363-90FA-8D3D6975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0F23-5E2A-43CB-BEA5-D276F79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9F7ED-313A-40B3-85CA-2272A0E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0BD4-FCE7-4853-B425-AADC45D9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5683B-2818-4668-84DA-9BBC5787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5DC5-7A32-4DFE-BCDF-62AEF49B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85F12-8430-40D4-A942-02FFCB4C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5BAF-44B5-4DAF-BB95-50B485CD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815-7038-43A5-B13C-AFEC27FE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2EE1-D724-4CE8-BFEA-31E6D327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FBFD-CA1F-49B5-9842-AA66EE99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15EDE-43AE-4541-9D83-F6F5C152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6491-F5C3-428B-B706-AC3CB51B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80E2-C01C-4EE6-B438-DB7389C7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556-7668-42A5-ADCD-8D37ACF1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0537A-747A-489C-81E4-F9F98CEA1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CF20-8D2C-48DC-A29A-FB5E365E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8690-A9E8-488F-B4E6-9DCCF636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ED68-ACA1-448D-995F-E2487943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731C-9489-405B-BE1C-677CC5C6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4B47C-9E6C-49C3-A4BC-A0DB222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26C44-A1FA-4BF6-B45E-EDC216BC7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65F8-9B87-4DB0-972D-9F30E5F61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8128-05CA-477D-B415-C7CB71F078DF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88F4-7B38-47F7-A238-F5833D5E7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BFD9-F813-4674-812C-023AE909C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EA2A-39BC-4A91-89B7-61F935EA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63A0A-87A4-4B3F-8259-FB674190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Determining Support/Opposition using a Recursive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5BA5C-E7B0-4086-8753-55AB626AD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/>
              <a:t>Sarah Widder</a:t>
            </a:r>
          </a:p>
        </p:txBody>
      </p:sp>
    </p:spTree>
    <p:extLst>
      <p:ext uri="{BB962C8B-B14F-4D97-AF65-F5344CB8AC3E}">
        <p14:creationId xmlns:p14="http://schemas.microsoft.com/office/powerpoint/2010/main" val="331698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30F0-7A76-4544-886D-A968902F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98C5-00AA-49E0-8B80-94BC8155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540"/>
            <a:ext cx="6308558" cy="1603375"/>
          </a:xfrm>
        </p:spPr>
        <p:txBody>
          <a:bodyPr/>
          <a:lstStyle/>
          <a:p>
            <a:r>
              <a:rPr lang="en-US" dirty="0"/>
              <a:t>Prevalence of politically oriented text</a:t>
            </a:r>
          </a:p>
          <a:p>
            <a:r>
              <a:rPr lang="en-US" dirty="0"/>
              <a:t>Bias in media, propaganda</a:t>
            </a:r>
          </a:p>
          <a:p>
            <a:r>
              <a:rPr lang="en-US" dirty="0"/>
              <a:t>Need to evaluate persuasive documents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78595F8-0971-447B-B254-5A5856D1EC99}"/>
              </a:ext>
            </a:extLst>
          </p:cNvPr>
          <p:cNvSpPr/>
          <p:nvPr/>
        </p:nvSpPr>
        <p:spPr>
          <a:xfrm>
            <a:off x="3621506" y="673768"/>
            <a:ext cx="8025062" cy="3007895"/>
          </a:xfrm>
          <a:prstGeom prst="cloudCallout">
            <a:avLst>
              <a:gd name="adj1" fmla="val -47295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Can </a:t>
            </a:r>
            <a:r>
              <a:rPr lang="en-US" sz="2800"/>
              <a:t>a recursive </a:t>
            </a:r>
            <a:r>
              <a:rPr lang="en-US" sz="2800" dirty="0"/>
              <a:t>neural network learn to use syntactic structure and word embeddings to classify speech utterances in political debate?</a:t>
            </a:r>
          </a:p>
        </p:txBody>
      </p:sp>
    </p:spTree>
    <p:extLst>
      <p:ext uri="{BB962C8B-B14F-4D97-AF65-F5344CB8AC3E}">
        <p14:creationId xmlns:p14="http://schemas.microsoft.com/office/powerpoint/2010/main" val="400435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F1F4-7A40-4927-A6CB-A440903E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Related Work</a:t>
            </a:r>
          </a:p>
        </p:txBody>
      </p:sp>
      <p:pic>
        <p:nvPicPr>
          <p:cNvPr id="7" name="Picture 6" descr="A screenshot of a journal article&#10;&#10;Description generated with very high confidence">
            <a:extLst>
              <a:ext uri="{FF2B5EF4-FFF2-40B4-BE49-F238E27FC236}">
                <a16:creationId xmlns:a16="http://schemas.microsoft.com/office/drawing/2014/main" id="{C9EE3B91-F02A-4036-8548-C95122014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4" y="1558340"/>
            <a:ext cx="5345865" cy="47045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9A29E40D-D2A3-4D4A-B303-44A6C0F5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03" y="767206"/>
            <a:ext cx="4408797" cy="35852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B466B-4D92-435A-B93F-A27690A82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8" t="4934"/>
          <a:stretch/>
        </p:blipFill>
        <p:spPr>
          <a:xfrm>
            <a:off x="5092893" y="3227613"/>
            <a:ext cx="4543649" cy="2318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79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3742-C00C-4E0D-A9DE-E5E553D8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Recursive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875A0-F392-4987-AE9A-F141DE1B0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005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Leaf node activations = word embeddings</a:t>
                </a:r>
              </a:p>
              <a:p>
                <a:r>
                  <a:rPr lang="en-US" dirty="0"/>
                  <a:t>Non-leaf node: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𝛴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 + Cross-entropy loss</a:t>
                </a:r>
              </a:p>
              <a:p>
                <a:r>
                  <a:rPr lang="en-US" dirty="0"/>
                  <a:t>Predict on labels at root node only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875A0-F392-4987-AE9A-F141DE1B0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00500" cy="4351338"/>
              </a:xfrm>
              <a:blipFill>
                <a:blip r:embed="rId2"/>
                <a:stretch>
                  <a:fillRect l="-2744" t="-2241" r="-3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9FF3FE-C4FE-4AF3-A06E-0857675A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825625"/>
            <a:ext cx="6515100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59D18-7AF6-4DCE-A59C-7B3CC2A41452}"/>
              </a:ext>
            </a:extLst>
          </p:cNvPr>
          <p:cNvSpPr txBox="1"/>
          <p:nvPr/>
        </p:nvSpPr>
        <p:spPr>
          <a:xfrm>
            <a:off x="9601201" y="5788025"/>
            <a:ext cx="186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Socher</a:t>
            </a:r>
            <a:r>
              <a:rPr lang="en-US" dirty="0"/>
              <a:t> et al. 2013</a:t>
            </a:r>
          </a:p>
        </p:txBody>
      </p:sp>
    </p:spTree>
    <p:extLst>
      <p:ext uri="{BB962C8B-B14F-4D97-AF65-F5344CB8AC3E}">
        <p14:creationId xmlns:p14="http://schemas.microsoft.com/office/powerpoint/2010/main" val="314161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1BB7FD7-5544-4479-A88C-F903FB131F82}"/>
              </a:ext>
            </a:extLst>
          </p:cNvPr>
          <p:cNvSpPr/>
          <p:nvPr/>
        </p:nvSpPr>
        <p:spPr>
          <a:xfrm>
            <a:off x="7184858" y="859691"/>
            <a:ext cx="4042611" cy="2180556"/>
          </a:xfrm>
          <a:prstGeom prst="wedgeEllipseCallout">
            <a:avLst>
              <a:gd name="adj1" fmla="val 54762"/>
              <a:gd name="adj2" fmla="val 55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51FA-3174-4379-9D85-1499FBC3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Convote</a:t>
            </a:r>
            <a:r>
              <a:rPr lang="en-US" dirty="0">
                <a:solidFill>
                  <a:schemeClr val="accent1"/>
                </a:solidFill>
              </a:rPr>
              <a:t>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F0C0-F00C-43D8-B94A-D21C4487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en-US" dirty="0"/>
              <a:t>Transcripts of 2005 U.S. House floor debates</a:t>
            </a:r>
          </a:p>
          <a:p>
            <a:r>
              <a:rPr lang="en-US" dirty="0"/>
              <a:t>“Ideologically biased” (from </a:t>
            </a:r>
            <a:r>
              <a:rPr lang="en-US" dirty="0" err="1"/>
              <a:t>Iyyer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6000 examples</a:t>
            </a:r>
          </a:p>
          <a:p>
            <a:r>
              <a:rPr lang="en-US" dirty="0"/>
              <a:t>“Extreme” (must include “support” or “oppose”)</a:t>
            </a:r>
          </a:p>
          <a:p>
            <a:pPr lvl="1"/>
            <a:r>
              <a:rPr lang="en-US" dirty="0"/>
              <a:t>1000 examples</a:t>
            </a:r>
          </a:p>
          <a:p>
            <a:r>
              <a:rPr lang="en-US" dirty="0"/>
              <a:t>Single debate (H.R. 5 rules package)</a:t>
            </a:r>
          </a:p>
          <a:p>
            <a:pPr lvl="1"/>
            <a:r>
              <a:rPr lang="en-US" dirty="0"/>
              <a:t>600 examples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55D8CE0-F44F-4E14-8B5C-5A437A02CCE1}"/>
              </a:ext>
            </a:extLst>
          </p:cNvPr>
          <p:cNvSpPr/>
          <p:nvPr/>
        </p:nvSpPr>
        <p:spPr>
          <a:xfrm>
            <a:off x="7332244" y="3588250"/>
            <a:ext cx="4162926" cy="2490537"/>
          </a:xfrm>
          <a:prstGeom prst="wedgeEllipseCallout">
            <a:avLst>
              <a:gd name="adj1" fmla="val -62452"/>
              <a:gd name="adj2" fmla="val 5138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1B029-049E-453A-8411-12770FAD71BC}"/>
              </a:ext>
            </a:extLst>
          </p:cNvPr>
          <p:cNvSpPr/>
          <p:nvPr/>
        </p:nvSpPr>
        <p:spPr>
          <a:xfrm>
            <a:off x="7659102" y="1027906"/>
            <a:ext cx="30941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mr.</a:t>
            </a:r>
            <a:r>
              <a:rPr lang="en-US" sz="2800" dirty="0">
                <a:solidFill>
                  <a:schemeClr val="bg1"/>
                </a:solidFill>
              </a:rPr>
              <a:t> speaker ,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rise in strong support of this balanced rules package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C152D-7D5F-4477-BBC8-109CFCD85CB3}"/>
              </a:ext>
            </a:extLst>
          </p:cNvPr>
          <p:cNvSpPr/>
          <p:nvPr/>
        </p:nvSpPr>
        <p:spPr>
          <a:xfrm>
            <a:off x="7659102" y="3925577"/>
            <a:ext cx="36174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mr.</a:t>
            </a:r>
            <a:r>
              <a:rPr lang="en-US" sz="2800" dirty="0">
                <a:solidFill>
                  <a:schemeClr val="bg1"/>
                </a:solidFill>
              </a:rPr>
              <a:t> speaker ,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rise in opposition to the rules package that we have before us today .</a:t>
            </a:r>
          </a:p>
        </p:txBody>
      </p:sp>
    </p:spTree>
    <p:extLst>
      <p:ext uri="{BB962C8B-B14F-4D97-AF65-F5344CB8AC3E}">
        <p14:creationId xmlns:p14="http://schemas.microsoft.com/office/powerpoint/2010/main" val="130770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3E13-791C-4B0C-B848-F0F0752A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00FB66-F327-4E46-B707-3015657F8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44500"/>
              </p:ext>
            </p:extLst>
          </p:nvPr>
        </p:nvGraphicFramePr>
        <p:xfrm>
          <a:off x="1681412" y="1407695"/>
          <a:ext cx="9171070" cy="496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214">
                  <a:extLst>
                    <a:ext uri="{9D8B030D-6E8A-4147-A177-3AD203B41FA5}">
                      <a16:colId xmlns:a16="http://schemas.microsoft.com/office/drawing/2014/main" val="1669253839"/>
                    </a:ext>
                  </a:extLst>
                </a:gridCol>
                <a:gridCol w="1834214">
                  <a:extLst>
                    <a:ext uri="{9D8B030D-6E8A-4147-A177-3AD203B41FA5}">
                      <a16:colId xmlns:a16="http://schemas.microsoft.com/office/drawing/2014/main" val="3761664108"/>
                    </a:ext>
                  </a:extLst>
                </a:gridCol>
                <a:gridCol w="1834214">
                  <a:extLst>
                    <a:ext uri="{9D8B030D-6E8A-4147-A177-3AD203B41FA5}">
                      <a16:colId xmlns:a16="http://schemas.microsoft.com/office/drawing/2014/main" val="2554101717"/>
                    </a:ext>
                  </a:extLst>
                </a:gridCol>
                <a:gridCol w="1834214">
                  <a:extLst>
                    <a:ext uri="{9D8B030D-6E8A-4147-A177-3AD203B41FA5}">
                      <a16:colId xmlns:a16="http://schemas.microsoft.com/office/drawing/2014/main" val="3671078467"/>
                    </a:ext>
                  </a:extLst>
                </a:gridCol>
                <a:gridCol w="1834214">
                  <a:extLst>
                    <a:ext uri="{9D8B030D-6E8A-4147-A177-3AD203B41FA5}">
                      <a16:colId xmlns:a16="http://schemas.microsoft.com/office/drawing/2014/main" val="1648024243"/>
                    </a:ext>
                  </a:extLst>
                </a:gridCol>
              </a:tblGrid>
              <a:tr h="211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Embedding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64421"/>
                  </a:ext>
                </a:extLst>
              </a:tr>
              <a:tr h="1097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“Ideologically biased” Convote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3395 “voted yes”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2936 “voted no”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(split 700 train, 100 dev, 200 test)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Randomly initialized and updated during training, dimension 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57.0%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47.0%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523375"/>
                  </a:ext>
                </a:extLst>
              </a:tr>
              <a:tr h="87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“Ideologically biased” Convote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3395 “voted yes”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2936 “voted no”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(split 700 train, 100 dev, 200 test)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Pre-trained GloVe, dimension 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61.0%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53.6%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604633"/>
                  </a:ext>
                </a:extLst>
              </a:tr>
              <a:tr h="87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“Ideologically biased” Convote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3395 “voted yes”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2936 “voted no”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(split 700 train, 100 dev, 200 test)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Pre-trained GloVe, dimension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58.4%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54.0%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909379"/>
                  </a:ext>
                </a:extLst>
              </a:tr>
              <a:tr h="87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“Extreme” Convote (must include “support” or “oppose”)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499 “voted yes”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489 “voted no”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(split 700 train, 88 dev, 200 test)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Pre-trained GloVe, dimension 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91.0%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55.4%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78189"/>
                  </a:ext>
                </a:extLst>
              </a:tr>
              <a:tr h="87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Single debate from </a:t>
                      </a:r>
                      <a:r>
                        <a:rPr lang="en-US" sz="1600" dirty="0" err="1">
                          <a:effectLst/>
                        </a:rPr>
                        <a:t>Convote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217 “voted yes”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370 “voted no”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(split 300 train, 50 dev, 100 test)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Pre-trained </a:t>
                      </a:r>
                      <a:r>
                        <a:rPr lang="en-US" sz="1100" dirty="0" err="1">
                          <a:effectLst/>
                        </a:rPr>
                        <a:t>GloVe</a:t>
                      </a:r>
                      <a:r>
                        <a:rPr lang="en-US" sz="1100" dirty="0">
                          <a:effectLst/>
                        </a:rPr>
                        <a:t>, dimension 100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77.0% (3 epochs)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99.3% (40 epochs)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65.0% (3 epochs)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85520" algn="l"/>
                        </a:tabLst>
                      </a:pPr>
                      <a:r>
                        <a:rPr lang="en-US" sz="1600" dirty="0">
                          <a:effectLst/>
                        </a:rPr>
                        <a:t>61.0% (40 epochs)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52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AFD92A1-2745-4419-B4F8-143D78E81740}"/>
              </a:ext>
            </a:extLst>
          </p:cNvPr>
          <p:cNvSpPr/>
          <p:nvPr/>
        </p:nvSpPr>
        <p:spPr>
          <a:xfrm>
            <a:off x="5891466" y="3733817"/>
            <a:ext cx="4591048" cy="2429699"/>
          </a:xfrm>
          <a:prstGeom prst="wedgeEllipseCallout">
            <a:avLst>
              <a:gd name="adj1" fmla="val 54762"/>
              <a:gd name="adj2" fmla="val 55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DD526C4-6978-448C-B515-29E5A3E88B4F}"/>
              </a:ext>
            </a:extLst>
          </p:cNvPr>
          <p:cNvSpPr/>
          <p:nvPr/>
        </p:nvSpPr>
        <p:spPr>
          <a:xfrm>
            <a:off x="6188997" y="1335505"/>
            <a:ext cx="4470982" cy="2263375"/>
          </a:xfrm>
          <a:prstGeom prst="wedgeEllipseCallout">
            <a:avLst>
              <a:gd name="adj1" fmla="val -62452"/>
              <a:gd name="adj2" fmla="val 5138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AD71C-0F2C-47E5-B8C7-C66FA3CE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Alternative Methods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6A27-1D4E-42D0-B864-3E084D2C6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853" cy="4351338"/>
          </a:xfrm>
        </p:spPr>
        <p:txBody>
          <a:bodyPr/>
          <a:lstStyle/>
          <a:p>
            <a:r>
              <a:rPr lang="en-US" dirty="0"/>
              <a:t>Overfitting: more balanced distribution of test/training sets</a:t>
            </a:r>
          </a:p>
          <a:p>
            <a:r>
              <a:rPr lang="en-US" dirty="0"/>
              <a:t>Phrase-level labels</a:t>
            </a:r>
          </a:p>
          <a:p>
            <a:r>
              <a:rPr lang="en-US" dirty="0"/>
              <a:t>Contents of legislation</a:t>
            </a:r>
          </a:p>
          <a:p>
            <a:r>
              <a:rPr lang="en-US" dirty="0"/>
              <a:t>Parties of speaker, bill sponsors</a:t>
            </a:r>
          </a:p>
          <a:p>
            <a:r>
              <a:rPr lang="en-US" dirty="0"/>
              <a:t>Political context</a:t>
            </a:r>
          </a:p>
          <a:p>
            <a:r>
              <a:rPr lang="en-US" dirty="0"/>
              <a:t>Negation</a:t>
            </a:r>
          </a:p>
          <a:p>
            <a:r>
              <a:rPr lang="en-US" dirty="0"/>
              <a:t>Difficulty of the 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8B8E8-EDAA-4CED-B03D-5DD2E0432775}"/>
              </a:ext>
            </a:extLst>
          </p:cNvPr>
          <p:cNvSpPr/>
          <p:nvPr/>
        </p:nvSpPr>
        <p:spPr>
          <a:xfrm>
            <a:off x="6497053" y="1825625"/>
            <a:ext cx="3807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resolution we are preparing to consider violates the united states constitution which we were just sworn to uphold and defend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BF8F5-1826-4226-8133-35311C641456}"/>
              </a:ext>
            </a:extLst>
          </p:cNvPr>
          <p:cNvSpPr/>
          <p:nvPr/>
        </p:nvSpPr>
        <p:spPr>
          <a:xfrm>
            <a:off x="6188997" y="4181733"/>
            <a:ext cx="39959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 me say after having heard from two of my colleagues that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anxiously look forward to working with them in a bipartisan way to try to proceed with the deliberations in consideration of measures of this house .</a:t>
            </a:r>
          </a:p>
        </p:txBody>
      </p:sp>
    </p:spTree>
    <p:extLst>
      <p:ext uri="{BB962C8B-B14F-4D97-AF65-F5344CB8AC3E}">
        <p14:creationId xmlns:p14="http://schemas.microsoft.com/office/powerpoint/2010/main" val="114454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0B0F4-832C-4BFB-9531-E3435CA8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676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Determining Support/Opposition using a Recursive Neural Network</vt:lpstr>
      <vt:lpstr>Motivation</vt:lpstr>
      <vt:lpstr>Related Work</vt:lpstr>
      <vt:lpstr>Recursive Neural Network</vt:lpstr>
      <vt:lpstr>Convote Datasets</vt:lpstr>
      <vt:lpstr>Evaluation</vt:lpstr>
      <vt:lpstr>Alternative Methods /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Support/Opposition using a Recursive Neural Network</dc:title>
  <dc:creator>Sarah Widder</dc:creator>
  <cp:lastModifiedBy>Sarah Widder</cp:lastModifiedBy>
  <cp:revision>11</cp:revision>
  <dcterms:created xsi:type="dcterms:W3CDTF">2018-05-05T14:35:16Z</dcterms:created>
  <dcterms:modified xsi:type="dcterms:W3CDTF">2018-05-06T02:18:25Z</dcterms:modified>
</cp:coreProperties>
</file>