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Economica"/>
      <p:regular r:id="rId25"/>
      <p:bold r:id="rId26"/>
      <p:italic r:id="rId27"/>
      <p:boldItalic r:id="rId28"/>
    </p:embeddedFont>
    <p:embeddedFont>
      <p:font typeface="Open Sa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italic.fntdata"/><Relationship Id="rId30" Type="http://schemas.openxmlformats.org/officeDocument/2006/relationships/font" Target="fonts/OpenSans-bold.fntdata"/><Relationship Id="rId32" Type="http://schemas.openxmlformats.org/officeDocument/2006/relationships/font" Target="fonts/OpenSans-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font" Target="fonts/Economica-bold.fntdata"/><Relationship Id="rId25" Type="http://schemas.openxmlformats.org/officeDocument/2006/relationships/font" Target="fonts/Economica-regular.fntdata"/><Relationship Id="rId28" Type="http://schemas.openxmlformats.org/officeDocument/2006/relationships/font" Target="fonts/Economica-boldItalic.fntdata"/><Relationship Id="rId27" Type="http://schemas.openxmlformats.org/officeDocument/2006/relationships/font" Target="fonts/Economica-italic.fntdata"/><Relationship Id="rId29" Type="http://schemas.openxmlformats.org/officeDocument/2006/relationships/font" Target="fonts/OpenSans-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40" Type="http://schemas.openxmlformats.org/officeDocument/2006/relationships/hyperlink" Target="https://www.fema.gov/locations/new-mexico" TargetMode="External"/><Relationship Id="rId42" Type="http://schemas.openxmlformats.org/officeDocument/2006/relationships/hyperlink" Target="https://www.fema.gov/locations/texas" TargetMode="External"/><Relationship Id="rId41" Type="http://schemas.openxmlformats.org/officeDocument/2006/relationships/hyperlink" Target="https://www.fema.gov/locations/oklahoma" TargetMode="External"/><Relationship Id="rId44" Type="http://schemas.openxmlformats.org/officeDocument/2006/relationships/hyperlink" Target="https://www.fema.gov/locations/iowa" TargetMode="External"/><Relationship Id="rId43" Type="http://schemas.openxmlformats.org/officeDocument/2006/relationships/hyperlink" Target="https://www.fema.gov/about/organization/region-7" TargetMode="External"/><Relationship Id="rId46" Type="http://schemas.openxmlformats.org/officeDocument/2006/relationships/hyperlink" Target="https://www.fema.gov/locations/missouri" TargetMode="External"/><Relationship Id="rId45" Type="http://schemas.openxmlformats.org/officeDocument/2006/relationships/hyperlink" Target="https://www.fema.gov/locations/kansas" TargetMode="External"/><Relationship Id="rId1" Type="http://schemas.openxmlformats.org/officeDocument/2006/relationships/notesMaster" Target="../notesMasters/notesMaster1.xml"/><Relationship Id="rId2" Type="http://schemas.openxmlformats.org/officeDocument/2006/relationships/hyperlink" Target="https://www.fema.gov/about/organization/region-1" TargetMode="External"/><Relationship Id="rId3" Type="http://schemas.openxmlformats.org/officeDocument/2006/relationships/hyperlink" Target="https://www.fema.gov/locations/connecticut" TargetMode="External"/><Relationship Id="rId4" Type="http://schemas.openxmlformats.org/officeDocument/2006/relationships/hyperlink" Target="https://www.fema.gov/locations/maine" TargetMode="External"/><Relationship Id="rId9" Type="http://schemas.openxmlformats.org/officeDocument/2006/relationships/hyperlink" Target="https://www.fema.gov/about/organization/region-2" TargetMode="External"/><Relationship Id="rId48" Type="http://schemas.openxmlformats.org/officeDocument/2006/relationships/hyperlink" Target="https://www.fema.gov/about/organization/region-8" TargetMode="External"/><Relationship Id="rId47" Type="http://schemas.openxmlformats.org/officeDocument/2006/relationships/hyperlink" Target="https://www.fema.gov/locations/nebraska" TargetMode="External"/><Relationship Id="rId49" Type="http://schemas.openxmlformats.org/officeDocument/2006/relationships/hyperlink" Target="https://www.fema.gov/locations/colorado" TargetMode="External"/><Relationship Id="rId5" Type="http://schemas.openxmlformats.org/officeDocument/2006/relationships/hyperlink" Target="https://www.fema.gov/locations/massachusetts" TargetMode="External"/><Relationship Id="rId6" Type="http://schemas.openxmlformats.org/officeDocument/2006/relationships/hyperlink" Target="https://www.fema.gov/locations/new-hampshire" TargetMode="External"/><Relationship Id="rId7" Type="http://schemas.openxmlformats.org/officeDocument/2006/relationships/hyperlink" Target="https://www.fema.gov/locations/rhode-island" TargetMode="External"/><Relationship Id="rId8" Type="http://schemas.openxmlformats.org/officeDocument/2006/relationships/hyperlink" Target="https://www.fema.gov/locations/vermont" TargetMode="External"/><Relationship Id="rId31" Type="http://schemas.openxmlformats.org/officeDocument/2006/relationships/hyperlink" Target="https://www.fema.gov/locations/illinois" TargetMode="External"/><Relationship Id="rId30" Type="http://schemas.openxmlformats.org/officeDocument/2006/relationships/hyperlink" Target="https://www.fema.gov/about/organization/region-5" TargetMode="External"/><Relationship Id="rId33" Type="http://schemas.openxmlformats.org/officeDocument/2006/relationships/hyperlink" Target="https://www.fema.gov/locations/michigan" TargetMode="External"/><Relationship Id="rId32" Type="http://schemas.openxmlformats.org/officeDocument/2006/relationships/hyperlink" Target="https://www.fema.gov/locations/indiana" TargetMode="External"/><Relationship Id="rId35" Type="http://schemas.openxmlformats.org/officeDocument/2006/relationships/hyperlink" Target="https://www.fema.gov/locations/ohio" TargetMode="External"/><Relationship Id="rId34" Type="http://schemas.openxmlformats.org/officeDocument/2006/relationships/hyperlink" Target="https://www.fema.gov/locations/minnesota" TargetMode="External"/><Relationship Id="rId37" Type="http://schemas.openxmlformats.org/officeDocument/2006/relationships/hyperlink" Target="https://www.fema.gov/about/organization/region-6" TargetMode="External"/><Relationship Id="rId36" Type="http://schemas.openxmlformats.org/officeDocument/2006/relationships/hyperlink" Target="https://www.fema.gov/locations/wisconsin" TargetMode="External"/><Relationship Id="rId39" Type="http://schemas.openxmlformats.org/officeDocument/2006/relationships/hyperlink" Target="https://www.fema.gov/locations/louisiana" TargetMode="External"/><Relationship Id="rId38" Type="http://schemas.openxmlformats.org/officeDocument/2006/relationships/hyperlink" Target="https://www.fema.gov/locations/arkansas" TargetMode="External"/><Relationship Id="rId62" Type="http://schemas.openxmlformats.org/officeDocument/2006/relationships/hyperlink" Target="https://www.fema.gov/locations/commonwealth-of-the-northern-mariana-islands" TargetMode="External"/><Relationship Id="rId61" Type="http://schemas.openxmlformats.org/officeDocument/2006/relationships/hyperlink" Target="https://www.fema.gov/locations/american-samoa" TargetMode="External"/><Relationship Id="rId20" Type="http://schemas.openxmlformats.org/officeDocument/2006/relationships/hyperlink" Target="https://www.fema.gov/locations/west-virginia" TargetMode="External"/><Relationship Id="rId64" Type="http://schemas.openxmlformats.org/officeDocument/2006/relationships/hyperlink" Target="https://www.fema.gov/locations/federated-states-of-micronesia" TargetMode="External"/><Relationship Id="rId63" Type="http://schemas.openxmlformats.org/officeDocument/2006/relationships/hyperlink" Target="https://www.fema.gov/locations/republic-of-the-marshall-islands" TargetMode="External"/><Relationship Id="rId22" Type="http://schemas.openxmlformats.org/officeDocument/2006/relationships/hyperlink" Target="https://www.fema.gov/locations/alabama" TargetMode="External"/><Relationship Id="rId66" Type="http://schemas.openxmlformats.org/officeDocument/2006/relationships/hyperlink" Target="https://www.fema.gov/locations/alaska" TargetMode="External"/><Relationship Id="rId21" Type="http://schemas.openxmlformats.org/officeDocument/2006/relationships/hyperlink" Target="https://www.fema.gov/about/organization/region-4" TargetMode="External"/><Relationship Id="rId65" Type="http://schemas.openxmlformats.org/officeDocument/2006/relationships/hyperlink" Target="https://www.fema.gov/about/organization/region-10" TargetMode="External"/><Relationship Id="rId24" Type="http://schemas.openxmlformats.org/officeDocument/2006/relationships/hyperlink" Target="https://www.fema.gov/locations/georgia" TargetMode="External"/><Relationship Id="rId68" Type="http://schemas.openxmlformats.org/officeDocument/2006/relationships/hyperlink" Target="https://www.fema.gov/locations/oregon" TargetMode="External"/><Relationship Id="rId23" Type="http://schemas.openxmlformats.org/officeDocument/2006/relationships/hyperlink" Target="https://www.fema.gov/locations/florida" TargetMode="External"/><Relationship Id="rId67" Type="http://schemas.openxmlformats.org/officeDocument/2006/relationships/hyperlink" Target="https://www.fema.gov/locations/idaho" TargetMode="External"/><Relationship Id="rId60" Type="http://schemas.openxmlformats.org/officeDocument/2006/relationships/hyperlink" Target="https://www.fema.gov/locations/guam" TargetMode="External"/><Relationship Id="rId26" Type="http://schemas.openxmlformats.org/officeDocument/2006/relationships/hyperlink" Target="https://www.fema.gov/locations/mississippi" TargetMode="External"/><Relationship Id="rId25" Type="http://schemas.openxmlformats.org/officeDocument/2006/relationships/hyperlink" Target="https://www.fema.gov/locations/kentucky" TargetMode="External"/><Relationship Id="rId69" Type="http://schemas.openxmlformats.org/officeDocument/2006/relationships/hyperlink" Target="https://www.fema.gov/locations/washington" TargetMode="External"/><Relationship Id="rId28" Type="http://schemas.openxmlformats.org/officeDocument/2006/relationships/hyperlink" Target="https://www.fema.gov/locations/south-carolina" TargetMode="External"/><Relationship Id="rId27" Type="http://schemas.openxmlformats.org/officeDocument/2006/relationships/hyperlink" Target="https://www.fema.gov/locations/north-carolina" TargetMode="External"/><Relationship Id="rId29" Type="http://schemas.openxmlformats.org/officeDocument/2006/relationships/hyperlink" Target="https://www.fema.gov/locations/tennessee" TargetMode="External"/><Relationship Id="rId51" Type="http://schemas.openxmlformats.org/officeDocument/2006/relationships/hyperlink" Target="https://www.fema.gov/locations/north-dakota" TargetMode="External"/><Relationship Id="rId50" Type="http://schemas.openxmlformats.org/officeDocument/2006/relationships/hyperlink" Target="https://www.fema.gov/locations/montana" TargetMode="External"/><Relationship Id="rId53" Type="http://schemas.openxmlformats.org/officeDocument/2006/relationships/hyperlink" Target="https://www.fema.gov/locations/utah" TargetMode="External"/><Relationship Id="rId52" Type="http://schemas.openxmlformats.org/officeDocument/2006/relationships/hyperlink" Target="https://www.fema.gov/locations/south-dakota" TargetMode="External"/><Relationship Id="rId11" Type="http://schemas.openxmlformats.org/officeDocument/2006/relationships/hyperlink" Target="https://www.fema.gov/locations/new-york" TargetMode="External"/><Relationship Id="rId55" Type="http://schemas.openxmlformats.org/officeDocument/2006/relationships/hyperlink" Target="https://www.fema.gov/about/organization/region-9" TargetMode="External"/><Relationship Id="rId10" Type="http://schemas.openxmlformats.org/officeDocument/2006/relationships/hyperlink" Target="https://www.fema.gov/locations/new-jersey" TargetMode="External"/><Relationship Id="rId54" Type="http://schemas.openxmlformats.org/officeDocument/2006/relationships/hyperlink" Target="https://www.fema.gov/locations/wyoming" TargetMode="External"/><Relationship Id="rId13" Type="http://schemas.openxmlformats.org/officeDocument/2006/relationships/hyperlink" Target="https://www.fema.gov/locations/virgin-islands" TargetMode="External"/><Relationship Id="rId57" Type="http://schemas.openxmlformats.org/officeDocument/2006/relationships/hyperlink" Target="https://www.fema.gov/locations/california" TargetMode="External"/><Relationship Id="rId12" Type="http://schemas.openxmlformats.org/officeDocument/2006/relationships/hyperlink" Target="https://www.fema.gov/locations/puerto-rico" TargetMode="External"/><Relationship Id="rId56" Type="http://schemas.openxmlformats.org/officeDocument/2006/relationships/hyperlink" Target="https://www.fema.gov/locations/arizona" TargetMode="External"/><Relationship Id="rId15" Type="http://schemas.openxmlformats.org/officeDocument/2006/relationships/hyperlink" Target="https://www.fema.gov/locations/delaware" TargetMode="External"/><Relationship Id="rId59" Type="http://schemas.openxmlformats.org/officeDocument/2006/relationships/hyperlink" Target="https://www.fema.gov/locations/nevada" TargetMode="External"/><Relationship Id="rId14" Type="http://schemas.openxmlformats.org/officeDocument/2006/relationships/hyperlink" Target="https://www.fema.gov/about/organization/region-3" TargetMode="External"/><Relationship Id="rId58" Type="http://schemas.openxmlformats.org/officeDocument/2006/relationships/hyperlink" Target="https://www.fema.gov/locations/hawaii" TargetMode="External"/><Relationship Id="rId17" Type="http://schemas.openxmlformats.org/officeDocument/2006/relationships/hyperlink" Target="https://www.fema.gov/locations/pennsylvania" TargetMode="External"/><Relationship Id="rId16" Type="http://schemas.openxmlformats.org/officeDocument/2006/relationships/hyperlink" Target="https://www.fema.gov/locations/maryland" TargetMode="External"/><Relationship Id="rId19" Type="http://schemas.openxmlformats.org/officeDocument/2006/relationships/hyperlink" Target="https://www.fema.gov/locations/district-of-columbia-(dc)" TargetMode="External"/><Relationship Id="rId18" Type="http://schemas.openxmlformats.org/officeDocument/2006/relationships/hyperlink" Target="https://www.fema.gov/locations/virginia"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797ce6b575_0_6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797ce6b575_0_6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Year was the most hughly correlated. As costs of recovery has increased more money should be spent in hazard mitigation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797ce6b575_0_6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97ce6b575_0_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797ce6b575_0_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797ce6b575_0_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797ce6b575_0_6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797ce6b575_0_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States including alaska, dc, arizona, louisiana, puerto rico, idaho</a:t>
            </a:r>
            <a:endParaRPr>
              <a:solidFill>
                <a:schemeClr val="dk1"/>
              </a:solidFill>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rPr lang="en" sz="1150" u="sng">
                <a:solidFill>
                  <a:srgbClr val="005288"/>
                </a:solidFill>
                <a:highlight>
                  <a:srgbClr val="FFFFFF"/>
                </a:highlight>
                <a:latin typeface="Open Sans"/>
                <a:ea typeface="Open Sans"/>
                <a:cs typeface="Open Sans"/>
                <a:sym typeface="Open Sans"/>
                <a:hlinkClick r:id="rId2">
                  <a:extLst>
                    <a:ext uri="{A12FA001-AC4F-418D-AE19-62706E023703}">
                      <ahyp:hlinkClr val="tx"/>
                    </a:ext>
                  </a:extLst>
                </a:hlinkClick>
              </a:rPr>
              <a:t>Region 1</a:t>
            </a:r>
            <a:r>
              <a:rPr lang="en"/>
              <a:t> </a:t>
            </a:r>
            <a:r>
              <a:rPr lang="en" sz="1150" u="sng">
                <a:solidFill>
                  <a:srgbClr val="005288"/>
                </a:solidFill>
                <a:highlight>
                  <a:srgbClr val="FFFFFF"/>
                </a:highlight>
                <a:latin typeface="Open Sans"/>
                <a:ea typeface="Open Sans"/>
                <a:cs typeface="Open Sans"/>
                <a:sym typeface="Open Sans"/>
                <a:hlinkClick r:id="rId3">
                  <a:extLst>
                    <a:ext uri="{A12FA001-AC4F-418D-AE19-62706E023703}">
                      <ahyp:hlinkClr val="tx"/>
                    </a:ext>
                  </a:extLst>
                </a:hlinkClick>
              </a:rPr>
              <a:t>Connecticut</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4">
                  <a:extLst>
                    <a:ext uri="{A12FA001-AC4F-418D-AE19-62706E023703}">
                      <ahyp:hlinkClr val="tx"/>
                    </a:ext>
                  </a:extLst>
                </a:hlinkClick>
              </a:rPr>
              <a:t>Maine</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5">
                  <a:extLst>
                    <a:ext uri="{A12FA001-AC4F-418D-AE19-62706E023703}">
                      <ahyp:hlinkClr val="tx"/>
                    </a:ext>
                  </a:extLst>
                </a:hlinkClick>
              </a:rPr>
              <a:t>Massachusetts</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6">
                  <a:extLst>
                    <a:ext uri="{A12FA001-AC4F-418D-AE19-62706E023703}">
                      <ahyp:hlinkClr val="tx"/>
                    </a:ext>
                  </a:extLst>
                </a:hlinkClick>
              </a:rPr>
              <a:t>New Hampshire</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7">
                  <a:extLst>
                    <a:ext uri="{A12FA001-AC4F-418D-AE19-62706E023703}">
                      <ahyp:hlinkClr val="tx"/>
                    </a:ext>
                  </a:extLst>
                </a:hlinkClick>
              </a:rPr>
              <a:t>Rhode Island</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8">
                  <a:extLst>
                    <a:ext uri="{A12FA001-AC4F-418D-AE19-62706E023703}">
                      <ahyp:hlinkClr val="tx"/>
                    </a:ext>
                  </a:extLst>
                </a:hlinkClick>
              </a:rPr>
              <a:t>Vermont</a:t>
            </a:r>
            <a:endParaRPr sz="1150" u="sng">
              <a:solidFill>
                <a:srgbClr val="005288"/>
              </a:solidFill>
              <a:highlight>
                <a:srgbClr val="FFFFFF"/>
              </a:highlight>
              <a:latin typeface="Open Sans"/>
              <a:ea typeface="Open Sans"/>
              <a:cs typeface="Open Sans"/>
              <a:sym typeface="Open Sans"/>
            </a:endParaRPr>
          </a:p>
          <a:p>
            <a:pPr indent="0" lvl="0" marL="0" rtl="0" algn="l">
              <a:lnSpc>
                <a:spcPct val="115000"/>
              </a:lnSpc>
              <a:spcBef>
                <a:spcPts val="1900"/>
              </a:spcBef>
              <a:spcAft>
                <a:spcPts val="0"/>
              </a:spcAft>
              <a:buNone/>
            </a:pPr>
            <a:r>
              <a:rPr lang="en" sz="1150" u="sng">
                <a:solidFill>
                  <a:srgbClr val="005288"/>
                </a:solidFill>
                <a:highlight>
                  <a:srgbClr val="FFFFFF"/>
                </a:highlight>
                <a:latin typeface="Open Sans"/>
                <a:ea typeface="Open Sans"/>
                <a:cs typeface="Open Sans"/>
                <a:sym typeface="Open Sans"/>
                <a:hlinkClick r:id="rId9">
                  <a:extLst>
                    <a:ext uri="{A12FA001-AC4F-418D-AE19-62706E023703}">
                      <ahyp:hlinkClr val="tx"/>
                    </a:ext>
                  </a:extLst>
                </a:hlinkClick>
              </a:rPr>
              <a:t>Region 2</a:t>
            </a:r>
            <a:r>
              <a:rPr lang="en"/>
              <a:t> </a:t>
            </a:r>
            <a:r>
              <a:rPr lang="en" sz="1150" u="sng">
                <a:solidFill>
                  <a:srgbClr val="005288"/>
                </a:solidFill>
                <a:highlight>
                  <a:srgbClr val="FFFFFF"/>
                </a:highlight>
                <a:latin typeface="Open Sans"/>
                <a:ea typeface="Open Sans"/>
                <a:cs typeface="Open Sans"/>
                <a:sym typeface="Open Sans"/>
                <a:hlinkClick r:id="rId10">
                  <a:extLst>
                    <a:ext uri="{A12FA001-AC4F-418D-AE19-62706E023703}">
                      <ahyp:hlinkClr val="tx"/>
                    </a:ext>
                  </a:extLst>
                </a:hlinkClick>
              </a:rPr>
              <a:t>New Jersey</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11">
                  <a:extLst>
                    <a:ext uri="{A12FA001-AC4F-418D-AE19-62706E023703}">
                      <ahyp:hlinkClr val="tx"/>
                    </a:ext>
                  </a:extLst>
                </a:hlinkClick>
              </a:rPr>
              <a:t>New York</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12">
                  <a:extLst>
                    <a:ext uri="{A12FA001-AC4F-418D-AE19-62706E023703}">
                      <ahyp:hlinkClr val="tx"/>
                    </a:ext>
                  </a:extLst>
                </a:hlinkClick>
              </a:rPr>
              <a:t>Puerto Rico</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13">
                  <a:extLst>
                    <a:ext uri="{A12FA001-AC4F-418D-AE19-62706E023703}">
                      <ahyp:hlinkClr val="tx"/>
                    </a:ext>
                  </a:extLst>
                </a:hlinkClick>
              </a:rPr>
              <a:t>Virgin Islands</a:t>
            </a:r>
            <a:endParaRPr sz="1150" u="sng">
              <a:solidFill>
                <a:srgbClr val="005288"/>
              </a:solidFill>
              <a:highlight>
                <a:srgbClr val="FFFFFF"/>
              </a:highlight>
              <a:latin typeface="Open Sans"/>
              <a:ea typeface="Open Sans"/>
              <a:cs typeface="Open Sans"/>
              <a:sym typeface="Open Sans"/>
            </a:endParaRPr>
          </a:p>
          <a:p>
            <a:pPr indent="0" lvl="0" marL="0" rtl="0" algn="l">
              <a:lnSpc>
                <a:spcPct val="115000"/>
              </a:lnSpc>
              <a:spcBef>
                <a:spcPts val="1900"/>
              </a:spcBef>
              <a:spcAft>
                <a:spcPts val="0"/>
              </a:spcAft>
              <a:buNone/>
            </a:pPr>
            <a:r>
              <a:rPr lang="en" sz="1150" u="sng">
                <a:solidFill>
                  <a:srgbClr val="005288"/>
                </a:solidFill>
                <a:highlight>
                  <a:srgbClr val="FFFFFF"/>
                </a:highlight>
                <a:latin typeface="Open Sans"/>
                <a:ea typeface="Open Sans"/>
                <a:cs typeface="Open Sans"/>
                <a:sym typeface="Open Sans"/>
                <a:hlinkClick r:id="rId14">
                  <a:extLst>
                    <a:ext uri="{A12FA001-AC4F-418D-AE19-62706E023703}">
                      <ahyp:hlinkClr val="tx"/>
                    </a:ext>
                  </a:extLst>
                </a:hlinkClick>
              </a:rPr>
              <a:t>Region 3</a:t>
            </a:r>
            <a:r>
              <a:rPr lang="en"/>
              <a:t> </a:t>
            </a:r>
            <a:r>
              <a:rPr lang="en" sz="1150" u="sng">
                <a:solidFill>
                  <a:srgbClr val="005288"/>
                </a:solidFill>
                <a:highlight>
                  <a:srgbClr val="FFFFFF"/>
                </a:highlight>
                <a:latin typeface="Open Sans"/>
                <a:ea typeface="Open Sans"/>
                <a:cs typeface="Open Sans"/>
                <a:sym typeface="Open Sans"/>
                <a:hlinkClick r:id="rId15">
                  <a:extLst>
                    <a:ext uri="{A12FA001-AC4F-418D-AE19-62706E023703}">
                      <ahyp:hlinkClr val="tx"/>
                    </a:ext>
                  </a:extLst>
                </a:hlinkClick>
              </a:rPr>
              <a:t>Delaware</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16">
                  <a:extLst>
                    <a:ext uri="{A12FA001-AC4F-418D-AE19-62706E023703}">
                      <ahyp:hlinkClr val="tx"/>
                    </a:ext>
                  </a:extLst>
                </a:hlinkClick>
              </a:rPr>
              <a:t>Maryland</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17">
                  <a:extLst>
                    <a:ext uri="{A12FA001-AC4F-418D-AE19-62706E023703}">
                      <ahyp:hlinkClr val="tx"/>
                    </a:ext>
                  </a:extLst>
                </a:hlinkClick>
              </a:rPr>
              <a:t>Pennsylvania</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18">
                  <a:extLst>
                    <a:ext uri="{A12FA001-AC4F-418D-AE19-62706E023703}">
                      <ahyp:hlinkClr val="tx"/>
                    </a:ext>
                  </a:extLst>
                </a:hlinkClick>
              </a:rPr>
              <a:t>Virginia</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19">
                  <a:extLst>
                    <a:ext uri="{A12FA001-AC4F-418D-AE19-62706E023703}">
                      <ahyp:hlinkClr val="tx"/>
                    </a:ext>
                  </a:extLst>
                </a:hlinkClick>
              </a:rPr>
              <a:t>District of Columbia</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20">
                  <a:extLst>
                    <a:ext uri="{A12FA001-AC4F-418D-AE19-62706E023703}">
                      <ahyp:hlinkClr val="tx"/>
                    </a:ext>
                  </a:extLst>
                </a:hlinkClick>
              </a:rPr>
              <a:t>West Virginia</a:t>
            </a:r>
            <a:endParaRPr sz="1150" u="sng">
              <a:solidFill>
                <a:srgbClr val="005288"/>
              </a:solidFill>
              <a:highlight>
                <a:srgbClr val="FFFFFF"/>
              </a:highlight>
              <a:latin typeface="Open Sans"/>
              <a:ea typeface="Open Sans"/>
              <a:cs typeface="Open Sans"/>
              <a:sym typeface="Open Sans"/>
            </a:endParaRPr>
          </a:p>
          <a:p>
            <a:pPr indent="0" lvl="0" marL="0" rtl="0" algn="l">
              <a:lnSpc>
                <a:spcPct val="115000"/>
              </a:lnSpc>
              <a:spcBef>
                <a:spcPts val="1900"/>
              </a:spcBef>
              <a:spcAft>
                <a:spcPts val="0"/>
              </a:spcAft>
              <a:buNone/>
            </a:pPr>
            <a:r>
              <a:rPr lang="en" sz="1150" u="sng">
                <a:solidFill>
                  <a:srgbClr val="005288"/>
                </a:solidFill>
                <a:highlight>
                  <a:srgbClr val="FFFFFF"/>
                </a:highlight>
                <a:latin typeface="Open Sans"/>
                <a:ea typeface="Open Sans"/>
                <a:cs typeface="Open Sans"/>
                <a:sym typeface="Open Sans"/>
                <a:hlinkClick r:id="rId21">
                  <a:extLst>
                    <a:ext uri="{A12FA001-AC4F-418D-AE19-62706E023703}">
                      <ahyp:hlinkClr val="tx"/>
                    </a:ext>
                  </a:extLst>
                </a:hlinkClick>
              </a:rPr>
              <a:t>Region 4</a:t>
            </a:r>
            <a:r>
              <a:rPr lang="en"/>
              <a:t> </a:t>
            </a:r>
            <a:r>
              <a:rPr lang="en" sz="1150" u="sng">
                <a:solidFill>
                  <a:srgbClr val="005288"/>
                </a:solidFill>
                <a:highlight>
                  <a:srgbClr val="FFFFFF"/>
                </a:highlight>
                <a:latin typeface="Open Sans"/>
                <a:ea typeface="Open Sans"/>
                <a:cs typeface="Open Sans"/>
                <a:sym typeface="Open Sans"/>
                <a:hlinkClick r:id="rId22">
                  <a:extLst>
                    <a:ext uri="{A12FA001-AC4F-418D-AE19-62706E023703}">
                      <ahyp:hlinkClr val="tx"/>
                    </a:ext>
                  </a:extLst>
                </a:hlinkClick>
              </a:rPr>
              <a:t>Alabama</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23">
                  <a:extLst>
                    <a:ext uri="{A12FA001-AC4F-418D-AE19-62706E023703}">
                      <ahyp:hlinkClr val="tx"/>
                    </a:ext>
                  </a:extLst>
                </a:hlinkClick>
              </a:rPr>
              <a:t>Florida</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24">
                  <a:extLst>
                    <a:ext uri="{A12FA001-AC4F-418D-AE19-62706E023703}">
                      <ahyp:hlinkClr val="tx"/>
                    </a:ext>
                  </a:extLst>
                </a:hlinkClick>
              </a:rPr>
              <a:t>Georgia</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25">
                  <a:extLst>
                    <a:ext uri="{A12FA001-AC4F-418D-AE19-62706E023703}">
                      <ahyp:hlinkClr val="tx"/>
                    </a:ext>
                  </a:extLst>
                </a:hlinkClick>
              </a:rPr>
              <a:t>Kentucky</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26">
                  <a:extLst>
                    <a:ext uri="{A12FA001-AC4F-418D-AE19-62706E023703}">
                      <ahyp:hlinkClr val="tx"/>
                    </a:ext>
                  </a:extLst>
                </a:hlinkClick>
              </a:rPr>
              <a:t>Mississippi</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27">
                  <a:extLst>
                    <a:ext uri="{A12FA001-AC4F-418D-AE19-62706E023703}">
                      <ahyp:hlinkClr val="tx"/>
                    </a:ext>
                  </a:extLst>
                </a:hlinkClick>
              </a:rPr>
              <a:t>North Carolina</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28">
                  <a:extLst>
                    <a:ext uri="{A12FA001-AC4F-418D-AE19-62706E023703}">
                      <ahyp:hlinkClr val="tx"/>
                    </a:ext>
                  </a:extLst>
                </a:hlinkClick>
              </a:rPr>
              <a:t>South Carolina</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29">
                  <a:extLst>
                    <a:ext uri="{A12FA001-AC4F-418D-AE19-62706E023703}">
                      <ahyp:hlinkClr val="tx"/>
                    </a:ext>
                  </a:extLst>
                </a:hlinkClick>
              </a:rPr>
              <a:t>Tennessee</a:t>
            </a:r>
            <a:endParaRPr sz="1150" u="sng">
              <a:solidFill>
                <a:srgbClr val="005288"/>
              </a:solidFill>
              <a:highlight>
                <a:srgbClr val="FFFFFF"/>
              </a:highlight>
              <a:latin typeface="Open Sans"/>
              <a:ea typeface="Open Sans"/>
              <a:cs typeface="Open Sans"/>
              <a:sym typeface="Open Sans"/>
            </a:endParaRPr>
          </a:p>
          <a:p>
            <a:pPr indent="0" lvl="0" marL="0" rtl="0" algn="l">
              <a:lnSpc>
                <a:spcPct val="115000"/>
              </a:lnSpc>
              <a:spcBef>
                <a:spcPts val="1900"/>
              </a:spcBef>
              <a:spcAft>
                <a:spcPts val="0"/>
              </a:spcAft>
              <a:buNone/>
            </a:pPr>
            <a:r>
              <a:rPr lang="en" sz="1150" u="sng">
                <a:solidFill>
                  <a:srgbClr val="005288"/>
                </a:solidFill>
                <a:highlight>
                  <a:srgbClr val="FFFFFF"/>
                </a:highlight>
                <a:latin typeface="Open Sans"/>
                <a:ea typeface="Open Sans"/>
                <a:cs typeface="Open Sans"/>
                <a:sym typeface="Open Sans"/>
                <a:hlinkClick r:id="rId30">
                  <a:extLst>
                    <a:ext uri="{A12FA001-AC4F-418D-AE19-62706E023703}">
                      <ahyp:hlinkClr val="tx"/>
                    </a:ext>
                  </a:extLst>
                </a:hlinkClick>
              </a:rPr>
              <a:t>Region 5</a:t>
            </a:r>
            <a:r>
              <a:rPr lang="en"/>
              <a:t> </a:t>
            </a:r>
            <a:r>
              <a:rPr lang="en" sz="1150" u="sng">
                <a:solidFill>
                  <a:srgbClr val="005288"/>
                </a:solidFill>
                <a:highlight>
                  <a:srgbClr val="FFFFFF"/>
                </a:highlight>
                <a:latin typeface="Open Sans"/>
                <a:ea typeface="Open Sans"/>
                <a:cs typeface="Open Sans"/>
                <a:sym typeface="Open Sans"/>
                <a:hlinkClick r:id="rId31">
                  <a:extLst>
                    <a:ext uri="{A12FA001-AC4F-418D-AE19-62706E023703}">
                      <ahyp:hlinkClr val="tx"/>
                    </a:ext>
                  </a:extLst>
                </a:hlinkClick>
              </a:rPr>
              <a:t>Illinois</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32">
                  <a:extLst>
                    <a:ext uri="{A12FA001-AC4F-418D-AE19-62706E023703}">
                      <ahyp:hlinkClr val="tx"/>
                    </a:ext>
                  </a:extLst>
                </a:hlinkClick>
              </a:rPr>
              <a:t>Indiana</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33">
                  <a:extLst>
                    <a:ext uri="{A12FA001-AC4F-418D-AE19-62706E023703}">
                      <ahyp:hlinkClr val="tx"/>
                    </a:ext>
                  </a:extLst>
                </a:hlinkClick>
              </a:rPr>
              <a:t>Michigan</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34">
                  <a:extLst>
                    <a:ext uri="{A12FA001-AC4F-418D-AE19-62706E023703}">
                      <ahyp:hlinkClr val="tx"/>
                    </a:ext>
                  </a:extLst>
                </a:hlinkClick>
              </a:rPr>
              <a:t>Minnesota</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35">
                  <a:extLst>
                    <a:ext uri="{A12FA001-AC4F-418D-AE19-62706E023703}">
                      <ahyp:hlinkClr val="tx"/>
                    </a:ext>
                  </a:extLst>
                </a:hlinkClick>
              </a:rPr>
              <a:t>Ohio</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36">
                  <a:extLst>
                    <a:ext uri="{A12FA001-AC4F-418D-AE19-62706E023703}">
                      <ahyp:hlinkClr val="tx"/>
                    </a:ext>
                  </a:extLst>
                </a:hlinkClick>
              </a:rPr>
              <a:t>Wisconsin</a:t>
            </a:r>
            <a:endParaRPr sz="1150" u="sng">
              <a:solidFill>
                <a:srgbClr val="005288"/>
              </a:solidFill>
              <a:highlight>
                <a:srgbClr val="FFFFFF"/>
              </a:highlight>
              <a:latin typeface="Open Sans"/>
              <a:ea typeface="Open Sans"/>
              <a:cs typeface="Open Sans"/>
              <a:sym typeface="Open Sans"/>
            </a:endParaRPr>
          </a:p>
          <a:p>
            <a:pPr indent="0" lvl="0" marL="0" rtl="0" algn="l">
              <a:lnSpc>
                <a:spcPct val="115000"/>
              </a:lnSpc>
              <a:spcBef>
                <a:spcPts val="1900"/>
              </a:spcBef>
              <a:spcAft>
                <a:spcPts val="0"/>
              </a:spcAft>
              <a:buNone/>
            </a:pPr>
            <a:r>
              <a:rPr lang="en" sz="1150" u="sng">
                <a:solidFill>
                  <a:srgbClr val="005288"/>
                </a:solidFill>
                <a:highlight>
                  <a:srgbClr val="FFFFFF"/>
                </a:highlight>
                <a:latin typeface="Open Sans"/>
                <a:ea typeface="Open Sans"/>
                <a:cs typeface="Open Sans"/>
                <a:sym typeface="Open Sans"/>
                <a:hlinkClick r:id="rId37">
                  <a:extLst>
                    <a:ext uri="{A12FA001-AC4F-418D-AE19-62706E023703}">
                      <ahyp:hlinkClr val="tx"/>
                    </a:ext>
                  </a:extLst>
                </a:hlinkClick>
              </a:rPr>
              <a:t>Region 6</a:t>
            </a:r>
            <a:r>
              <a:rPr lang="en"/>
              <a:t> </a:t>
            </a:r>
            <a:r>
              <a:rPr lang="en" sz="1150" u="sng">
                <a:solidFill>
                  <a:srgbClr val="005288"/>
                </a:solidFill>
                <a:highlight>
                  <a:srgbClr val="FFFFFF"/>
                </a:highlight>
                <a:latin typeface="Open Sans"/>
                <a:ea typeface="Open Sans"/>
                <a:cs typeface="Open Sans"/>
                <a:sym typeface="Open Sans"/>
                <a:hlinkClick r:id="rId38">
                  <a:extLst>
                    <a:ext uri="{A12FA001-AC4F-418D-AE19-62706E023703}">
                      <ahyp:hlinkClr val="tx"/>
                    </a:ext>
                  </a:extLst>
                </a:hlinkClick>
              </a:rPr>
              <a:t>Arkansas</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39">
                  <a:extLst>
                    <a:ext uri="{A12FA001-AC4F-418D-AE19-62706E023703}">
                      <ahyp:hlinkClr val="tx"/>
                    </a:ext>
                  </a:extLst>
                </a:hlinkClick>
              </a:rPr>
              <a:t>Louisiana</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40">
                  <a:extLst>
                    <a:ext uri="{A12FA001-AC4F-418D-AE19-62706E023703}">
                      <ahyp:hlinkClr val="tx"/>
                    </a:ext>
                  </a:extLst>
                </a:hlinkClick>
              </a:rPr>
              <a:t>New Mexico</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41">
                  <a:extLst>
                    <a:ext uri="{A12FA001-AC4F-418D-AE19-62706E023703}">
                      <ahyp:hlinkClr val="tx"/>
                    </a:ext>
                  </a:extLst>
                </a:hlinkClick>
              </a:rPr>
              <a:t>Oklahoma</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42">
                  <a:extLst>
                    <a:ext uri="{A12FA001-AC4F-418D-AE19-62706E023703}">
                      <ahyp:hlinkClr val="tx"/>
                    </a:ext>
                  </a:extLst>
                </a:hlinkClick>
              </a:rPr>
              <a:t>Texas</a:t>
            </a:r>
            <a:endParaRPr sz="1150" u="sng">
              <a:solidFill>
                <a:srgbClr val="005288"/>
              </a:solidFill>
              <a:highlight>
                <a:srgbClr val="FFFFFF"/>
              </a:highlight>
              <a:latin typeface="Open Sans"/>
              <a:ea typeface="Open Sans"/>
              <a:cs typeface="Open Sans"/>
              <a:sym typeface="Open Sans"/>
            </a:endParaRPr>
          </a:p>
          <a:p>
            <a:pPr indent="0" lvl="0" marL="0" rtl="0" algn="l">
              <a:lnSpc>
                <a:spcPct val="115000"/>
              </a:lnSpc>
              <a:spcBef>
                <a:spcPts val="1900"/>
              </a:spcBef>
              <a:spcAft>
                <a:spcPts val="0"/>
              </a:spcAft>
              <a:buNone/>
            </a:pPr>
            <a:r>
              <a:rPr lang="en" sz="1150" u="sng">
                <a:solidFill>
                  <a:srgbClr val="005288"/>
                </a:solidFill>
                <a:highlight>
                  <a:srgbClr val="FFFFFF"/>
                </a:highlight>
                <a:latin typeface="Open Sans"/>
                <a:ea typeface="Open Sans"/>
                <a:cs typeface="Open Sans"/>
                <a:sym typeface="Open Sans"/>
                <a:hlinkClick r:id="rId43">
                  <a:extLst>
                    <a:ext uri="{A12FA001-AC4F-418D-AE19-62706E023703}">
                      <ahyp:hlinkClr val="tx"/>
                    </a:ext>
                  </a:extLst>
                </a:hlinkClick>
              </a:rPr>
              <a:t>Region 7</a:t>
            </a:r>
            <a:r>
              <a:rPr lang="en"/>
              <a:t> </a:t>
            </a:r>
            <a:r>
              <a:rPr lang="en" sz="1150" u="sng">
                <a:solidFill>
                  <a:srgbClr val="005288"/>
                </a:solidFill>
                <a:highlight>
                  <a:srgbClr val="FFFFFF"/>
                </a:highlight>
                <a:latin typeface="Open Sans"/>
                <a:ea typeface="Open Sans"/>
                <a:cs typeface="Open Sans"/>
                <a:sym typeface="Open Sans"/>
                <a:hlinkClick r:id="rId44">
                  <a:extLst>
                    <a:ext uri="{A12FA001-AC4F-418D-AE19-62706E023703}">
                      <ahyp:hlinkClr val="tx"/>
                    </a:ext>
                  </a:extLst>
                </a:hlinkClick>
              </a:rPr>
              <a:t>Iowa</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45">
                  <a:extLst>
                    <a:ext uri="{A12FA001-AC4F-418D-AE19-62706E023703}">
                      <ahyp:hlinkClr val="tx"/>
                    </a:ext>
                  </a:extLst>
                </a:hlinkClick>
              </a:rPr>
              <a:t>Kansas</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46">
                  <a:extLst>
                    <a:ext uri="{A12FA001-AC4F-418D-AE19-62706E023703}">
                      <ahyp:hlinkClr val="tx"/>
                    </a:ext>
                  </a:extLst>
                </a:hlinkClick>
              </a:rPr>
              <a:t>Missouri</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47">
                  <a:extLst>
                    <a:ext uri="{A12FA001-AC4F-418D-AE19-62706E023703}">
                      <ahyp:hlinkClr val="tx"/>
                    </a:ext>
                  </a:extLst>
                </a:hlinkClick>
              </a:rPr>
              <a:t>Nebraska</a:t>
            </a:r>
            <a:endParaRPr sz="1150" u="sng">
              <a:solidFill>
                <a:srgbClr val="005288"/>
              </a:solidFill>
              <a:highlight>
                <a:srgbClr val="FFFFFF"/>
              </a:highlight>
              <a:latin typeface="Open Sans"/>
              <a:ea typeface="Open Sans"/>
              <a:cs typeface="Open Sans"/>
              <a:sym typeface="Open Sans"/>
            </a:endParaRPr>
          </a:p>
          <a:p>
            <a:pPr indent="0" lvl="0" marL="0" rtl="0" algn="l">
              <a:lnSpc>
                <a:spcPct val="115000"/>
              </a:lnSpc>
              <a:spcBef>
                <a:spcPts val="1900"/>
              </a:spcBef>
              <a:spcAft>
                <a:spcPts val="0"/>
              </a:spcAft>
              <a:buNone/>
            </a:pPr>
            <a:r>
              <a:rPr lang="en" sz="1150" u="sng">
                <a:solidFill>
                  <a:srgbClr val="005288"/>
                </a:solidFill>
                <a:highlight>
                  <a:srgbClr val="FFFFFF"/>
                </a:highlight>
                <a:latin typeface="Open Sans"/>
                <a:ea typeface="Open Sans"/>
                <a:cs typeface="Open Sans"/>
                <a:sym typeface="Open Sans"/>
                <a:hlinkClick r:id="rId48">
                  <a:extLst>
                    <a:ext uri="{A12FA001-AC4F-418D-AE19-62706E023703}">
                      <ahyp:hlinkClr val="tx"/>
                    </a:ext>
                  </a:extLst>
                </a:hlinkClick>
              </a:rPr>
              <a:t>Region 8</a:t>
            </a:r>
            <a:r>
              <a:rPr lang="en"/>
              <a:t> </a:t>
            </a:r>
            <a:r>
              <a:rPr lang="en" sz="1150" u="sng">
                <a:solidFill>
                  <a:srgbClr val="005288"/>
                </a:solidFill>
                <a:highlight>
                  <a:srgbClr val="FFFFFF"/>
                </a:highlight>
                <a:latin typeface="Open Sans"/>
                <a:ea typeface="Open Sans"/>
                <a:cs typeface="Open Sans"/>
                <a:sym typeface="Open Sans"/>
                <a:hlinkClick r:id="rId49">
                  <a:extLst>
                    <a:ext uri="{A12FA001-AC4F-418D-AE19-62706E023703}">
                      <ahyp:hlinkClr val="tx"/>
                    </a:ext>
                  </a:extLst>
                </a:hlinkClick>
              </a:rPr>
              <a:t>Colorado</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50">
                  <a:extLst>
                    <a:ext uri="{A12FA001-AC4F-418D-AE19-62706E023703}">
                      <ahyp:hlinkClr val="tx"/>
                    </a:ext>
                  </a:extLst>
                </a:hlinkClick>
              </a:rPr>
              <a:t>Montana</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51">
                  <a:extLst>
                    <a:ext uri="{A12FA001-AC4F-418D-AE19-62706E023703}">
                      <ahyp:hlinkClr val="tx"/>
                    </a:ext>
                  </a:extLst>
                </a:hlinkClick>
              </a:rPr>
              <a:t>North Dakota</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52">
                  <a:extLst>
                    <a:ext uri="{A12FA001-AC4F-418D-AE19-62706E023703}">
                      <ahyp:hlinkClr val="tx"/>
                    </a:ext>
                  </a:extLst>
                </a:hlinkClick>
              </a:rPr>
              <a:t>South Dakota</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53">
                  <a:extLst>
                    <a:ext uri="{A12FA001-AC4F-418D-AE19-62706E023703}">
                      <ahyp:hlinkClr val="tx"/>
                    </a:ext>
                  </a:extLst>
                </a:hlinkClick>
              </a:rPr>
              <a:t>Utah</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54">
                  <a:extLst>
                    <a:ext uri="{A12FA001-AC4F-418D-AE19-62706E023703}">
                      <ahyp:hlinkClr val="tx"/>
                    </a:ext>
                  </a:extLst>
                </a:hlinkClick>
              </a:rPr>
              <a:t>Wyoming</a:t>
            </a:r>
            <a:endParaRPr sz="1150" u="sng">
              <a:solidFill>
                <a:srgbClr val="005288"/>
              </a:solidFill>
              <a:highlight>
                <a:srgbClr val="FFFFFF"/>
              </a:highlight>
              <a:latin typeface="Open Sans"/>
              <a:ea typeface="Open Sans"/>
              <a:cs typeface="Open Sans"/>
              <a:sym typeface="Open Sans"/>
            </a:endParaRPr>
          </a:p>
          <a:p>
            <a:pPr indent="0" lvl="0" marL="0" rtl="0" algn="l">
              <a:lnSpc>
                <a:spcPct val="115000"/>
              </a:lnSpc>
              <a:spcBef>
                <a:spcPts val="1900"/>
              </a:spcBef>
              <a:spcAft>
                <a:spcPts val="0"/>
              </a:spcAft>
              <a:buNone/>
            </a:pPr>
            <a:r>
              <a:rPr lang="en" sz="1150" u="sng">
                <a:solidFill>
                  <a:srgbClr val="005288"/>
                </a:solidFill>
                <a:highlight>
                  <a:srgbClr val="FFFFFF"/>
                </a:highlight>
                <a:latin typeface="Open Sans"/>
                <a:ea typeface="Open Sans"/>
                <a:cs typeface="Open Sans"/>
                <a:sym typeface="Open Sans"/>
                <a:hlinkClick r:id="rId55">
                  <a:extLst>
                    <a:ext uri="{A12FA001-AC4F-418D-AE19-62706E023703}">
                      <ahyp:hlinkClr val="tx"/>
                    </a:ext>
                  </a:extLst>
                </a:hlinkClick>
              </a:rPr>
              <a:t>Region 9</a:t>
            </a:r>
            <a:r>
              <a:rPr lang="en"/>
              <a:t> </a:t>
            </a:r>
            <a:r>
              <a:rPr lang="en" sz="1150" u="sng">
                <a:solidFill>
                  <a:srgbClr val="005288"/>
                </a:solidFill>
                <a:highlight>
                  <a:srgbClr val="FFFFFF"/>
                </a:highlight>
                <a:latin typeface="Open Sans"/>
                <a:ea typeface="Open Sans"/>
                <a:cs typeface="Open Sans"/>
                <a:sym typeface="Open Sans"/>
                <a:hlinkClick r:id="rId56">
                  <a:extLst>
                    <a:ext uri="{A12FA001-AC4F-418D-AE19-62706E023703}">
                      <ahyp:hlinkClr val="tx"/>
                    </a:ext>
                  </a:extLst>
                </a:hlinkClick>
              </a:rPr>
              <a:t>Arizona</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57">
                  <a:extLst>
                    <a:ext uri="{A12FA001-AC4F-418D-AE19-62706E023703}">
                      <ahyp:hlinkClr val="tx"/>
                    </a:ext>
                  </a:extLst>
                </a:hlinkClick>
              </a:rPr>
              <a:t>California</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58">
                  <a:extLst>
                    <a:ext uri="{A12FA001-AC4F-418D-AE19-62706E023703}">
                      <ahyp:hlinkClr val="tx"/>
                    </a:ext>
                  </a:extLst>
                </a:hlinkClick>
              </a:rPr>
              <a:t>Hawaii</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59">
                  <a:extLst>
                    <a:ext uri="{A12FA001-AC4F-418D-AE19-62706E023703}">
                      <ahyp:hlinkClr val="tx"/>
                    </a:ext>
                  </a:extLst>
                </a:hlinkClick>
              </a:rPr>
              <a:t>Nevada</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60">
                  <a:extLst>
                    <a:ext uri="{A12FA001-AC4F-418D-AE19-62706E023703}">
                      <ahyp:hlinkClr val="tx"/>
                    </a:ext>
                  </a:extLst>
                </a:hlinkClick>
              </a:rPr>
              <a:t>Guam</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61">
                  <a:extLst>
                    <a:ext uri="{A12FA001-AC4F-418D-AE19-62706E023703}">
                      <ahyp:hlinkClr val="tx"/>
                    </a:ext>
                  </a:extLst>
                </a:hlinkClick>
              </a:rPr>
              <a:t>American Samoa</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62">
                  <a:extLst>
                    <a:ext uri="{A12FA001-AC4F-418D-AE19-62706E023703}">
                      <ahyp:hlinkClr val="tx"/>
                    </a:ext>
                  </a:extLst>
                </a:hlinkClick>
              </a:rPr>
              <a:t>Commonwealth of Northern Mariana Islands</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63">
                  <a:extLst>
                    <a:ext uri="{A12FA001-AC4F-418D-AE19-62706E023703}">
                      <ahyp:hlinkClr val="tx"/>
                    </a:ext>
                  </a:extLst>
                </a:hlinkClick>
              </a:rPr>
              <a:t>Republic of Marshall Islands</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64">
                  <a:extLst>
                    <a:ext uri="{A12FA001-AC4F-418D-AE19-62706E023703}">
                      <ahyp:hlinkClr val="tx"/>
                    </a:ext>
                  </a:extLst>
                </a:hlinkClick>
              </a:rPr>
              <a:t>Federated States of Micronesia</a:t>
            </a:r>
            <a:endParaRPr sz="1150" u="sng">
              <a:solidFill>
                <a:srgbClr val="005288"/>
              </a:solidFill>
              <a:highlight>
                <a:srgbClr val="FFFFFF"/>
              </a:highlight>
              <a:latin typeface="Open Sans"/>
              <a:ea typeface="Open Sans"/>
              <a:cs typeface="Open Sans"/>
              <a:sym typeface="Open Sans"/>
            </a:endParaRPr>
          </a:p>
          <a:p>
            <a:pPr indent="0" lvl="0" marL="0" rtl="0" algn="l">
              <a:lnSpc>
                <a:spcPct val="115000"/>
              </a:lnSpc>
              <a:spcBef>
                <a:spcPts val="1900"/>
              </a:spcBef>
              <a:spcAft>
                <a:spcPts val="0"/>
              </a:spcAft>
              <a:buNone/>
            </a:pPr>
            <a:r>
              <a:rPr lang="en" sz="1150" u="sng">
                <a:solidFill>
                  <a:srgbClr val="005288"/>
                </a:solidFill>
                <a:highlight>
                  <a:srgbClr val="FFFFFF"/>
                </a:highlight>
                <a:latin typeface="Open Sans"/>
                <a:ea typeface="Open Sans"/>
                <a:cs typeface="Open Sans"/>
                <a:sym typeface="Open Sans"/>
                <a:hlinkClick r:id="rId65">
                  <a:extLst>
                    <a:ext uri="{A12FA001-AC4F-418D-AE19-62706E023703}">
                      <ahyp:hlinkClr val="tx"/>
                    </a:ext>
                  </a:extLst>
                </a:hlinkClick>
              </a:rPr>
              <a:t>Region 10</a:t>
            </a:r>
            <a:r>
              <a:rPr lang="en"/>
              <a:t> </a:t>
            </a:r>
            <a:r>
              <a:rPr lang="en" sz="1150" u="sng">
                <a:solidFill>
                  <a:srgbClr val="005288"/>
                </a:solidFill>
                <a:highlight>
                  <a:srgbClr val="FFFFFF"/>
                </a:highlight>
                <a:latin typeface="Open Sans"/>
                <a:ea typeface="Open Sans"/>
                <a:cs typeface="Open Sans"/>
                <a:sym typeface="Open Sans"/>
                <a:hlinkClick r:id="rId66">
                  <a:extLst>
                    <a:ext uri="{A12FA001-AC4F-418D-AE19-62706E023703}">
                      <ahyp:hlinkClr val="tx"/>
                    </a:ext>
                  </a:extLst>
                </a:hlinkClick>
              </a:rPr>
              <a:t>Alaska</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67">
                  <a:extLst>
                    <a:ext uri="{A12FA001-AC4F-418D-AE19-62706E023703}">
                      <ahyp:hlinkClr val="tx"/>
                    </a:ext>
                  </a:extLst>
                </a:hlinkClick>
              </a:rPr>
              <a:t>Idaho</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68">
                  <a:extLst>
                    <a:ext uri="{A12FA001-AC4F-418D-AE19-62706E023703}">
                      <ahyp:hlinkClr val="tx"/>
                    </a:ext>
                  </a:extLst>
                </a:hlinkClick>
              </a:rPr>
              <a:t>Oregon</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69">
                  <a:extLst>
                    <a:ext uri="{A12FA001-AC4F-418D-AE19-62706E023703}">
                      <ahyp:hlinkClr val="tx"/>
                    </a:ext>
                  </a:extLst>
                </a:hlinkClick>
              </a:rPr>
              <a:t>Washington</a:t>
            </a:r>
            <a:endParaRPr sz="1150" u="sng">
              <a:solidFill>
                <a:srgbClr val="005288"/>
              </a:solidFill>
              <a:highlight>
                <a:srgbClr val="FFFFFF"/>
              </a:highlight>
              <a:latin typeface="Open Sans"/>
              <a:ea typeface="Open Sans"/>
              <a:cs typeface="Open Sans"/>
              <a:sym typeface="Open Sans"/>
            </a:endParaRPr>
          </a:p>
          <a:p>
            <a:pPr indent="0" lvl="0" marL="0" rtl="0" algn="l">
              <a:spcBef>
                <a:spcPts val="190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ac92f24ff2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ac92f24ff2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ad641d685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ad641d685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a259b1068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a259b1068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ad641d685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ad641d685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aa1699962f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aa1699962f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797ce6b575_0_6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797ce6b575_0_6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aa1699962f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aa1699962f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b614559a3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b614559a3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aa1699962f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aa1699962f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797ce6b575_0_5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97ce6b575_0_5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797ce6b575_0_5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97ce6b575_0_5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797ce6b575_0_6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97ce6b575_0_6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b3ea4638b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b3ea4638b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797ce6b575_0_5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797ce6b575_0_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 Id="rId3" Type="http://schemas.openxmlformats.org/officeDocument/2006/relationships/hyperlink" Target="https://www.fema.gov/openfema-data-page/disaster-declarations-summaries-v2"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445700" y="-67701"/>
            <a:ext cx="8222100" cy="833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Hazard Mitigation Analysis using Regression Analysis</a:t>
            </a:r>
            <a:endParaRPr/>
          </a:p>
        </p:txBody>
      </p:sp>
      <p:sp>
        <p:nvSpPr>
          <p:cNvPr id="63" name="Google Shape;63;p13"/>
          <p:cNvSpPr txBox="1"/>
          <p:nvPr>
            <p:ph idx="1" type="subTitle"/>
          </p:nvPr>
        </p:nvSpPr>
        <p:spPr>
          <a:xfrm>
            <a:off x="2471025" y="4709675"/>
            <a:ext cx="3725400" cy="4836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 sz="2400"/>
              <a:t>By: Rachel Beery</a:t>
            </a:r>
            <a:endParaRPr sz="2400"/>
          </a:p>
        </p:txBody>
      </p:sp>
      <p:pic>
        <p:nvPicPr>
          <p:cNvPr id="64" name="Google Shape;64;p13"/>
          <p:cNvPicPr preferRelativeResize="0"/>
          <p:nvPr/>
        </p:nvPicPr>
        <p:blipFill>
          <a:blip r:embed="rId3">
            <a:alphaModFix/>
          </a:blip>
          <a:stretch>
            <a:fillRect/>
          </a:stretch>
        </p:blipFill>
        <p:spPr>
          <a:xfrm>
            <a:off x="1134119" y="762000"/>
            <a:ext cx="7023458" cy="39476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873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pic>
        <p:nvPicPr>
          <p:cNvPr id="117" name="Google Shape;117;p22"/>
          <p:cNvPicPr preferRelativeResize="0"/>
          <p:nvPr/>
        </p:nvPicPr>
        <p:blipFill>
          <a:blip r:embed="rId3">
            <a:alphaModFix/>
          </a:blip>
          <a:stretch>
            <a:fillRect/>
          </a:stretch>
        </p:blipFill>
        <p:spPr>
          <a:xfrm>
            <a:off x="914400" y="87325"/>
            <a:ext cx="7278119" cy="4903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1354650" y="977025"/>
            <a:ext cx="6434700" cy="212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5000"/>
              <a:t>Hazard Mitigation</a:t>
            </a:r>
            <a:endParaRPr sz="5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24"/>
          <p:cNvPicPr preferRelativeResize="0"/>
          <p:nvPr/>
        </p:nvPicPr>
        <p:blipFill>
          <a:blip r:embed="rId3">
            <a:alphaModFix/>
          </a:blip>
          <a:stretch>
            <a:fillRect/>
          </a:stretch>
        </p:blipFill>
        <p:spPr>
          <a:xfrm>
            <a:off x="856850" y="67150"/>
            <a:ext cx="7594449" cy="5076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25"/>
          <p:cNvPicPr preferRelativeResize="0"/>
          <p:nvPr/>
        </p:nvPicPr>
        <p:blipFill>
          <a:blip r:embed="rId3">
            <a:alphaModFix/>
          </a:blip>
          <a:stretch>
            <a:fillRect/>
          </a:stretch>
        </p:blipFill>
        <p:spPr>
          <a:xfrm>
            <a:off x="76200" y="101825"/>
            <a:ext cx="6053226" cy="4046151"/>
          </a:xfrm>
          <a:prstGeom prst="rect">
            <a:avLst/>
          </a:prstGeom>
          <a:noFill/>
          <a:ln>
            <a:noFill/>
          </a:ln>
        </p:spPr>
      </p:pic>
      <p:pic>
        <p:nvPicPr>
          <p:cNvPr id="133" name="Google Shape;133;p25"/>
          <p:cNvPicPr preferRelativeResize="0"/>
          <p:nvPr/>
        </p:nvPicPr>
        <p:blipFill>
          <a:blip r:embed="rId4">
            <a:alphaModFix/>
          </a:blip>
          <a:stretch>
            <a:fillRect/>
          </a:stretch>
        </p:blipFill>
        <p:spPr>
          <a:xfrm>
            <a:off x="6129425" y="3129447"/>
            <a:ext cx="2903300" cy="189022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400"/>
              <a:t>Recommendations</a:t>
            </a:r>
            <a:endParaRPr sz="4400"/>
          </a:p>
        </p:txBody>
      </p:sp>
      <p:sp>
        <p:nvSpPr>
          <p:cNvPr id="139" name="Google Shape;139;p26"/>
          <p:cNvSpPr txBox="1"/>
          <p:nvPr>
            <p:ph idx="1" type="body"/>
          </p:nvPr>
        </p:nvSpPr>
        <p:spPr>
          <a:xfrm>
            <a:off x="311700" y="1229875"/>
            <a:ext cx="6469800" cy="3339000"/>
          </a:xfrm>
          <a:prstGeom prst="rect">
            <a:avLst/>
          </a:prstGeom>
        </p:spPr>
        <p:txBody>
          <a:bodyPr anchorCtr="0" anchor="t" bIns="91425" lIns="91425" spcFirstLastPara="1" rIns="91425" wrap="square" tIns="91425">
            <a:normAutofit fontScale="25000" lnSpcReduction="20000"/>
          </a:bodyPr>
          <a:lstStyle/>
          <a:p>
            <a:pPr indent="-333021" lvl="0" marL="457200" rtl="0" algn="l">
              <a:spcBef>
                <a:spcPts val="0"/>
              </a:spcBef>
              <a:spcAft>
                <a:spcPts val="0"/>
              </a:spcAft>
              <a:buSzPct val="100000"/>
              <a:buChar char="●"/>
            </a:pPr>
            <a:r>
              <a:rPr b="1" lang="en" sz="6577"/>
              <a:t>Hazard Mitigation</a:t>
            </a:r>
            <a:endParaRPr b="1" sz="6577"/>
          </a:p>
          <a:p>
            <a:pPr indent="-333021" lvl="1" marL="914400" rtl="0" algn="l">
              <a:spcBef>
                <a:spcPts val="0"/>
              </a:spcBef>
              <a:spcAft>
                <a:spcPts val="0"/>
              </a:spcAft>
              <a:buSzPct val="100000"/>
              <a:buChar char="○"/>
            </a:pPr>
            <a:r>
              <a:rPr lang="en" sz="6577"/>
              <a:t>More funds should be allocated to hazard mitigation in all categories as natural disasters and subsequently recovery are increasing </a:t>
            </a:r>
            <a:endParaRPr sz="6577"/>
          </a:p>
          <a:p>
            <a:pPr indent="-333021" lvl="0" marL="457200" rtl="0" algn="l">
              <a:spcBef>
                <a:spcPts val="0"/>
              </a:spcBef>
              <a:spcAft>
                <a:spcPts val="0"/>
              </a:spcAft>
              <a:buSzPct val="100000"/>
              <a:buChar char="●"/>
            </a:pPr>
            <a:r>
              <a:rPr b="1" lang="en" sz="6577"/>
              <a:t>Recovery</a:t>
            </a:r>
            <a:endParaRPr b="1" sz="6577"/>
          </a:p>
          <a:p>
            <a:pPr indent="-333021" lvl="1" marL="914400" rtl="0" algn="l">
              <a:spcBef>
                <a:spcPts val="0"/>
              </a:spcBef>
              <a:spcAft>
                <a:spcPts val="0"/>
              </a:spcAft>
              <a:buSzPct val="100000"/>
              <a:buChar char="○"/>
            </a:pPr>
            <a:r>
              <a:rPr lang="en" sz="6577"/>
              <a:t>Budgets should be analyzed to understand what regions of the U.S. should receive more funding over other regions with higher risk to natural disaster costs</a:t>
            </a:r>
            <a:endParaRPr sz="6577"/>
          </a:p>
          <a:p>
            <a:pPr indent="-333021" lvl="2" marL="1371600" rtl="0" algn="l">
              <a:lnSpc>
                <a:spcPct val="100000"/>
              </a:lnSpc>
              <a:spcBef>
                <a:spcPts val="0"/>
              </a:spcBef>
              <a:spcAft>
                <a:spcPts val="0"/>
              </a:spcAft>
              <a:buSzPct val="100000"/>
              <a:buChar char="■"/>
            </a:pPr>
            <a:r>
              <a:rPr lang="en" sz="6577">
                <a:latin typeface="Arial"/>
                <a:ea typeface="Arial"/>
                <a:cs typeface="Arial"/>
                <a:sym typeface="Arial"/>
              </a:rPr>
              <a:t>Alaska, DC, Arizona, Louisiana, Puerto Rico, Idaho</a:t>
            </a:r>
            <a:endParaRPr sz="6577">
              <a:latin typeface="Arial"/>
              <a:ea typeface="Arial"/>
              <a:cs typeface="Arial"/>
              <a:sym typeface="Arial"/>
            </a:endParaRPr>
          </a:p>
          <a:p>
            <a:pPr indent="-333021" lvl="2" marL="1371600" rtl="0" algn="l">
              <a:lnSpc>
                <a:spcPct val="100000"/>
              </a:lnSpc>
              <a:spcBef>
                <a:spcPts val="0"/>
              </a:spcBef>
              <a:spcAft>
                <a:spcPts val="0"/>
              </a:spcAft>
              <a:buSzPct val="100000"/>
              <a:buFont typeface="Arial"/>
              <a:buChar char="■"/>
            </a:pPr>
            <a:r>
              <a:rPr lang="en" sz="6577">
                <a:latin typeface="Arial"/>
                <a:ea typeface="Arial"/>
                <a:cs typeface="Arial"/>
                <a:sym typeface="Arial"/>
              </a:rPr>
              <a:t>Coastal areas need more funding than those of the Mid West</a:t>
            </a:r>
            <a:endParaRPr sz="6577">
              <a:latin typeface="Arial"/>
              <a:ea typeface="Arial"/>
              <a:cs typeface="Arial"/>
              <a:sym typeface="Arial"/>
            </a:endParaRPr>
          </a:p>
          <a:p>
            <a:pPr indent="-333021" lvl="0" marL="457200" rtl="0" algn="l">
              <a:lnSpc>
                <a:spcPct val="100000"/>
              </a:lnSpc>
              <a:spcBef>
                <a:spcPts val="0"/>
              </a:spcBef>
              <a:spcAft>
                <a:spcPts val="0"/>
              </a:spcAft>
              <a:buSzPct val="100000"/>
              <a:buFont typeface="Arial"/>
              <a:buChar char="●"/>
            </a:pPr>
            <a:r>
              <a:rPr b="1" lang="en" sz="6577">
                <a:latin typeface="Arial"/>
                <a:ea typeface="Arial"/>
                <a:cs typeface="Arial"/>
                <a:sym typeface="Arial"/>
              </a:rPr>
              <a:t>Less common Natural Disaster Preparedness</a:t>
            </a:r>
            <a:endParaRPr b="1" sz="6577">
              <a:latin typeface="Arial"/>
              <a:ea typeface="Arial"/>
              <a:cs typeface="Arial"/>
              <a:sym typeface="Arial"/>
            </a:endParaRPr>
          </a:p>
          <a:p>
            <a:pPr indent="-333021" lvl="1" marL="914400" rtl="0" algn="l">
              <a:lnSpc>
                <a:spcPct val="100000"/>
              </a:lnSpc>
              <a:spcBef>
                <a:spcPts val="0"/>
              </a:spcBef>
              <a:spcAft>
                <a:spcPts val="0"/>
              </a:spcAft>
              <a:buSzPct val="100000"/>
              <a:buFont typeface="Arial"/>
              <a:buChar char="○"/>
            </a:pPr>
            <a:r>
              <a:rPr lang="en" sz="6577">
                <a:latin typeface="Arial"/>
                <a:ea typeface="Arial"/>
                <a:cs typeface="Arial"/>
                <a:sym typeface="Arial"/>
              </a:rPr>
              <a:t>The costs of COVID-19 surpass all categories of natural disaster recovery costs</a:t>
            </a:r>
            <a:endParaRPr sz="6577">
              <a:latin typeface="Arial"/>
              <a:ea typeface="Arial"/>
              <a:cs typeface="Arial"/>
              <a:sym typeface="Arial"/>
            </a:endParaRPr>
          </a:p>
          <a:p>
            <a:pPr indent="-333021" lvl="1" marL="914400" rtl="0" algn="l">
              <a:lnSpc>
                <a:spcPct val="100000"/>
              </a:lnSpc>
              <a:spcBef>
                <a:spcPts val="0"/>
              </a:spcBef>
              <a:spcAft>
                <a:spcPts val="0"/>
              </a:spcAft>
              <a:buSzPct val="100000"/>
              <a:buFont typeface="Arial"/>
              <a:buChar char="○"/>
            </a:pPr>
            <a:r>
              <a:rPr lang="en" sz="6577">
                <a:latin typeface="Arial"/>
                <a:ea typeface="Arial"/>
                <a:cs typeface="Arial"/>
                <a:sym typeface="Arial"/>
              </a:rPr>
              <a:t>Volcanoes were second highest cost even though they are less common natural disaster</a:t>
            </a:r>
            <a:endParaRPr sz="6577">
              <a:latin typeface="Arial"/>
              <a:ea typeface="Arial"/>
              <a:cs typeface="Arial"/>
              <a:sym typeface="Arial"/>
            </a:endParaRPr>
          </a:p>
          <a:p>
            <a:pPr indent="0" lvl="0" marL="0" rtl="0" algn="l">
              <a:spcBef>
                <a:spcPts val="0"/>
              </a:spcBef>
              <a:spcAft>
                <a:spcPts val="0"/>
              </a:spcAft>
              <a:buNone/>
            </a:pPr>
            <a:r>
              <a:t/>
            </a:r>
            <a:endParaRPr/>
          </a:p>
          <a:p>
            <a:pPr indent="0" lvl="0" marL="914400" rtl="0" algn="l">
              <a:spcBef>
                <a:spcPts val="1200"/>
              </a:spcBef>
              <a:spcAft>
                <a:spcPts val="0"/>
              </a:spcAft>
              <a:buNone/>
            </a:pPr>
            <a:r>
              <a:t/>
            </a:r>
            <a:endParaRPr/>
          </a:p>
          <a:p>
            <a:pPr indent="0" lvl="0" marL="137160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Future Work</a:t>
            </a:r>
            <a:endParaRPr/>
          </a:p>
        </p:txBody>
      </p:sp>
      <p:sp>
        <p:nvSpPr>
          <p:cNvPr id="145" name="Google Shape;145;p2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Research less common natural disasters including biological</a:t>
            </a:r>
            <a:endParaRPr sz="1800"/>
          </a:p>
          <a:p>
            <a:pPr indent="-355600" lvl="0" marL="457200" rtl="0" algn="l">
              <a:spcBef>
                <a:spcPts val="0"/>
              </a:spcBef>
              <a:spcAft>
                <a:spcPts val="0"/>
              </a:spcAft>
              <a:buSzPts val="2000"/>
              <a:buChar char="●"/>
            </a:pPr>
            <a:r>
              <a:rPr lang="en" sz="2000"/>
              <a:t>Budgets in project areas</a:t>
            </a:r>
            <a:endParaRPr sz="2000"/>
          </a:p>
          <a:p>
            <a:pPr indent="-355600" lvl="0" marL="457200" rtl="0" algn="l">
              <a:spcBef>
                <a:spcPts val="0"/>
              </a:spcBef>
              <a:spcAft>
                <a:spcPts val="0"/>
              </a:spcAft>
              <a:buSzPts val="2000"/>
              <a:buChar char="●"/>
            </a:pPr>
            <a:r>
              <a:rPr lang="en" sz="2000"/>
              <a:t>Funding allocation</a:t>
            </a:r>
            <a:endParaRPr sz="2000"/>
          </a:p>
          <a:p>
            <a:pPr indent="-355600" lvl="1" marL="914400" rtl="0" algn="l">
              <a:spcBef>
                <a:spcPts val="0"/>
              </a:spcBef>
              <a:spcAft>
                <a:spcPts val="0"/>
              </a:spcAft>
              <a:buSzPts val="2000"/>
              <a:buChar char="○"/>
            </a:pPr>
            <a:r>
              <a:rPr lang="en" sz="2000"/>
              <a:t>Community Preparation</a:t>
            </a:r>
            <a:endParaRPr sz="2000"/>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txBox="1"/>
          <p:nvPr>
            <p:ph type="title"/>
          </p:nvPr>
        </p:nvSpPr>
        <p:spPr>
          <a:xfrm>
            <a:off x="311700" y="957125"/>
            <a:ext cx="8520600" cy="2128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Thank you!</a:t>
            </a:r>
            <a:endParaRPr/>
          </a:p>
        </p:txBody>
      </p:sp>
      <p:sp>
        <p:nvSpPr>
          <p:cNvPr id="151" name="Google Shape;151;p28"/>
          <p:cNvSpPr txBox="1"/>
          <p:nvPr>
            <p:ph idx="1" type="body"/>
          </p:nvPr>
        </p:nvSpPr>
        <p:spPr>
          <a:xfrm>
            <a:off x="311700" y="3162000"/>
            <a:ext cx="8520600" cy="1071600"/>
          </a:xfrm>
          <a:prstGeom prst="rect">
            <a:avLst/>
          </a:prstGeom>
        </p:spPr>
        <p:txBody>
          <a:bodyPr anchorCtr="0" anchor="t" bIns="91425" lIns="91425" spcFirstLastPara="1" rIns="91425" wrap="square" tIns="91425">
            <a:normAutofit fontScale="92500"/>
          </a:bodyPr>
          <a:lstStyle/>
          <a:p>
            <a:pPr indent="0" lvl="0" marL="0" rtl="0" algn="ctr">
              <a:spcBef>
                <a:spcPts val="0"/>
              </a:spcBef>
              <a:spcAft>
                <a:spcPts val="0"/>
              </a:spcAft>
              <a:buNone/>
            </a:pPr>
            <a:r>
              <a:rPr lang="en"/>
              <a:t>Data provided by FEMA at the following website: </a:t>
            </a:r>
            <a:endParaRPr/>
          </a:p>
          <a:p>
            <a:pPr indent="0" lvl="0" marL="0" rtl="0" algn="ctr">
              <a:spcBef>
                <a:spcPts val="1200"/>
              </a:spcBef>
              <a:spcAft>
                <a:spcPts val="1200"/>
              </a:spcAft>
              <a:buNone/>
            </a:pPr>
            <a:r>
              <a:rPr lang="en" u="sng">
                <a:solidFill>
                  <a:schemeClr val="hlink"/>
                </a:solidFill>
                <a:hlinkClick r:id="rId3"/>
              </a:rPr>
              <a:t>https://www.fema.gov/openfema-data-page/disaster-declarations-summaries-v2</a:t>
            </a:r>
            <a:r>
              <a:rPr lang="en"/>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9"/>
          <p:cNvSpPr txBox="1"/>
          <p:nvPr>
            <p:ph type="title"/>
          </p:nvPr>
        </p:nvSpPr>
        <p:spPr>
          <a:xfrm>
            <a:off x="311700" y="957125"/>
            <a:ext cx="8520600" cy="2128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Appendix</a:t>
            </a:r>
            <a:endParaRPr/>
          </a:p>
        </p:txBody>
      </p:sp>
      <p:sp>
        <p:nvSpPr>
          <p:cNvPr id="157" name="Google Shape;157;p29"/>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0"/>
          <p:cNvSpPr txBox="1"/>
          <p:nvPr>
            <p:ph type="title"/>
          </p:nvPr>
        </p:nvSpPr>
        <p:spPr>
          <a:xfrm>
            <a:off x="311700" y="957125"/>
            <a:ext cx="8520600" cy="2128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t/>
            </a:r>
            <a:endParaRPr/>
          </a:p>
        </p:txBody>
      </p:sp>
      <p:sp>
        <p:nvSpPr>
          <p:cNvPr id="163" name="Google Shape;163;p30"/>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t/>
            </a:r>
            <a:endParaRPr/>
          </a:p>
        </p:txBody>
      </p:sp>
      <p:pic>
        <p:nvPicPr>
          <p:cNvPr id="164" name="Google Shape;164;p30"/>
          <p:cNvPicPr preferRelativeResize="0"/>
          <p:nvPr/>
        </p:nvPicPr>
        <p:blipFill>
          <a:blip r:embed="rId3">
            <a:alphaModFix/>
          </a:blip>
          <a:stretch>
            <a:fillRect/>
          </a:stretch>
        </p:blipFill>
        <p:spPr>
          <a:xfrm>
            <a:off x="652862" y="0"/>
            <a:ext cx="7838314" cy="5143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1"/>
          <p:cNvSpPr txBox="1"/>
          <p:nvPr>
            <p:ph type="title"/>
          </p:nvPr>
        </p:nvSpPr>
        <p:spPr>
          <a:xfrm>
            <a:off x="311700" y="957125"/>
            <a:ext cx="8520600" cy="2128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t/>
            </a:r>
            <a:endParaRPr/>
          </a:p>
        </p:txBody>
      </p:sp>
      <p:sp>
        <p:nvSpPr>
          <p:cNvPr id="170" name="Google Shape;170;p3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t/>
            </a:r>
            <a:endParaRPr/>
          </a:p>
        </p:txBody>
      </p:sp>
      <p:pic>
        <p:nvPicPr>
          <p:cNvPr id="171" name="Google Shape;171;p31"/>
          <p:cNvPicPr preferRelativeResize="0"/>
          <p:nvPr/>
        </p:nvPicPr>
        <p:blipFill>
          <a:blip r:embed="rId3">
            <a:alphaModFix/>
          </a:blip>
          <a:stretch>
            <a:fillRect/>
          </a:stretch>
        </p:blipFill>
        <p:spPr>
          <a:xfrm>
            <a:off x="709499" y="-2"/>
            <a:ext cx="7629100" cy="5079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265500" y="1684500"/>
            <a:ext cx="4045200" cy="1564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Problem Statement</a:t>
            </a:r>
            <a:endParaRPr/>
          </a:p>
        </p:txBody>
      </p:sp>
      <p:sp>
        <p:nvSpPr>
          <p:cNvPr id="70" name="Google Shape;70;p14"/>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a:p>
            <a:pPr indent="-342900" lvl="0" marL="457200" rtl="0" algn="l">
              <a:spcBef>
                <a:spcPts val="1200"/>
              </a:spcBef>
              <a:spcAft>
                <a:spcPts val="0"/>
              </a:spcAft>
              <a:buSzPts val="1800"/>
              <a:buChar char="●"/>
            </a:pPr>
            <a:r>
              <a:rPr lang="en"/>
              <a:t>Our client FEMA has tasked us with studying the success of hazard mitigation by analyzing hazard mitigation projects of the past and recovery projects to better allocate funds for future hazard mitigation projects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a:t>
            </a:r>
            <a:endParaRPr/>
          </a:p>
        </p:txBody>
      </p:sp>
      <p:sp>
        <p:nvSpPr>
          <p:cNvPr id="76" name="Google Shape;76;p1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solidFill>
                  <a:srgbClr val="222222"/>
                </a:solidFill>
                <a:highlight>
                  <a:srgbClr val="F8F8F8"/>
                </a:highlight>
              </a:rPr>
              <a:t>There are two </a:t>
            </a:r>
            <a:r>
              <a:rPr lang="en"/>
              <a:t>OpenFEMA </a:t>
            </a:r>
            <a:r>
              <a:rPr lang="en">
                <a:solidFill>
                  <a:srgbClr val="222222"/>
                </a:solidFill>
                <a:highlight>
                  <a:srgbClr val="F8F8F8"/>
                </a:highlight>
              </a:rPr>
              <a:t>datasets used in this analysis. </a:t>
            </a:r>
            <a:endParaRPr>
              <a:solidFill>
                <a:srgbClr val="222222"/>
              </a:solidFill>
              <a:highlight>
                <a:srgbClr val="F8F8F8"/>
              </a:highlight>
            </a:endParaRPr>
          </a:p>
          <a:p>
            <a:pPr indent="-342900" lvl="0" marL="457200" rtl="0" algn="l">
              <a:spcBef>
                <a:spcPts val="0"/>
              </a:spcBef>
              <a:spcAft>
                <a:spcPts val="0"/>
              </a:spcAft>
              <a:buSzPts val="1800"/>
              <a:buChar char="●"/>
            </a:pPr>
            <a:r>
              <a:rPr lang="en">
                <a:solidFill>
                  <a:srgbClr val="222222"/>
                </a:solidFill>
                <a:highlight>
                  <a:srgbClr val="F8F8F8"/>
                </a:highlight>
              </a:rPr>
              <a:t>Hazard Mitigation project information is found in the first dataset</a:t>
            </a:r>
            <a:endParaRPr>
              <a:solidFill>
                <a:srgbClr val="222222"/>
              </a:solidFill>
              <a:highlight>
                <a:srgbClr val="F8F8F8"/>
              </a:highlight>
            </a:endParaRPr>
          </a:p>
          <a:p>
            <a:pPr indent="-317500" lvl="1" marL="914400" rtl="0" algn="l">
              <a:spcBef>
                <a:spcPts val="0"/>
              </a:spcBef>
              <a:spcAft>
                <a:spcPts val="0"/>
              </a:spcAft>
              <a:buClr>
                <a:srgbClr val="222222"/>
              </a:buClr>
              <a:buSzPts val="1400"/>
              <a:buChar char="○"/>
            </a:pPr>
            <a:r>
              <a:rPr lang="en">
                <a:solidFill>
                  <a:srgbClr val="222222"/>
                </a:solidFill>
                <a:highlight>
                  <a:srgbClr val="F8F8F8"/>
                </a:highlight>
              </a:rPr>
              <a:t>Features of importance include region, state, project amount, program fiscal year, benefit cost ratio, and net value benefits</a:t>
            </a:r>
            <a:endParaRPr>
              <a:solidFill>
                <a:srgbClr val="222222"/>
              </a:solidFill>
              <a:highlight>
                <a:srgbClr val="F8F8F8"/>
              </a:highlight>
            </a:endParaRPr>
          </a:p>
          <a:p>
            <a:pPr indent="-342900" lvl="0" marL="457200" rtl="0" algn="l">
              <a:spcBef>
                <a:spcPts val="0"/>
              </a:spcBef>
              <a:spcAft>
                <a:spcPts val="0"/>
              </a:spcAft>
              <a:buSzPts val="1800"/>
              <a:buChar char="●"/>
            </a:pPr>
            <a:r>
              <a:rPr lang="en">
                <a:solidFill>
                  <a:srgbClr val="222222"/>
                </a:solidFill>
                <a:highlight>
                  <a:srgbClr val="F8F8F8"/>
                </a:highlight>
              </a:rPr>
              <a:t>Recovery project information is found in the second dataset</a:t>
            </a:r>
            <a:endParaRPr>
              <a:solidFill>
                <a:srgbClr val="222222"/>
              </a:solidFill>
              <a:highlight>
                <a:srgbClr val="F8F8F8"/>
              </a:highlight>
            </a:endParaRPr>
          </a:p>
          <a:p>
            <a:pPr indent="-317500" lvl="1" marL="914400" rtl="0" algn="l">
              <a:spcBef>
                <a:spcPts val="0"/>
              </a:spcBef>
              <a:spcAft>
                <a:spcPts val="0"/>
              </a:spcAft>
              <a:buClr>
                <a:srgbClr val="222222"/>
              </a:buClr>
              <a:buSzPts val="1400"/>
              <a:buChar char="○"/>
            </a:pPr>
            <a:r>
              <a:rPr lang="en">
                <a:solidFill>
                  <a:srgbClr val="222222"/>
                </a:solidFill>
                <a:highlight>
                  <a:srgbClr val="F8F8F8"/>
                </a:highlight>
              </a:rPr>
              <a:t>Features of importance include incident type, damage category, state, project amount, program year</a:t>
            </a:r>
            <a:endParaRPr>
              <a:solidFill>
                <a:srgbClr val="222222"/>
              </a:solidFill>
              <a:highlight>
                <a:srgbClr val="F8F8F8"/>
              </a:highlight>
            </a:endParaRPr>
          </a:p>
          <a:p>
            <a:pPr indent="-342900" lvl="0" marL="457200" rtl="0" algn="l">
              <a:spcBef>
                <a:spcPts val="0"/>
              </a:spcBef>
              <a:spcAft>
                <a:spcPts val="0"/>
              </a:spcAft>
              <a:buSzPts val="1800"/>
              <a:buChar char="●"/>
            </a:pPr>
            <a:r>
              <a:rPr lang="en"/>
              <a:t>Our modeling begins in </a:t>
            </a:r>
            <a:r>
              <a:rPr b="1" lang="en"/>
              <a:t>1999 </a:t>
            </a:r>
            <a:r>
              <a:rPr lang="en"/>
              <a:t>when reporting began for recovery projects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pic>
        <p:nvPicPr>
          <p:cNvPr id="81" name="Google Shape;81;p16"/>
          <p:cNvPicPr preferRelativeResize="0"/>
          <p:nvPr/>
        </p:nvPicPr>
        <p:blipFill>
          <a:blip r:embed="rId3">
            <a:alphaModFix/>
          </a:blip>
          <a:stretch>
            <a:fillRect/>
          </a:stretch>
        </p:blipFill>
        <p:spPr>
          <a:xfrm>
            <a:off x="207950" y="182625"/>
            <a:ext cx="8478851" cy="4718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87" name="Google Shape;87;p1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8" name="Google Shape;88;p17"/>
          <p:cNvPicPr preferRelativeResize="0"/>
          <p:nvPr/>
        </p:nvPicPr>
        <p:blipFill>
          <a:blip r:embed="rId3">
            <a:alphaModFix/>
          </a:blip>
          <a:stretch>
            <a:fillRect/>
          </a:stretch>
        </p:blipFill>
        <p:spPr>
          <a:xfrm>
            <a:off x="616500" y="0"/>
            <a:ext cx="7709958" cy="5019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6900" y="195125"/>
            <a:ext cx="4351500" cy="212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000"/>
              <a:t>Mean </a:t>
            </a:r>
            <a:r>
              <a:rPr lang="en" sz="3000"/>
              <a:t>Cost of Hazard Mitigation:</a:t>
            </a:r>
            <a:endParaRPr sz="3000"/>
          </a:p>
          <a:p>
            <a:pPr indent="0" lvl="0" marL="0" rtl="0" algn="ctr">
              <a:spcBef>
                <a:spcPts val="0"/>
              </a:spcBef>
              <a:spcAft>
                <a:spcPts val="0"/>
              </a:spcAft>
              <a:buSzPts val="990"/>
              <a:buNone/>
            </a:pPr>
            <a:r>
              <a:rPr lang="en" sz="3000"/>
              <a:t>$</a:t>
            </a:r>
            <a:r>
              <a:rPr lang="en" sz="3000"/>
              <a:t>815,798.37</a:t>
            </a:r>
            <a:endParaRPr sz="3000"/>
          </a:p>
        </p:txBody>
      </p:sp>
      <p:sp>
        <p:nvSpPr>
          <p:cNvPr id="94" name="Google Shape;94;p18"/>
          <p:cNvSpPr txBox="1"/>
          <p:nvPr>
            <p:ph type="title"/>
          </p:nvPr>
        </p:nvSpPr>
        <p:spPr>
          <a:xfrm>
            <a:off x="4633175" y="195125"/>
            <a:ext cx="4351500" cy="2128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3000"/>
              <a:t>Mean </a:t>
            </a:r>
            <a:r>
              <a:rPr lang="en" sz="3000"/>
              <a:t>Cost of Recovery Project:</a:t>
            </a:r>
            <a:endParaRPr sz="3000"/>
          </a:p>
          <a:p>
            <a:pPr indent="0" lvl="0" marL="0" rtl="0" algn="ctr">
              <a:spcBef>
                <a:spcPts val="0"/>
              </a:spcBef>
              <a:spcAft>
                <a:spcPts val="0"/>
              </a:spcAft>
              <a:buNone/>
            </a:pPr>
            <a:r>
              <a:rPr lang="en" sz="3000"/>
              <a:t>$191,772.47</a:t>
            </a:r>
            <a:endParaRPr sz="3000"/>
          </a:p>
        </p:txBody>
      </p:sp>
      <p:sp>
        <p:nvSpPr>
          <p:cNvPr id="95" name="Google Shape;95;p18"/>
          <p:cNvSpPr txBox="1"/>
          <p:nvPr>
            <p:ph type="title"/>
          </p:nvPr>
        </p:nvSpPr>
        <p:spPr>
          <a:xfrm>
            <a:off x="159300" y="2481125"/>
            <a:ext cx="4351500" cy="212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000"/>
              <a:t>Median </a:t>
            </a:r>
            <a:r>
              <a:rPr lang="en" sz="3000"/>
              <a:t>Cost of Hazard Mitigation:</a:t>
            </a:r>
            <a:endParaRPr sz="3000"/>
          </a:p>
          <a:p>
            <a:pPr indent="0" lvl="0" marL="0" rtl="0" algn="ctr">
              <a:spcBef>
                <a:spcPts val="0"/>
              </a:spcBef>
              <a:spcAft>
                <a:spcPts val="0"/>
              </a:spcAft>
              <a:buSzPts val="990"/>
              <a:buNone/>
            </a:pPr>
            <a:r>
              <a:rPr lang="en" sz="3000"/>
              <a:t>$</a:t>
            </a:r>
            <a:r>
              <a:rPr lang="en" sz="3000"/>
              <a:t>114,895.50</a:t>
            </a:r>
            <a:endParaRPr sz="3000"/>
          </a:p>
        </p:txBody>
      </p:sp>
      <p:sp>
        <p:nvSpPr>
          <p:cNvPr id="96" name="Google Shape;96;p18"/>
          <p:cNvSpPr txBox="1"/>
          <p:nvPr>
            <p:ph type="title"/>
          </p:nvPr>
        </p:nvSpPr>
        <p:spPr>
          <a:xfrm>
            <a:off x="4572000" y="2328725"/>
            <a:ext cx="4053300" cy="212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000"/>
              <a:t>Median </a:t>
            </a:r>
            <a:r>
              <a:rPr lang="en" sz="3000"/>
              <a:t>Cost of Recovery Project:</a:t>
            </a:r>
            <a:endParaRPr sz="3000"/>
          </a:p>
          <a:p>
            <a:pPr indent="0" lvl="0" marL="0" rtl="0" algn="ctr">
              <a:spcBef>
                <a:spcPts val="0"/>
              </a:spcBef>
              <a:spcAft>
                <a:spcPts val="0"/>
              </a:spcAft>
              <a:buSzPts val="990"/>
              <a:buNone/>
            </a:pPr>
            <a:r>
              <a:rPr lang="en" sz="3000"/>
              <a:t>$</a:t>
            </a:r>
            <a:r>
              <a:rPr lang="en" sz="3000"/>
              <a:t>9,984.46</a:t>
            </a:r>
            <a:endParaRPr sz="3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1354650" y="977025"/>
            <a:ext cx="6434700" cy="212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5000"/>
              <a:t>Recovery Projects</a:t>
            </a:r>
            <a:endParaRPr sz="5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20"/>
          <p:cNvPicPr preferRelativeResize="0"/>
          <p:nvPr/>
        </p:nvPicPr>
        <p:blipFill>
          <a:blip r:embed="rId3">
            <a:alphaModFix/>
          </a:blip>
          <a:stretch>
            <a:fillRect/>
          </a:stretch>
        </p:blipFill>
        <p:spPr>
          <a:xfrm>
            <a:off x="469050" y="63825"/>
            <a:ext cx="7974874" cy="5017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21"/>
          <p:cNvPicPr preferRelativeResize="0"/>
          <p:nvPr/>
        </p:nvPicPr>
        <p:blipFill>
          <a:blip r:embed="rId3">
            <a:alphaModFix/>
          </a:blip>
          <a:stretch>
            <a:fillRect/>
          </a:stretch>
        </p:blipFill>
        <p:spPr>
          <a:xfrm>
            <a:off x="235226" y="307450"/>
            <a:ext cx="8669225" cy="4531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