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42" Type="http://schemas.openxmlformats.org/officeDocument/2006/relationships/font" Target="fonts/OpenSans-boldItalic.fntdata"/><Relationship Id="rId41"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regular.fntdata"/><Relationship Id="rId30" Type="http://schemas.openxmlformats.org/officeDocument/2006/relationships/slide" Target="slides/slide25.xml"/><Relationship Id="rId33" Type="http://schemas.openxmlformats.org/officeDocument/2006/relationships/font" Target="fonts/Economica-italic.fntdata"/><Relationship Id="rId32" Type="http://schemas.openxmlformats.org/officeDocument/2006/relationships/font" Target="fonts/Economica-bold.fntdata"/><Relationship Id="rId35" Type="http://schemas.openxmlformats.org/officeDocument/2006/relationships/font" Target="fonts/Roboto-regular.fntdata"/><Relationship Id="rId34" Type="http://schemas.openxmlformats.org/officeDocument/2006/relationships/font" Target="fonts/Economica-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OpenSans-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40" Type="http://schemas.openxmlformats.org/officeDocument/2006/relationships/hyperlink" Target="https://www.fema.gov/locations/new-mexico" TargetMode="External"/><Relationship Id="rId42" Type="http://schemas.openxmlformats.org/officeDocument/2006/relationships/hyperlink" Target="https://www.fema.gov/locations/texas" TargetMode="External"/><Relationship Id="rId41" Type="http://schemas.openxmlformats.org/officeDocument/2006/relationships/hyperlink" Target="https://www.fema.gov/locations/oklahoma" TargetMode="External"/><Relationship Id="rId44" Type="http://schemas.openxmlformats.org/officeDocument/2006/relationships/hyperlink" Target="https://www.fema.gov/locations/iowa" TargetMode="External"/><Relationship Id="rId43" Type="http://schemas.openxmlformats.org/officeDocument/2006/relationships/hyperlink" Target="https://www.fema.gov/about/organization/region-7" TargetMode="External"/><Relationship Id="rId46" Type="http://schemas.openxmlformats.org/officeDocument/2006/relationships/hyperlink" Target="https://www.fema.gov/locations/missouri" TargetMode="External"/><Relationship Id="rId45" Type="http://schemas.openxmlformats.org/officeDocument/2006/relationships/hyperlink" Target="https://www.fema.gov/locations/kansas" TargetMode="External"/><Relationship Id="rId1" Type="http://schemas.openxmlformats.org/officeDocument/2006/relationships/notesMaster" Target="../notesMasters/notesMaster1.xml"/><Relationship Id="rId2" Type="http://schemas.openxmlformats.org/officeDocument/2006/relationships/hyperlink" Target="https://www.fema.gov/about/organization/region-1" TargetMode="External"/><Relationship Id="rId3" Type="http://schemas.openxmlformats.org/officeDocument/2006/relationships/hyperlink" Target="https://www.fema.gov/locations/connecticut" TargetMode="External"/><Relationship Id="rId4" Type="http://schemas.openxmlformats.org/officeDocument/2006/relationships/hyperlink" Target="https://www.fema.gov/locations/maine" TargetMode="External"/><Relationship Id="rId9" Type="http://schemas.openxmlformats.org/officeDocument/2006/relationships/hyperlink" Target="https://www.fema.gov/about/organization/region-2" TargetMode="External"/><Relationship Id="rId48" Type="http://schemas.openxmlformats.org/officeDocument/2006/relationships/hyperlink" Target="https://www.fema.gov/about/organization/region-8" TargetMode="External"/><Relationship Id="rId47" Type="http://schemas.openxmlformats.org/officeDocument/2006/relationships/hyperlink" Target="https://www.fema.gov/locations/nebraska" TargetMode="External"/><Relationship Id="rId49" Type="http://schemas.openxmlformats.org/officeDocument/2006/relationships/hyperlink" Target="https://www.fema.gov/locations/colorado" TargetMode="External"/><Relationship Id="rId5" Type="http://schemas.openxmlformats.org/officeDocument/2006/relationships/hyperlink" Target="https://www.fema.gov/locations/massachusetts" TargetMode="External"/><Relationship Id="rId6" Type="http://schemas.openxmlformats.org/officeDocument/2006/relationships/hyperlink" Target="https://www.fema.gov/locations/new-hampshire" TargetMode="External"/><Relationship Id="rId7" Type="http://schemas.openxmlformats.org/officeDocument/2006/relationships/hyperlink" Target="https://www.fema.gov/locations/rhode-island" TargetMode="External"/><Relationship Id="rId8" Type="http://schemas.openxmlformats.org/officeDocument/2006/relationships/hyperlink" Target="https://www.fema.gov/locations/vermont" TargetMode="External"/><Relationship Id="rId31" Type="http://schemas.openxmlformats.org/officeDocument/2006/relationships/hyperlink" Target="https://www.fema.gov/locations/illinois" TargetMode="External"/><Relationship Id="rId30" Type="http://schemas.openxmlformats.org/officeDocument/2006/relationships/hyperlink" Target="https://www.fema.gov/about/organization/region-5" TargetMode="External"/><Relationship Id="rId33" Type="http://schemas.openxmlformats.org/officeDocument/2006/relationships/hyperlink" Target="https://www.fema.gov/locations/michigan" TargetMode="External"/><Relationship Id="rId32" Type="http://schemas.openxmlformats.org/officeDocument/2006/relationships/hyperlink" Target="https://www.fema.gov/locations/indiana" TargetMode="External"/><Relationship Id="rId35" Type="http://schemas.openxmlformats.org/officeDocument/2006/relationships/hyperlink" Target="https://www.fema.gov/locations/ohio" TargetMode="External"/><Relationship Id="rId34" Type="http://schemas.openxmlformats.org/officeDocument/2006/relationships/hyperlink" Target="https://www.fema.gov/locations/minnesota" TargetMode="External"/><Relationship Id="rId37" Type="http://schemas.openxmlformats.org/officeDocument/2006/relationships/hyperlink" Target="https://www.fema.gov/about/organization/region-6" TargetMode="External"/><Relationship Id="rId36" Type="http://schemas.openxmlformats.org/officeDocument/2006/relationships/hyperlink" Target="https://www.fema.gov/locations/wisconsin" TargetMode="External"/><Relationship Id="rId39" Type="http://schemas.openxmlformats.org/officeDocument/2006/relationships/hyperlink" Target="https://www.fema.gov/locations/louisiana" TargetMode="External"/><Relationship Id="rId38" Type="http://schemas.openxmlformats.org/officeDocument/2006/relationships/hyperlink" Target="https://www.fema.gov/locations/arkansas" TargetMode="External"/><Relationship Id="rId62" Type="http://schemas.openxmlformats.org/officeDocument/2006/relationships/hyperlink" Target="https://www.fema.gov/locations/commonwealth-of-the-northern-mariana-islands" TargetMode="External"/><Relationship Id="rId61" Type="http://schemas.openxmlformats.org/officeDocument/2006/relationships/hyperlink" Target="https://www.fema.gov/locations/american-samoa" TargetMode="External"/><Relationship Id="rId20" Type="http://schemas.openxmlformats.org/officeDocument/2006/relationships/hyperlink" Target="https://www.fema.gov/locations/west-virginia" TargetMode="External"/><Relationship Id="rId64" Type="http://schemas.openxmlformats.org/officeDocument/2006/relationships/hyperlink" Target="https://www.fema.gov/locations/federated-states-of-micronesia" TargetMode="External"/><Relationship Id="rId63" Type="http://schemas.openxmlformats.org/officeDocument/2006/relationships/hyperlink" Target="https://www.fema.gov/locations/republic-of-the-marshall-islands" TargetMode="External"/><Relationship Id="rId22" Type="http://schemas.openxmlformats.org/officeDocument/2006/relationships/hyperlink" Target="https://www.fema.gov/locations/alabama" TargetMode="External"/><Relationship Id="rId66" Type="http://schemas.openxmlformats.org/officeDocument/2006/relationships/hyperlink" Target="https://www.fema.gov/locations/alaska" TargetMode="External"/><Relationship Id="rId21" Type="http://schemas.openxmlformats.org/officeDocument/2006/relationships/hyperlink" Target="https://www.fema.gov/about/organization/region-4" TargetMode="External"/><Relationship Id="rId65" Type="http://schemas.openxmlformats.org/officeDocument/2006/relationships/hyperlink" Target="https://www.fema.gov/about/organization/region-10" TargetMode="External"/><Relationship Id="rId24" Type="http://schemas.openxmlformats.org/officeDocument/2006/relationships/hyperlink" Target="https://www.fema.gov/locations/georgia" TargetMode="External"/><Relationship Id="rId68" Type="http://schemas.openxmlformats.org/officeDocument/2006/relationships/hyperlink" Target="https://www.fema.gov/locations/oregon" TargetMode="External"/><Relationship Id="rId23" Type="http://schemas.openxmlformats.org/officeDocument/2006/relationships/hyperlink" Target="https://www.fema.gov/locations/florida" TargetMode="External"/><Relationship Id="rId67" Type="http://schemas.openxmlformats.org/officeDocument/2006/relationships/hyperlink" Target="https://www.fema.gov/locations/idaho" TargetMode="External"/><Relationship Id="rId60" Type="http://schemas.openxmlformats.org/officeDocument/2006/relationships/hyperlink" Target="https://www.fema.gov/locations/guam" TargetMode="External"/><Relationship Id="rId26" Type="http://schemas.openxmlformats.org/officeDocument/2006/relationships/hyperlink" Target="https://www.fema.gov/locations/mississippi" TargetMode="External"/><Relationship Id="rId25" Type="http://schemas.openxmlformats.org/officeDocument/2006/relationships/hyperlink" Target="https://www.fema.gov/locations/kentucky" TargetMode="External"/><Relationship Id="rId69" Type="http://schemas.openxmlformats.org/officeDocument/2006/relationships/hyperlink" Target="https://www.fema.gov/locations/washington" TargetMode="External"/><Relationship Id="rId28" Type="http://schemas.openxmlformats.org/officeDocument/2006/relationships/hyperlink" Target="https://www.fema.gov/locations/south-carolina" TargetMode="External"/><Relationship Id="rId27" Type="http://schemas.openxmlformats.org/officeDocument/2006/relationships/hyperlink" Target="https://www.fema.gov/locations/north-carolina" TargetMode="External"/><Relationship Id="rId29" Type="http://schemas.openxmlformats.org/officeDocument/2006/relationships/hyperlink" Target="https://www.fema.gov/locations/tennessee" TargetMode="External"/><Relationship Id="rId51" Type="http://schemas.openxmlformats.org/officeDocument/2006/relationships/hyperlink" Target="https://www.fema.gov/locations/north-dakota" TargetMode="External"/><Relationship Id="rId50" Type="http://schemas.openxmlformats.org/officeDocument/2006/relationships/hyperlink" Target="https://www.fema.gov/locations/montana" TargetMode="External"/><Relationship Id="rId53" Type="http://schemas.openxmlformats.org/officeDocument/2006/relationships/hyperlink" Target="https://www.fema.gov/locations/utah" TargetMode="External"/><Relationship Id="rId52" Type="http://schemas.openxmlformats.org/officeDocument/2006/relationships/hyperlink" Target="https://www.fema.gov/locations/south-dakota" TargetMode="External"/><Relationship Id="rId11" Type="http://schemas.openxmlformats.org/officeDocument/2006/relationships/hyperlink" Target="https://www.fema.gov/locations/new-york" TargetMode="External"/><Relationship Id="rId55" Type="http://schemas.openxmlformats.org/officeDocument/2006/relationships/hyperlink" Target="https://www.fema.gov/about/organization/region-9" TargetMode="External"/><Relationship Id="rId10" Type="http://schemas.openxmlformats.org/officeDocument/2006/relationships/hyperlink" Target="https://www.fema.gov/locations/new-jersey" TargetMode="External"/><Relationship Id="rId54" Type="http://schemas.openxmlformats.org/officeDocument/2006/relationships/hyperlink" Target="https://www.fema.gov/locations/wyoming" TargetMode="External"/><Relationship Id="rId13" Type="http://schemas.openxmlformats.org/officeDocument/2006/relationships/hyperlink" Target="https://www.fema.gov/locations/virgin-islands" TargetMode="External"/><Relationship Id="rId57" Type="http://schemas.openxmlformats.org/officeDocument/2006/relationships/hyperlink" Target="https://www.fema.gov/locations/california" TargetMode="External"/><Relationship Id="rId12" Type="http://schemas.openxmlformats.org/officeDocument/2006/relationships/hyperlink" Target="https://www.fema.gov/locations/puerto-rico" TargetMode="External"/><Relationship Id="rId56" Type="http://schemas.openxmlformats.org/officeDocument/2006/relationships/hyperlink" Target="https://www.fema.gov/locations/arizona" TargetMode="External"/><Relationship Id="rId15" Type="http://schemas.openxmlformats.org/officeDocument/2006/relationships/hyperlink" Target="https://www.fema.gov/locations/delaware" TargetMode="External"/><Relationship Id="rId59" Type="http://schemas.openxmlformats.org/officeDocument/2006/relationships/hyperlink" Target="https://www.fema.gov/locations/nevada" TargetMode="External"/><Relationship Id="rId14" Type="http://schemas.openxmlformats.org/officeDocument/2006/relationships/hyperlink" Target="https://www.fema.gov/about/organization/region-3" TargetMode="External"/><Relationship Id="rId58" Type="http://schemas.openxmlformats.org/officeDocument/2006/relationships/hyperlink" Target="https://www.fema.gov/locations/hawaii" TargetMode="External"/><Relationship Id="rId17" Type="http://schemas.openxmlformats.org/officeDocument/2006/relationships/hyperlink" Target="https://www.fema.gov/locations/pennsylvania" TargetMode="External"/><Relationship Id="rId16" Type="http://schemas.openxmlformats.org/officeDocument/2006/relationships/hyperlink" Target="https://www.fema.gov/locations/maryland" TargetMode="External"/><Relationship Id="rId19" Type="http://schemas.openxmlformats.org/officeDocument/2006/relationships/hyperlink" Target="https://www.fema.gov/locations/district-of-columbia-(dc)" TargetMode="External"/><Relationship Id="rId18" Type="http://schemas.openxmlformats.org/officeDocument/2006/relationships/hyperlink" Target="https://www.fema.gov/locations/virginia" TargetMode="External"/></Relationships>
</file>

<file path=ppt/notesSlides/_rels/notesSlide14.xml.rels><?xml version="1.0" encoding="UTF-8" standalone="yes"?><Relationships xmlns="http://schemas.openxmlformats.org/package/2006/relationships"><Relationship Id="rId40" Type="http://schemas.openxmlformats.org/officeDocument/2006/relationships/hyperlink" Target="https://www.fema.gov/locations/new-mexico" TargetMode="External"/><Relationship Id="rId42" Type="http://schemas.openxmlformats.org/officeDocument/2006/relationships/hyperlink" Target="https://www.fema.gov/locations/texas" TargetMode="External"/><Relationship Id="rId41" Type="http://schemas.openxmlformats.org/officeDocument/2006/relationships/hyperlink" Target="https://www.fema.gov/locations/oklahoma" TargetMode="External"/><Relationship Id="rId44" Type="http://schemas.openxmlformats.org/officeDocument/2006/relationships/hyperlink" Target="https://www.fema.gov/locations/iowa" TargetMode="External"/><Relationship Id="rId43" Type="http://schemas.openxmlformats.org/officeDocument/2006/relationships/hyperlink" Target="https://www.fema.gov/about/organization/region-7" TargetMode="External"/><Relationship Id="rId46" Type="http://schemas.openxmlformats.org/officeDocument/2006/relationships/hyperlink" Target="https://www.fema.gov/locations/missouri" TargetMode="External"/><Relationship Id="rId45" Type="http://schemas.openxmlformats.org/officeDocument/2006/relationships/hyperlink" Target="https://www.fema.gov/locations/kansas" TargetMode="External"/><Relationship Id="rId1" Type="http://schemas.openxmlformats.org/officeDocument/2006/relationships/notesMaster" Target="../notesMasters/notesMaster1.xml"/><Relationship Id="rId2" Type="http://schemas.openxmlformats.org/officeDocument/2006/relationships/hyperlink" Target="https://www.fema.gov/about/organization/region-1" TargetMode="External"/><Relationship Id="rId3" Type="http://schemas.openxmlformats.org/officeDocument/2006/relationships/hyperlink" Target="https://www.fema.gov/locations/connecticut" TargetMode="External"/><Relationship Id="rId4" Type="http://schemas.openxmlformats.org/officeDocument/2006/relationships/hyperlink" Target="https://www.fema.gov/locations/maine" TargetMode="External"/><Relationship Id="rId9" Type="http://schemas.openxmlformats.org/officeDocument/2006/relationships/hyperlink" Target="https://www.fema.gov/about/organization/region-2" TargetMode="External"/><Relationship Id="rId48" Type="http://schemas.openxmlformats.org/officeDocument/2006/relationships/hyperlink" Target="https://www.fema.gov/about/organization/region-8" TargetMode="External"/><Relationship Id="rId47" Type="http://schemas.openxmlformats.org/officeDocument/2006/relationships/hyperlink" Target="https://www.fema.gov/locations/nebraska" TargetMode="External"/><Relationship Id="rId49" Type="http://schemas.openxmlformats.org/officeDocument/2006/relationships/hyperlink" Target="https://www.fema.gov/locations/colorado" TargetMode="External"/><Relationship Id="rId5" Type="http://schemas.openxmlformats.org/officeDocument/2006/relationships/hyperlink" Target="https://www.fema.gov/locations/massachusetts" TargetMode="External"/><Relationship Id="rId6" Type="http://schemas.openxmlformats.org/officeDocument/2006/relationships/hyperlink" Target="https://www.fema.gov/locations/new-hampshire" TargetMode="External"/><Relationship Id="rId7" Type="http://schemas.openxmlformats.org/officeDocument/2006/relationships/hyperlink" Target="https://www.fema.gov/locations/rhode-island" TargetMode="External"/><Relationship Id="rId8" Type="http://schemas.openxmlformats.org/officeDocument/2006/relationships/hyperlink" Target="https://www.fema.gov/locations/vermont" TargetMode="External"/><Relationship Id="rId31" Type="http://schemas.openxmlformats.org/officeDocument/2006/relationships/hyperlink" Target="https://www.fema.gov/locations/illinois" TargetMode="External"/><Relationship Id="rId30" Type="http://schemas.openxmlformats.org/officeDocument/2006/relationships/hyperlink" Target="https://www.fema.gov/about/organization/region-5" TargetMode="External"/><Relationship Id="rId33" Type="http://schemas.openxmlformats.org/officeDocument/2006/relationships/hyperlink" Target="https://www.fema.gov/locations/michigan" TargetMode="External"/><Relationship Id="rId32" Type="http://schemas.openxmlformats.org/officeDocument/2006/relationships/hyperlink" Target="https://www.fema.gov/locations/indiana" TargetMode="External"/><Relationship Id="rId35" Type="http://schemas.openxmlformats.org/officeDocument/2006/relationships/hyperlink" Target="https://www.fema.gov/locations/ohio" TargetMode="External"/><Relationship Id="rId34" Type="http://schemas.openxmlformats.org/officeDocument/2006/relationships/hyperlink" Target="https://www.fema.gov/locations/minnesota" TargetMode="External"/><Relationship Id="rId37" Type="http://schemas.openxmlformats.org/officeDocument/2006/relationships/hyperlink" Target="https://www.fema.gov/about/organization/region-6" TargetMode="External"/><Relationship Id="rId36" Type="http://schemas.openxmlformats.org/officeDocument/2006/relationships/hyperlink" Target="https://www.fema.gov/locations/wisconsin" TargetMode="External"/><Relationship Id="rId39" Type="http://schemas.openxmlformats.org/officeDocument/2006/relationships/hyperlink" Target="https://www.fema.gov/locations/louisiana" TargetMode="External"/><Relationship Id="rId38" Type="http://schemas.openxmlformats.org/officeDocument/2006/relationships/hyperlink" Target="https://www.fema.gov/locations/arkansas" TargetMode="External"/><Relationship Id="rId62" Type="http://schemas.openxmlformats.org/officeDocument/2006/relationships/hyperlink" Target="https://www.fema.gov/locations/commonwealth-of-the-northern-mariana-islands" TargetMode="External"/><Relationship Id="rId61" Type="http://schemas.openxmlformats.org/officeDocument/2006/relationships/hyperlink" Target="https://www.fema.gov/locations/american-samoa" TargetMode="External"/><Relationship Id="rId20" Type="http://schemas.openxmlformats.org/officeDocument/2006/relationships/hyperlink" Target="https://www.fema.gov/locations/west-virginia" TargetMode="External"/><Relationship Id="rId64" Type="http://schemas.openxmlformats.org/officeDocument/2006/relationships/hyperlink" Target="https://www.fema.gov/locations/federated-states-of-micronesia" TargetMode="External"/><Relationship Id="rId63" Type="http://schemas.openxmlformats.org/officeDocument/2006/relationships/hyperlink" Target="https://www.fema.gov/locations/republic-of-the-marshall-islands" TargetMode="External"/><Relationship Id="rId22" Type="http://schemas.openxmlformats.org/officeDocument/2006/relationships/hyperlink" Target="https://www.fema.gov/locations/alabama" TargetMode="External"/><Relationship Id="rId66" Type="http://schemas.openxmlformats.org/officeDocument/2006/relationships/hyperlink" Target="https://www.fema.gov/locations/alaska" TargetMode="External"/><Relationship Id="rId21" Type="http://schemas.openxmlformats.org/officeDocument/2006/relationships/hyperlink" Target="https://www.fema.gov/about/organization/region-4" TargetMode="External"/><Relationship Id="rId65" Type="http://schemas.openxmlformats.org/officeDocument/2006/relationships/hyperlink" Target="https://www.fema.gov/about/organization/region-10" TargetMode="External"/><Relationship Id="rId24" Type="http://schemas.openxmlformats.org/officeDocument/2006/relationships/hyperlink" Target="https://www.fema.gov/locations/georgia" TargetMode="External"/><Relationship Id="rId68" Type="http://schemas.openxmlformats.org/officeDocument/2006/relationships/hyperlink" Target="https://www.fema.gov/locations/oregon" TargetMode="External"/><Relationship Id="rId23" Type="http://schemas.openxmlformats.org/officeDocument/2006/relationships/hyperlink" Target="https://www.fema.gov/locations/florida" TargetMode="External"/><Relationship Id="rId67" Type="http://schemas.openxmlformats.org/officeDocument/2006/relationships/hyperlink" Target="https://www.fema.gov/locations/idaho" TargetMode="External"/><Relationship Id="rId60" Type="http://schemas.openxmlformats.org/officeDocument/2006/relationships/hyperlink" Target="https://www.fema.gov/locations/guam" TargetMode="External"/><Relationship Id="rId26" Type="http://schemas.openxmlformats.org/officeDocument/2006/relationships/hyperlink" Target="https://www.fema.gov/locations/mississippi" TargetMode="External"/><Relationship Id="rId25" Type="http://schemas.openxmlformats.org/officeDocument/2006/relationships/hyperlink" Target="https://www.fema.gov/locations/kentucky" TargetMode="External"/><Relationship Id="rId69" Type="http://schemas.openxmlformats.org/officeDocument/2006/relationships/hyperlink" Target="https://www.fema.gov/locations/washington" TargetMode="External"/><Relationship Id="rId28" Type="http://schemas.openxmlformats.org/officeDocument/2006/relationships/hyperlink" Target="https://www.fema.gov/locations/south-carolina" TargetMode="External"/><Relationship Id="rId27" Type="http://schemas.openxmlformats.org/officeDocument/2006/relationships/hyperlink" Target="https://www.fema.gov/locations/north-carolina" TargetMode="External"/><Relationship Id="rId29" Type="http://schemas.openxmlformats.org/officeDocument/2006/relationships/hyperlink" Target="https://www.fema.gov/locations/tennessee" TargetMode="External"/><Relationship Id="rId51" Type="http://schemas.openxmlformats.org/officeDocument/2006/relationships/hyperlink" Target="https://www.fema.gov/locations/north-dakota" TargetMode="External"/><Relationship Id="rId50" Type="http://schemas.openxmlformats.org/officeDocument/2006/relationships/hyperlink" Target="https://www.fema.gov/locations/montana" TargetMode="External"/><Relationship Id="rId53" Type="http://schemas.openxmlformats.org/officeDocument/2006/relationships/hyperlink" Target="https://www.fema.gov/locations/utah" TargetMode="External"/><Relationship Id="rId52" Type="http://schemas.openxmlformats.org/officeDocument/2006/relationships/hyperlink" Target="https://www.fema.gov/locations/south-dakota" TargetMode="External"/><Relationship Id="rId11" Type="http://schemas.openxmlformats.org/officeDocument/2006/relationships/hyperlink" Target="https://www.fema.gov/locations/new-york" TargetMode="External"/><Relationship Id="rId55" Type="http://schemas.openxmlformats.org/officeDocument/2006/relationships/hyperlink" Target="https://www.fema.gov/about/organization/region-9" TargetMode="External"/><Relationship Id="rId10" Type="http://schemas.openxmlformats.org/officeDocument/2006/relationships/hyperlink" Target="https://www.fema.gov/locations/new-jersey" TargetMode="External"/><Relationship Id="rId54" Type="http://schemas.openxmlformats.org/officeDocument/2006/relationships/hyperlink" Target="https://www.fema.gov/locations/wyoming" TargetMode="External"/><Relationship Id="rId13" Type="http://schemas.openxmlformats.org/officeDocument/2006/relationships/hyperlink" Target="https://www.fema.gov/locations/virgin-islands" TargetMode="External"/><Relationship Id="rId57" Type="http://schemas.openxmlformats.org/officeDocument/2006/relationships/hyperlink" Target="https://www.fema.gov/locations/california" TargetMode="External"/><Relationship Id="rId12" Type="http://schemas.openxmlformats.org/officeDocument/2006/relationships/hyperlink" Target="https://www.fema.gov/locations/puerto-rico" TargetMode="External"/><Relationship Id="rId56" Type="http://schemas.openxmlformats.org/officeDocument/2006/relationships/hyperlink" Target="https://www.fema.gov/locations/arizona" TargetMode="External"/><Relationship Id="rId15" Type="http://schemas.openxmlformats.org/officeDocument/2006/relationships/hyperlink" Target="https://www.fema.gov/locations/delaware" TargetMode="External"/><Relationship Id="rId59" Type="http://schemas.openxmlformats.org/officeDocument/2006/relationships/hyperlink" Target="https://www.fema.gov/locations/nevada" TargetMode="External"/><Relationship Id="rId14" Type="http://schemas.openxmlformats.org/officeDocument/2006/relationships/hyperlink" Target="https://www.fema.gov/about/organization/region-3" TargetMode="External"/><Relationship Id="rId58" Type="http://schemas.openxmlformats.org/officeDocument/2006/relationships/hyperlink" Target="https://www.fema.gov/locations/hawaii" TargetMode="External"/><Relationship Id="rId17" Type="http://schemas.openxmlformats.org/officeDocument/2006/relationships/hyperlink" Target="https://www.fema.gov/locations/pennsylvania" TargetMode="External"/><Relationship Id="rId16" Type="http://schemas.openxmlformats.org/officeDocument/2006/relationships/hyperlink" Target="https://www.fema.gov/locations/maryland" TargetMode="External"/><Relationship Id="rId19" Type="http://schemas.openxmlformats.org/officeDocument/2006/relationships/hyperlink" Target="https://www.fema.gov/locations/district-of-columbia-(dc)" TargetMode="External"/><Relationship Id="rId18" Type="http://schemas.openxmlformats.org/officeDocument/2006/relationships/hyperlink" Target="https://www.fema.gov/locations/virginia" TargetMode="External"/></Relationships>
</file>

<file path=ppt/notesSlides/_rels/notesSlide15.xml.rels><?xml version="1.0" encoding="UTF-8" standalone="yes"?><Relationships xmlns="http://schemas.openxmlformats.org/package/2006/relationships"><Relationship Id="rId40" Type="http://schemas.openxmlformats.org/officeDocument/2006/relationships/hyperlink" Target="https://www.fema.gov/locations/new-mexico" TargetMode="External"/><Relationship Id="rId42" Type="http://schemas.openxmlformats.org/officeDocument/2006/relationships/hyperlink" Target="https://www.fema.gov/locations/texas" TargetMode="External"/><Relationship Id="rId41" Type="http://schemas.openxmlformats.org/officeDocument/2006/relationships/hyperlink" Target="https://www.fema.gov/locations/oklahoma" TargetMode="External"/><Relationship Id="rId44" Type="http://schemas.openxmlformats.org/officeDocument/2006/relationships/hyperlink" Target="https://www.fema.gov/locations/iowa" TargetMode="External"/><Relationship Id="rId43" Type="http://schemas.openxmlformats.org/officeDocument/2006/relationships/hyperlink" Target="https://www.fema.gov/about/organization/region-7" TargetMode="External"/><Relationship Id="rId46" Type="http://schemas.openxmlformats.org/officeDocument/2006/relationships/hyperlink" Target="https://www.fema.gov/locations/missouri" TargetMode="External"/><Relationship Id="rId45" Type="http://schemas.openxmlformats.org/officeDocument/2006/relationships/hyperlink" Target="https://www.fema.gov/locations/kansas" TargetMode="External"/><Relationship Id="rId1" Type="http://schemas.openxmlformats.org/officeDocument/2006/relationships/notesMaster" Target="../notesMasters/notesMaster1.xml"/><Relationship Id="rId2" Type="http://schemas.openxmlformats.org/officeDocument/2006/relationships/hyperlink" Target="https://www.fema.gov/about/organization/region-1" TargetMode="External"/><Relationship Id="rId3" Type="http://schemas.openxmlformats.org/officeDocument/2006/relationships/hyperlink" Target="https://www.fema.gov/locations/connecticut" TargetMode="External"/><Relationship Id="rId4" Type="http://schemas.openxmlformats.org/officeDocument/2006/relationships/hyperlink" Target="https://www.fema.gov/locations/maine" TargetMode="External"/><Relationship Id="rId9" Type="http://schemas.openxmlformats.org/officeDocument/2006/relationships/hyperlink" Target="https://www.fema.gov/about/organization/region-2" TargetMode="External"/><Relationship Id="rId48" Type="http://schemas.openxmlformats.org/officeDocument/2006/relationships/hyperlink" Target="https://www.fema.gov/about/organization/region-8" TargetMode="External"/><Relationship Id="rId47" Type="http://schemas.openxmlformats.org/officeDocument/2006/relationships/hyperlink" Target="https://www.fema.gov/locations/nebraska" TargetMode="External"/><Relationship Id="rId49" Type="http://schemas.openxmlformats.org/officeDocument/2006/relationships/hyperlink" Target="https://www.fema.gov/locations/colorado" TargetMode="External"/><Relationship Id="rId5" Type="http://schemas.openxmlformats.org/officeDocument/2006/relationships/hyperlink" Target="https://www.fema.gov/locations/massachusetts" TargetMode="External"/><Relationship Id="rId6" Type="http://schemas.openxmlformats.org/officeDocument/2006/relationships/hyperlink" Target="https://www.fema.gov/locations/new-hampshire" TargetMode="External"/><Relationship Id="rId7" Type="http://schemas.openxmlformats.org/officeDocument/2006/relationships/hyperlink" Target="https://www.fema.gov/locations/rhode-island" TargetMode="External"/><Relationship Id="rId8" Type="http://schemas.openxmlformats.org/officeDocument/2006/relationships/hyperlink" Target="https://www.fema.gov/locations/vermont" TargetMode="External"/><Relationship Id="rId31" Type="http://schemas.openxmlformats.org/officeDocument/2006/relationships/hyperlink" Target="https://www.fema.gov/locations/illinois" TargetMode="External"/><Relationship Id="rId30" Type="http://schemas.openxmlformats.org/officeDocument/2006/relationships/hyperlink" Target="https://www.fema.gov/about/organization/region-5" TargetMode="External"/><Relationship Id="rId33" Type="http://schemas.openxmlformats.org/officeDocument/2006/relationships/hyperlink" Target="https://www.fema.gov/locations/michigan" TargetMode="External"/><Relationship Id="rId32" Type="http://schemas.openxmlformats.org/officeDocument/2006/relationships/hyperlink" Target="https://www.fema.gov/locations/indiana" TargetMode="External"/><Relationship Id="rId35" Type="http://schemas.openxmlformats.org/officeDocument/2006/relationships/hyperlink" Target="https://www.fema.gov/locations/ohio" TargetMode="External"/><Relationship Id="rId34" Type="http://schemas.openxmlformats.org/officeDocument/2006/relationships/hyperlink" Target="https://www.fema.gov/locations/minnesota" TargetMode="External"/><Relationship Id="rId37" Type="http://schemas.openxmlformats.org/officeDocument/2006/relationships/hyperlink" Target="https://www.fema.gov/about/organization/region-6" TargetMode="External"/><Relationship Id="rId36" Type="http://schemas.openxmlformats.org/officeDocument/2006/relationships/hyperlink" Target="https://www.fema.gov/locations/wisconsin" TargetMode="External"/><Relationship Id="rId39" Type="http://schemas.openxmlformats.org/officeDocument/2006/relationships/hyperlink" Target="https://www.fema.gov/locations/louisiana" TargetMode="External"/><Relationship Id="rId38" Type="http://schemas.openxmlformats.org/officeDocument/2006/relationships/hyperlink" Target="https://www.fema.gov/locations/arkansas" TargetMode="External"/><Relationship Id="rId62" Type="http://schemas.openxmlformats.org/officeDocument/2006/relationships/hyperlink" Target="https://www.fema.gov/locations/commonwealth-of-the-northern-mariana-islands" TargetMode="External"/><Relationship Id="rId61" Type="http://schemas.openxmlformats.org/officeDocument/2006/relationships/hyperlink" Target="https://www.fema.gov/locations/american-samoa" TargetMode="External"/><Relationship Id="rId20" Type="http://schemas.openxmlformats.org/officeDocument/2006/relationships/hyperlink" Target="https://www.fema.gov/locations/west-virginia" TargetMode="External"/><Relationship Id="rId64" Type="http://schemas.openxmlformats.org/officeDocument/2006/relationships/hyperlink" Target="https://www.fema.gov/locations/federated-states-of-micronesia" TargetMode="External"/><Relationship Id="rId63" Type="http://schemas.openxmlformats.org/officeDocument/2006/relationships/hyperlink" Target="https://www.fema.gov/locations/republic-of-the-marshall-islands" TargetMode="External"/><Relationship Id="rId22" Type="http://schemas.openxmlformats.org/officeDocument/2006/relationships/hyperlink" Target="https://www.fema.gov/locations/alabama" TargetMode="External"/><Relationship Id="rId66" Type="http://schemas.openxmlformats.org/officeDocument/2006/relationships/hyperlink" Target="https://www.fema.gov/locations/alaska" TargetMode="External"/><Relationship Id="rId21" Type="http://schemas.openxmlformats.org/officeDocument/2006/relationships/hyperlink" Target="https://www.fema.gov/about/organization/region-4" TargetMode="External"/><Relationship Id="rId65" Type="http://schemas.openxmlformats.org/officeDocument/2006/relationships/hyperlink" Target="https://www.fema.gov/about/organization/region-10" TargetMode="External"/><Relationship Id="rId24" Type="http://schemas.openxmlformats.org/officeDocument/2006/relationships/hyperlink" Target="https://www.fema.gov/locations/georgia" TargetMode="External"/><Relationship Id="rId68" Type="http://schemas.openxmlformats.org/officeDocument/2006/relationships/hyperlink" Target="https://www.fema.gov/locations/oregon" TargetMode="External"/><Relationship Id="rId23" Type="http://schemas.openxmlformats.org/officeDocument/2006/relationships/hyperlink" Target="https://www.fema.gov/locations/florida" TargetMode="External"/><Relationship Id="rId67" Type="http://schemas.openxmlformats.org/officeDocument/2006/relationships/hyperlink" Target="https://www.fema.gov/locations/idaho" TargetMode="External"/><Relationship Id="rId60" Type="http://schemas.openxmlformats.org/officeDocument/2006/relationships/hyperlink" Target="https://www.fema.gov/locations/guam" TargetMode="External"/><Relationship Id="rId26" Type="http://schemas.openxmlformats.org/officeDocument/2006/relationships/hyperlink" Target="https://www.fema.gov/locations/mississippi" TargetMode="External"/><Relationship Id="rId25" Type="http://schemas.openxmlformats.org/officeDocument/2006/relationships/hyperlink" Target="https://www.fema.gov/locations/kentucky" TargetMode="External"/><Relationship Id="rId69" Type="http://schemas.openxmlformats.org/officeDocument/2006/relationships/hyperlink" Target="https://www.fema.gov/locations/washington" TargetMode="External"/><Relationship Id="rId28" Type="http://schemas.openxmlformats.org/officeDocument/2006/relationships/hyperlink" Target="https://www.fema.gov/locations/south-carolina" TargetMode="External"/><Relationship Id="rId27" Type="http://schemas.openxmlformats.org/officeDocument/2006/relationships/hyperlink" Target="https://www.fema.gov/locations/north-carolina" TargetMode="External"/><Relationship Id="rId29" Type="http://schemas.openxmlformats.org/officeDocument/2006/relationships/hyperlink" Target="https://www.fema.gov/locations/tennessee" TargetMode="External"/><Relationship Id="rId51" Type="http://schemas.openxmlformats.org/officeDocument/2006/relationships/hyperlink" Target="https://www.fema.gov/locations/north-dakota" TargetMode="External"/><Relationship Id="rId50" Type="http://schemas.openxmlformats.org/officeDocument/2006/relationships/hyperlink" Target="https://www.fema.gov/locations/montana" TargetMode="External"/><Relationship Id="rId53" Type="http://schemas.openxmlformats.org/officeDocument/2006/relationships/hyperlink" Target="https://www.fema.gov/locations/utah" TargetMode="External"/><Relationship Id="rId52" Type="http://schemas.openxmlformats.org/officeDocument/2006/relationships/hyperlink" Target="https://www.fema.gov/locations/south-dakota" TargetMode="External"/><Relationship Id="rId11" Type="http://schemas.openxmlformats.org/officeDocument/2006/relationships/hyperlink" Target="https://www.fema.gov/locations/new-york" TargetMode="External"/><Relationship Id="rId55" Type="http://schemas.openxmlformats.org/officeDocument/2006/relationships/hyperlink" Target="https://www.fema.gov/about/organization/region-9" TargetMode="External"/><Relationship Id="rId10" Type="http://schemas.openxmlformats.org/officeDocument/2006/relationships/hyperlink" Target="https://www.fema.gov/locations/new-jersey" TargetMode="External"/><Relationship Id="rId54" Type="http://schemas.openxmlformats.org/officeDocument/2006/relationships/hyperlink" Target="https://www.fema.gov/locations/wyoming" TargetMode="External"/><Relationship Id="rId13" Type="http://schemas.openxmlformats.org/officeDocument/2006/relationships/hyperlink" Target="https://www.fema.gov/locations/virgin-islands" TargetMode="External"/><Relationship Id="rId57" Type="http://schemas.openxmlformats.org/officeDocument/2006/relationships/hyperlink" Target="https://www.fema.gov/locations/california" TargetMode="External"/><Relationship Id="rId12" Type="http://schemas.openxmlformats.org/officeDocument/2006/relationships/hyperlink" Target="https://www.fema.gov/locations/puerto-rico" TargetMode="External"/><Relationship Id="rId56" Type="http://schemas.openxmlformats.org/officeDocument/2006/relationships/hyperlink" Target="https://www.fema.gov/locations/arizona" TargetMode="External"/><Relationship Id="rId15" Type="http://schemas.openxmlformats.org/officeDocument/2006/relationships/hyperlink" Target="https://www.fema.gov/locations/delaware" TargetMode="External"/><Relationship Id="rId59" Type="http://schemas.openxmlformats.org/officeDocument/2006/relationships/hyperlink" Target="https://www.fema.gov/locations/nevada" TargetMode="External"/><Relationship Id="rId14" Type="http://schemas.openxmlformats.org/officeDocument/2006/relationships/hyperlink" Target="https://www.fema.gov/about/organization/region-3" TargetMode="External"/><Relationship Id="rId58" Type="http://schemas.openxmlformats.org/officeDocument/2006/relationships/hyperlink" Target="https://www.fema.gov/locations/hawaii" TargetMode="External"/><Relationship Id="rId17" Type="http://schemas.openxmlformats.org/officeDocument/2006/relationships/hyperlink" Target="https://www.fema.gov/locations/pennsylvania" TargetMode="External"/><Relationship Id="rId16" Type="http://schemas.openxmlformats.org/officeDocument/2006/relationships/hyperlink" Target="https://www.fema.gov/locations/maryland" TargetMode="External"/><Relationship Id="rId19" Type="http://schemas.openxmlformats.org/officeDocument/2006/relationships/hyperlink" Target="https://www.fema.gov/locations/district-of-columbia-(dc)" TargetMode="External"/><Relationship Id="rId18" Type="http://schemas.openxmlformats.org/officeDocument/2006/relationships/hyperlink" Target="https://www.fema.gov/locations/virginia" TargetMode="External"/></Relationships>
</file>

<file path=ppt/notesSlides/_rels/notesSlide16.xml.rels><?xml version="1.0" encoding="UTF-8" standalone="yes"?><Relationships xmlns="http://schemas.openxmlformats.org/package/2006/relationships"><Relationship Id="rId40" Type="http://schemas.openxmlformats.org/officeDocument/2006/relationships/hyperlink" Target="https://www.fema.gov/locations/new-mexico" TargetMode="External"/><Relationship Id="rId42" Type="http://schemas.openxmlformats.org/officeDocument/2006/relationships/hyperlink" Target="https://www.fema.gov/locations/texas" TargetMode="External"/><Relationship Id="rId41" Type="http://schemas.openxmlformats.org/officeDocument/2006/relationships/hyperlink" Target="https://www.fema.gov/locations/oklahoma" TargetMode="External"/><Relationship Id="rId44" Type="http://schemas.openxmlformats.org/officeDocument/2006/relationships/hyperlink" Target="https://www.fema.gov/locations/iowa" TargetMode="External"/><Relationship Id="rId43" Type="http://schemas.openxmlformats.org/officeDocument/2006/relationships/hyperlink" Target="https://www.fema.gov/about/organization/region-7" TargetMode="External"/><Relationship Id="rId46" Type="http://schemas.openxmlformats.org/officeDocument/2006/relationships/hyperlink" Target="https://www.fema.gov/locations/missouri" TargetMode="External"/><Relationship Id="rId45" Type="http://schemas.openxmlformats.org/officeDocument/2006/relationships/hyperlink" Target="https://www.fema.gov/locations/kansas" TargetMode="External"/><Relationship Id="rId1" Type="http://schemas.openxmlformats.org/officeDocument/2006/relationships/notesMaster" Target="../notesMasters/notesMaster1.xml"/><Relationship Id="rId2" Type="http://schemas.openxmlformats.org/officeDocument/2006/relationships/hyperlink" Target="https://www.fema.gov/about/organization/region-1" TargetMode="External"/><Relationship Id="rId3" Type="http://schemas.openxmlformats.org/officeDocument/2006/relationships/hyperlink" Target="https://www.fema.gov/locations/connecticut" TargetMode="External"/><Relationship Id="rId4" Type="http://schemas.openxmlformats.org/officeDocument/2006/relationships/hyperlink" Target="https://www.fema.gov/locations/maine" TargetMode="External"/><Relationship Id="rId9" Type="http://schemas.openxmlformats.org/officeDocument/2006/relationships/hyperlink" Target="https://www.fema.gov/about/organization/region-2" TargetMode="External"/><Relationship Id="rId48" Type="http://schemas.openxmlformats.org/officeDocument/2006/relationships/hyperlink" Target="https://www.fema.gov/about/organization/region-8" TargetMode="External"/><Relationship Id="rId47" Type="http://schemas.openxmlformats.org/officeDocument/2006/relationships/hyperlink" Target="https://www.fema.gov/locations/nebraska" TargetMode="External"/><Relationship Id="rId49" Type="http://schemas.openxmlformats.org/officeDocument/2006/relationships/hyperlink" Target="https://www.fema.gov/locations/colorado" TargetMode="External"/><Relationship Id="rId5" Type="http://schemas.openxmlformats.org/officeDocument/2006/relationships/hyperlink" Target="https://www.fema.gov/locations/massachusetts" TargetMode="External"/><Relationship Id="rId6" Type="http://schemas.openxmlformats.org/officeDocument/2006/relationships/hyperlink" Target="https://www.fema.gov/locations/new-hampshire" TargetMode="External"/><Relationship Id="rId7" Type="http://schemas.openxmlformats.org/officeDocument/2006/relationships/hyperlink" Target="https://www.fema.gov/locations/rhode-island" TargetMode="External"/><Relationship Id="rId8" Type="http://schemas.openxmlformats.org/officeDocument/2006/relationships/hyperlink" Target="https://www.fema.gov/locations/vermont" TargetMode="External"/><Relationship Id="rId31" Type="http://schemas.openxmlformats.org/officeDocument/2006/relationships/hyperlink" Target="https://www.fema.gov/locations/illinois" TargetMode="External"/><Relationship Id="rId30" Type="http://schemas.openxmlformats.org/officeDocument/2006/relationships/hyperlink" Target="https://www.fema.gov/about/organization/region-5" TargetMode="External"/><Relationship Id="rId33" Type="http://schemas.openxmlformats.org/officeDocument/2006/relationships/hyperlink" Target="https://www.fema.gov/locations/michigan" TargetMode="External"/><Relationship Id="rId32" Type="http://schemas.openxmlformats.org/officeDocument/2006/relationships/hyperlink" Target="https://www.fema.gov/locations/indiana" TargetMode="External"/><Relationship Id="rId35" Type="http://schemas.openxmlformats.org/officeDocument/2006/relationships/hyperlink" Target="https://www.fema.gov/locations/ohio" TargetMode="External"/><Relationship Id="rId34" Type="http://schemas.openxmlformats.org/officeDocument/2006/relationships/hyperlink" Target="https://www.fema.gov/locations/minnesota" TargetMode="External"/><Relationship Id="rId37" Type="http://schemas.openxmlformats.org/officeDocument/2006/relationships/hyperlink" Target="https://www.fema.gov/about/organization/region-6" TargetMode="External"/><Relationship Id="rId36" Type="http://schemas.openxmlformats.org/officeDocument/2006/relationships/hyperlink" Target="https://www.fema.gov/locations/wisconsin" TargetMode="External"/><Relationship Id="rId39" Type="http://schemas.openxmlformats.org/officeDocument/2006/relationships/hyperlink" Target="https://www.fema.gov/locations/louisiana" TargetMode="External"/><Relationship Id="rId38" Type="http://schemas.openxmlformats.org/officeDocument/2006/relationships/hyperlink" Target="https://www.fema.gov/locations/arkansas" TargetMode="External"/><Relationship Id="rId62" Type="http://schemas.openxmlformats.org/officeDocument/2006/relationships/hyperlink" Target="https://www.fema.gov/locations/commonwealth-of-the-northern-mariana-islands" TargetMode="External"/><Relationship Id="rId61" Type="http://schemas.openxmlformats.org/officeDocument/2006/relationships/hyperlink" Target="https://www.fema.gov/locations/american-samoa" TargetMode="External"/><Relationship Id="rId20" Type="http://schemas.openxmlformats.org/officeDocument/2006/relationships/hyperlink" Target="https://www.fema.gov/locations/west-virginia" TargetMode="External"/><Relationship Id="rId64" Type="http://schemas.openxmlformats.org/officeDocument/2006/relationships/hyperlink" Target="https://www.fema.gov/locations/federated-states-of-micronesia" TargetMode="External"/><Relationship Id="rId63" Type="http://schemas.openxmlformats.org/officeDocument/2006/relationships/hyperlink" Target="https://www.fema.gov/locations/republic-of-the-marshall-islands" TargetMode="External"/><Relationship Id="rId22" Type="http://schemas.openxmlformats.org/officeDocument/2006/relationships/hyperlink" Target="https://www.fema.gov/locations/alabama" TargetMode="External"/><Relationship Id="rId66" Type="http://schemas.openxmlformats.org/officeDocument/2006/relationships/hyperlink" Target="https://www.fema.gov/locations/alaska" TargetMode="External"/><Relationship Id="rId21" Type="http://schemas.openxmlformats.org/officeDocument/2006/relationships/hyperlink" Target="https://www.fema.gov/about/organization/region-4" TargetMode="External"/><Relationship Id="rId65" Type="http://schemas.openxmlformats.org/officeDocument/2006/relationships/hyperlink" Target="https://www.fema.gov/about/organization/region-10" TargetMode="External"/><Relationship Id="rId24" Type="http://schemas.openxmlformats.org/officeDocument/2006/relationships/hyperlink" Target="https://www.fema.gov/locations/georgia" TargetMode="External"/><Relationship Id="rId68" Type="http://schemas.openxmlformats.org/officeDocument/2006/relationships/hyperlink" Target="https://www.fema.gov/locations/oregon" TargetMode="External"/><Relationship Id="rId23" Type="http://schemas.openxmlformats.org/officeDocument/2006/relationships/hyperlink" Target="https://www.fema.gov/locations/florida" TargetMode="External"/><Relationship Id="rId67" Type="http://schemas.openxmlformats.org/officeDocument/2006/relationships/hyperlink" Target="https://www.fema.gov/locations/idaho" TargetMode="External"/><Relationship Id="rId60" Type="http://schemas.openxmlformats.org/officeDocument/2006/relationships/hyperlink" Target="https://www.fema.gov/locations/guam" TargetMode="External"/><Relationship Id="rId26" Type="http://schemas.openxmlformats.org/officeDocument/2006/relationships/hyperlink" Target="https://www.fema.gov/locations/mississippi" TargetMode="External"/><Relationship Id="rId25" Type="http://schemas.openxmlformats.org/officeDocument/2006/relationships/hyperlink" Target="https://www.fema.gov/locations/kentucky" TargetMode="External"/><Relationship Id="rId69" Type="http://schemas.openxmlformats.org/officeDocument/2006/relationships/hyperlink" Target="https://www.fema.gov/locations/washington" TargetMode="External"/><Relationship Id="rId28" Type="http://schemas.openxmlformats.org/officeDocument/2006/relationships/hyperlink" Target="https://www.fema.gov/locations/south-carolina" TargetMode="External"/><Relationship Id="rId27" Type="http://schemas.openxmlformats.org/officeDocument/2006/relationships/hyperlink" Target="https://www.fema.gov/locations/north-carolina" TargetMode="External"/><Relationship Id="rId29" Type="http://schemas.openxmlformats.org/officeDocument/2006/relationships/hyperlink" Target="https://www.fema.gov/locations/tennessee" TargetMode="External"/><Relationship Id="rId51" Type="http://schemas.openxmlformats.org/officeDocument/2006/relationships/hyperlink" Target="https://www.fema.gov/locations/north-dakota" TargetMode="External"/><Relationship Id="rId50" Type="http://schemas.openxmlformats.org/officeDocument/2006/relationships/hyperlink" Target="https://www.fema.gov/locations/montana" TargetMode="External"/><Relationship Id="rId53" Type="http://schemas.openxmlformats.org/officeDocument/2006/relationships/hyperlink" Target="https://www.fema.gov/locations/utah" TargetMode="External"/><Relationship Id="rId52" Type="http://schemas.openxmlformats.org/officeDocument/2006/relationships/hyperlink" Target="https://www.fema.gov/locations/south-dakota" TargetMode="External"/><Relationship Id="rId11" Type="http://schemas.openxmlformats.org/officeDocument/2006/relationships/hyperlink" Target="https://www.fema.gov/locations/new-york" TargetMode="External"/><Relationship Id="rId55" Type="http://schemas.openxmlformats.org/officeDocument/2006/relationships/hyperlink" Target="https://www.fema.gov/about/organization/region-9" TargetMode="External"/><Relationship Id="rId10" Type="http://schemas.openxmlformats.org/officeDocument/2006/relationships/hyperlink" Target="https://www.fema.gov/locations/new-jersey" TargetMode="External"/><Relationship Id="rId54" Type="http://schemas.openxmlformats.org/officeDocument/2006/relationships/hyperlink" Target="https://www.fema.gov/locations/wyoming" TargetMode="External"/><Relationship Id="rId13" Type="http://schemas.openxmlformats.org/officeDocument/2006/relationships/hyperlink" Target="https://www.fema.gov/locations/virgin-islands" TargetMode="External"/><Relationship Id="rId57" Type="http://schemas.openxmlformats.org/officeDocument/2006/relationships/hyperlink" Target="https://www.fema.gov/locations/california" TargetMode="External"/><Relationship Id="rId12" Type="http://schemas.openxmlformats.org/officeDocument/2006/relationships/hyperlink" Target="https://www.fema.gov/locations/puerto-rico" TargetMode="External"/><Relationship Id="rId56" Type="http://schemas.openxmlformats.org/officeDocument/2006/relationships/hyperlink" Target="https://www.fema.gov/locations/arizona" TargetMode="External"/><Relationship Id="rId15" Type="http://schemas.openxmlformats.org/officeDocument/2006/relationships/hyperlink" Target="https://www.fema.gov/locations/delaware" TargetMode="External"/><Relationship Id="rId59" Type="http://schemas.openxmlformats.org/officeDocument/2006/relationships/hyperlink" Target="https://www.fema.gov/locations/nevada" TargetMode="External"/><Relationship Id="rId14" Type="http://schemas.openxmlformats.org/officeDocument/2006/relationships/hyperlink" Target="https://www.fema.gov/about/organization/region-3" TargetMode="External"/><Relationship Id="rId58" Type="http://schemas.openxmlformats.org/officeDocument/2006/relationships/hyperlink" Target="https://www.fema.gov/locations/hawaii" TargetMode="External"/><Relationship Id="rId17" Type="http://schemas.openxmlformats.org/officeDocument/2006/relationships/hyperlink" Target="https://www.fema.gov/locations/pennsylvania" TargetMode="External"/><Relationship Id="rId16" Type="http://schemas.openxmlformats.org/officeDocument/2006/relationships/hyperlink" Target="https://www.fema.gov/locations/maryland" TargetMode="External"/><Relationship Id="rId19" Type="http://schemas.openxmlformats.org/officeDocument/2006/relationships/hyperlink" Target="https://www.fema.gov/locations/district-of-columbia-(dc)" TargetMode="External"/><Relationship Id="rId18" Type="http://schemas.openxmlformats.org/officeDocument/2006/relationships/hyperlink" Target="https://www.fema.gov/locations/virginia"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9a356e8e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9a356e8e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97ce6b575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7ce6b575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B1B1B"/>
                </a:solidFill>
                <a:highlight>
                  <a:srgbClr val="FFFFFF"/>
                </a:highlight>
                <a:latin typeface="Roboto"/>
                <a:ea typeface="Roboto"/>
                <a:cs typeface="Roboto"/>
                <a:sym typeface="Roboto"/>
              </a:rPr>
              <a:t>FMA - Flood Mitigation Assistance grant program, HMGP - Hazard Mitigation Grant Program, LPDM -Legislative Pre-disaster Mitigation grant program, PDM - Pre-disaster Mitigation grant program, RFC - Repetitive Flood Claims grant program, SRL - Severe Repetitive Loss grant program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9a356e8e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9a356e8e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9a356e8e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a356e8e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States including alaska, dc, arizona, louisiana, puerto rico, idaho</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50" u="sng">
                <a:solidFill>
                  <a:srgbClr val="005288"/>
                </a:solidFill>
                <a:highlight>
                  <a:srgbClr val="FFFFFF"/>
                </a:highlight>
                <a:latin typeface="Open Sans"/>
                <a:ea typeface="Open Sans"/>
                <a:cs typeface="Open Sans"/>
                <a:sym typeface="Open Sans"/>
                <a:hlinkClick r:id="rId2">
                  <a:extLst>
                    <a:ext uri="{A12FA001-AC4F-418D-AE19-62706E023703}">
                      <ahyp:hlinkClr val="tx"/>
                    </a:ext>
                  </a:extLst>
                </a:hlinkClick>
              </a:rPr>
              <a:t>Region 1</a:t>
            </a:r>
            <a:r>
              <a:rPr lang="en"/>
              <a:t> </a:t>
            </a:r>
            <a:r>
              <a:rPr lang="en" sz="1150" u="sng">
                <a:solidFill>
                  <a:srgbClr val="005288"/>
                </a:solidFill>
                <a:highlight>
                  <a:srgbClr val="FFFFFF"/>
                </a:highlight>
                <a:latin typeface="Open Sans"/>
                <a:ea typeface="Open Sans"/>
                <a:cs typeface="Open Sans"/>
                <a:sym typeface="Open Sans"/>
                <a:hlinkClick r:id="rId3">
                  <a:extLst>
                    <a:ext uri="{A12FA001-AC4F-418D-AE19-62706E023703}">
                      <ahyp:hlinkClr val="tx"/>
                    </a:ext>
                  </a:extLst>
                </a:hlinkClick>
              </a:rPr>
              <a:t>Connecticut</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
                  <a:extLst>
                    <a:ext uri="{A12FA001-AC4F-418D-AE19-62706E023703}">
                      <ahyp:hlinkClr val="tx"/>
                    </a:ext>
                  </a:extLst>
                </a:hlinkClick>
              </a:rPr>
              <a:t>Maine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
                  <a:extLst>
                    <a:ext uri="{A12FA001-AC4F-418D-AE19-62706E023703}">
                      <ahyp:hlinkClr val="tx"/>
                    </a:ext>
                  </a:extLst>
                </a:hlinkClick>
              </a:rPr>
              <a:t>Massachusetts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
                  <a:extLst>
                    <a:ext uri="{A12FA001-AC4F-418D-AE19-62706E023703}">
                      <ahyp:hlinkClr val="tx"/>
                    </a:ext>
                  </a:extLst>
                </a:hlinkClick>
              </a:rPr>
              <a:t>New Hampshire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7">
                  <a:extLst>
                    <a:ext uri="{A12FA001-AC4F-418D-AE19-62706E023703}">
                      <ahyp:hlinkClr val="tx"/>
                    </a:ext>
                  </a:extLst>
                </a:hlinkClick>
              </a:rPr>
              <a:t>Rhode Island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8">
                  <a:extLst>
                    <a:ext uri="{A12FA001-AC4F-418D-AE19-62706E023703}">
                      <ahyp:hlinkClr val="tx"/>
                    </a:ext>
                  </a:extLst>
                </a:hlinkClick>
              </a:rPr>
              <a:t>Vermont</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9">
                  <a:extLst>
                    <a:ext uri="{A12FA001-AC4F-418D-AE19-62706E023703}">
                      <ahyp:hlinkClr val="tx"/>
                    </a:ext>
                  </a:extLst>
                </a:hlinkClick>
              </a:rPr>
              <a:t>Region 2</a:t>
            </a:r>
            <a:r>
              <a:rPr lang="en"/>
              <a:t> </a:t>
            </a:r>
            <a:r>
              <a:rPr lang="en" sz="1150" u="sng">
                <a:solidFill>
                  <a:srgbClr val="005288"/>
                </a:solidFill>
                <a:highlight>
                  <a:srgbClr val="FFFFFF"/>
                </a:highlight>
                <a:latin typeface="Open Sans"/>
                <a:ea typeface="Open Sans"/>
                <a:cs typeface="Open Sans"/>
                <a:sym typeface="Open Sans"/>
                <a:hlinkClick r:id="rId10">
                  <a:extLst>
                    <a:ext uri="{A12FA001-AC4F-418D-AE19-62706E023703}">
                      <ahyp:hlinkClr val="tx"/>
                    </a:ext>
                  </a:extLst>
                </a:hlinkClick>
              </a:rPr>
              <a:t>New Jersey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1">
                  <a:extLst>
                    <a:ext uri="{A12FA001-AC4F-418D-AE19-62706E023703}">
                      <ahyp:hlinkClr val="tx"/>
                    </a:ext>
                  </a:extLst>
                </a:hlinkClick>
              </a:rPr>
              <a:t>New York</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2">
                  <a:extLst>
                    <a:ext uri="{A12FA001-AC4F-418D-AE19-62706E023703}">
                      <ahyp:hlinkClr val="tx"/>
                    </a:ext>
                  </a:extLst>
                </a:hlinkClick>
              </a:rPr>
              <a:t>Puerto Rico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3">
                  <a:extLst>
                    <a:ext uri="{A12FA001-AC4F-418D-AE19-62706E023703}">
                      <ahyp:hlinkClr val="tx"/>
                    </a:ext>
                  </a:extLst>
                </a:hlinkClick>
              </a:rPr>
              <a:t>Virgin Islands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14">
                  <a:extLst>
                    <a:ext uri="{A12FA001-AC4F-418D-AE19-62706E023703}">
                      <ahyp:hlinkClr val="tx"/>
                    </a:ext>
                  </a:extLst>
                </a:hlinkClick>
              </a:rPr>
              <a:t>Region 3</a:t>
            </a:r>
            <a:r>
              <a:rPr lang="en"/>
              <a:t> </a:t>
            </a:r>
            <a:r>
              <a:rPr lang="en" sz="1150" u="sng">
                <a:solidFill>
                  <a:srgbClr val="005288"/>
                </a:solidFill>
                <a:highlight>
                  <a:srgbClr val="FFFFFF"/>
                </a:highlight>
                <a:latin typeface="Open Sans"/>
                <a:ea typeface="Open Sans"/>
                <a:cs typeface="Open Sans"/>
                <a:sym typeface="Open Sans"/>
                <a:hlinkClick r:id="rId15">
                  <a:extLst>
                    <a:ext uri="{A12FA001-AC4F-418D-AE19-62706E023703}">
                      <ahyp:hlinkClr val="tx"/>
                    </a:ext>
                  </a:extLst>
                </a:hlinkClick>
              </a:rPr>
              <a:t>Delaware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6">
                  <a:extLst>
                    <a:ext uri="{A12FA001-AC4F-418D-AE19-62706E023703}">
                      <ahyp:hlinkClr val="tx"/>
                    </a:ext>
                  </a:extLst>
                </a:hlinkClick>
              </a:rPr>
              <a:t>Maryland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7">
                  <a:extLst>
                    <a:ext uri="{A12FA001-AC4F-418D-AE19-62706E023703}">
                      <ahyp:hlinkClr val="tx"/>
                    </a:ext>
                  </a:extLst>
                </a:hlinkClick>
              </a:rPr>
              <a:t>Pennsylvania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8">
                  <a:extLst>
                    <a:ext uri="{A12FA001-AC4F-418D-AE19-62706E023703}">
                      <ahyp:hlinkClr val="tx"/>
                    </a:ext>
                  </a:extLst>
                </a:hlinkClick>
              </a:rPr>
              <a:t>Virginia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9">
                  <a:extLst>
                    <a:ext uri="{A12FA001-AC4F-418D-AE19-62706E023703}">
                      <ahyp:hlinkClr val="tx"/>
                    </a:ext>
                  </a:extLst>
                </a:hlinkClick>
              </a:rPr>
              <a:t>District of Columbia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0">
                  <a:extLst>
                    <a:ext uri="{A12FA001-AC4F-418D-AE19-62706E023703}">
                      <ahyp:hlinkClr val="tx"/>
                    </a:ext>
                  </a:extLst>
                </a:hlinkClick>
              </a:rPr>
              <a:t>West Virginia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21">
                  <a:extLst>
                    <a:ext uri="{A12FA001-AC4F-418D-AE19-62706E023703}">
                      <ahyp:hlinkClr val="tx"/>
                    </a:ext>
                  </a:extLst>
                </a:hlinkClick>
              </a:rPr>
              <a:t>Region 4</a:t>
            </a:r>
            <a:r>
              <a:rPr lang="en"/>
              <a:t> </a:t>
            </a:r>
            <a:r>
              <a:rPr lang="en" sz="1150" u="sng">
                <a:solidFill>
                  <a:srgbClr val="005288"/>
                </a:solidFill>
                <a:highlight>
                  <a:srgbClr val="FFFFFF"/>
                </a:highlight>
                <a:latin typeface="Open Sans"/>
                <a:ea typeface="Open Sans"/>
                <a:cs typeface="Open Sans"/>
                <a:sym typeface="Open Sans"/>
                <a:hlinkClick r:id="rId22">
                  <a:extLst>
                    <a:ext uri="{A12FA001-AC4F-418D-AE19-62706E023703}">
                      <ahyp:hlinkClr val="tx"/>
                    </a:ext>
                  </a:extLst>
                </a:hlinkClick>
              </a:rPr>
              <a:t>Alabama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3">
                  <a:extLst>
                    <a:ext uri="{A12FA001-AC4F-418D-AE19-62706E023703}">
                      <ahyp:hlinkClr val="tx"/>
                    </a:ext>
                  </a:extLst>
                </a:hlinkClick>
              </a:rPr>
              <a:t>Florida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4">
                  <a:extLst>
                    <a:ext uri="{A12FA001-AC4F-418D-AE19-62706E023703}">
                      <ahyp:hlinkClr val="tx"/>
                    </a:ext>
                  </a:extLst>
                </a:hlinkClick>
              </a:rPr>
              <a:t>Georgia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5">
                  <a:extLst>
                    <a:ext uri="{A12FA001-AC4F-418D-AE19-62706E023703}">
                      <ahyp:hlinkClr val="tx"/>
                    </a:ext>
                  </a:extLst>
                </a:hlinkClick>
              </a:rPr>
              <a:t>Kentucky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6">
                  <a:extLst>
                    <a:ext uri="{A12FA001-AC4F-418D-AE19-62706E023703}">
                      <ahyp:hlinkClr val="tx"/>
                    </a:ext>
                  </a:extLst>
                </a:hlinkClick>
              </a:rPr>
              <a:t>Mississippi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7">
                  <a:extLst>
                    <a:ext uri="{A12FA001-AC4F-418D-AE19-62706E023703}">
                      <ahyp:hlinkClr val="tx"/>
                    </a:ext>
                  </a:extLst>
                </a:hlinkClick>
              </a:rPr>
              <a:t>North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8">
                  <a:extLst>
                    <a:ext uri="{A12FA001-AC4F-418D-AE19-62706E023703}">
                      <ahyp:hlinkClr val="tx"/>
                    </a:ext>
                  </a:extLst>
                </a:hlinkClick>
              </a:rPr>
              <a:t>South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9">
                  <a:extLst>
                    <a:ext uri="{A12FA001-AC4F-418D-AE19-62706E023703}">
                      <ahyp:hlinkClr val="tx"/>
                    </a:ext>
                  </a:extLst>
                </a:hlinkClick>
              </a:rPr>
              <a:t>Tennessee</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0">
                  <a:extLst>
                    <a:ext uri="{A12FA001-AC4F-418D-AE19-62706E023703}">
                      <ahyp:hlinkClr val="tx"/>
                    </a:ext>
                  </a:extLst>
                </a:hlinkClick>
              </a:rPr>
              <a:t>Region 5</a:t>
            </a:r>
            <a:r>
              <a:rPr lang="en"/>
              <a:t> </a:t>
            </a:r>
            <a:r>
              <a:rPr lang="en" sz="1150" u="sng">
                <a:solidFill>
                  <a:srgbClr val="005288"/>
                </a:solidFill>
                <a:highlight>
                  <a:srgbClr val="FFFFFF"/>
                </a:highlight>
                <a:latin typeface="Open Sans"/>
                <a:ea typeface="Open Sans"/>
                <a:cs typeface="Open Sans"/>
                <a:sym typeface="Open Sans"/>
                <a:hlinkClick r:id="rId31">
                  <a:extLst>
                    <a:ext uri="{A12FA001-AC4F-418D-AE19-62706E023703}">
                      <ahyp:hlinkClr val="tx"/>
                    </a:ext>
                  </a:extLst>
                </a:hlinkClick>
              </a:rPr>
              <a:t>Illinois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2">
                  <a:extLst>
                    <a:ext uri="{A12FA001-AC4F-418D-AE19-62706E023703}">
                      <ahyp:hlinkClr val="tx"/>
                    </a:ext>
                  </a:extLst>
                </a:hlinkClick>
              </a:rPr>
              <a:t>Indiana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3">
                  <a:extLst>
                    <a:ext uri="{A12FA001-AC4F-418D-AE19-62706E023703}">
                      <ahyp:hlinkClr val="tx"/>
                    </a:ext>
                  </a:extLst>
                </a:hlinkClick>
              </a:rPr>
              <a:t>Michigan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4">
                  <a:extLst>
                    <a:ext uri="{A12FA001-AC4F-418D-AE19-62706E023703}">
                      <ahyp:hlinkClr val="tx"/>
                    </a:ext>
                  </a:extLst>
                </a:hlinkClick>
              </a:rPr>
              <a:t>Minnesota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5">
                  <a:extLst>
                    <a:ext uri="{A12FA001-AC4F-418D-AE19-62706E023703}">
                      <ahyp:hlinkClr val="tx"/>
                    </a:ext>
                  </a:extLst>
                </a:hlinkClick>
              </a:rPr>
              <a:t>Ohio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6">
                  <a:extLst>
                    <a:ext uri="{A12FA001-AC4F-418D-AE19-62706E023703}">
                      <ahyp:hlinkClr val="tx"/>
                    </a:ext>
                  </a:extLst>
                </a:hlinkClick>
              </a:rPr>
              <a:t>Wisconsin</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7">
                  <a:extLst>
                    <a:ext uri="{A12FA001-AC4F-418D-AE19-62706E023703}">
                      <ahyp:hlinkClr val="tx"/>
                    </a:ext>
                  </a:extLst>
                </a:hlinkClick>
              </a:rPr>
              <a:t>Region 6</a:t>
            </a:r>
            <a:r>
              <a:rPr lang="en"/>
              <a:t> </a:t>
            </a:r>
            <a:r>
              <a:rPr lang="en" sz="1150" u="sng">
                <a:solidFill>
                  <a:srgbClr val="005288"/>
                </a:solidFill>
                <a:highlight>
                  <a:srgbClr val="FFFFFF"/>
                </a:highlight>
                <a:latin typeface="Open Sans"/>
                <a:ea typeface="Open Sans"/>
                <a:cs typeface="Open Sans"/>
                <a:sym typeface="Open Sans"/>
                <a:hlinkClick r:id="rId38">
                  <a:extLst>
                    <a:ext uri="{A12FA001-AC4F-418D-AE19-62706E023703}">
                      <ahyp:hlinkClr val="tx"/>
                    </a:ext>
                  </a:extLst>
                </a:hlinkClick>
              </a:rPr>
              <a:t>Arkansas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9">
                  <a:extLst>
                    <a:ext uri="{A12FA001-AC4F-418D-AE19-62706E023703}">
                      <ahyp:hlinkClr val="tx"/>
                    </a:ext>
                  </a:extLst>
                </a:hlinkClick>
              </a:rPr>
              <a:t>Louisiana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0">
                  <a:extLst>
                    <a:ext uri="{A12FA001-AC4F-418D-AE19-62706E023703}">
                      <ahyp:hlinkClr val="tx"/>
                    </a:ext>
                  </a:extLst>
                </a:hlinkClick>
              </a:rPr>
              <a:t>New Mexico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1">
                  <a:extLst>
                    <a:ext uri="{A12FA001-AC4F-418D-AE19-62706E023703}">
                      <ahyp:hlinkClr val="tx"/>
                    </a:ext>
                  </a:extLst>
                </a:hlinkClick>
              </a:rPr>
              <a:t>Oklahoma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2">
                  <a:extLst>
                    <a:ext uri="{A12FA001-AC4F-418D-AE19-62706E023703}">
                      <ahyp:hlinkClr val="tx"/>
                    </a:ext>
                  </a:extLst>
                </a:hlinkClick>
              </a:rPr>
              <a:t>Texas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3">
                  <a:extLst>
                    <a:ext uri="{A12FA001-AC4F-418D-AE19-62706E023703}">
                      <ahyp:hlinkClr val="tx"/>
                    </a:ext>
                  </a:extLst>
                </a:hlinkClick>
              </a:rPr>
              <a:t>Region 7</a:t>
            </a:r>
            <a:r>
              <a:rPr lang="en"/>
              <a:t> </a:t>
            </a:r>
            <a:r>
              <a:rPr lang="en" sz="1150" u="sng">
                <a:solidFill>
                  <a:srgbClr val="005288"/>
                </a:solidFill>
                <a:highlight>
                  <a:srgbClr val="FFFFFF"/>
                </a:highlight>
                <a:latin typeface="Open Sans"/>
                <a:ea typeface="Open Sans"/>
                <a:cs typeface="Open Sans"/>
                <a:sym typeface="Open Sans"/>
                <a:hlinkClick r:id="rId44">
                  <a:extLst>
                    <a:ext uri="{A12FA001-AC4F-418D-AE19-62706E023703}">
                      <ahyp:hlinkClr val="tx"/>
                    </a:ext>
                  </a:extLst>
                </a:hlinkClick>
              </a:rPr>
              <a:t>Iowa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5">
                  <a:extLst>
                    <a:ext uri="{A12FA001-AC4F-418D-AE19-62706E023703}">
                      <ahyp:hlinkClr val="tx"/>
                    </a:ext>
                  </a:extLst>
                </a:hlinkClick>
              </a:rPr>
              <a:t>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6">
                  <a:extLst>
                    <a:ext uri="{A12FA001-AC4F-418D-AE19-62706E023703}">
                      <ahyp:hlinkClr val="tx"/>
                    </a:ext>
                  </a:extLst>
                </a:hlinkClick>
              </a:rPr>
              <a:t>Missouri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7">
                  <a:extLst>
                    <a:ext uri="{A12FA001-AC4F-418D-AE19-62706E023703}">
                      <ahyp:hlinkClr val="tx"/>
                    </a:ext>
                  </a:extLst>
                </a:hlinkClick>
              </a:rPr>
              <a:t>Nebraska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8">
                  <a:extLst>
                    <a:ext uri="{A12FA001-AC4F-418D-AE19-62706E023703}">
                      <ahyp:hlinkClr val="tx"/>
                    </a:ext>
                  </a:extLst>
                </a:hlinkClick>
              </a:rPr>
              <a:t>Region 8</a:t>
            </a:r>
            <a:r>
              <a:rPr lang="en"/>
              <a:t> </a:t>
            </a:r>
            <a:r>
              <a:rPr lang="en" sz="1150" u="sng">
                <a:solidFill>
                  <a:srgbClr val="005288"/>
                </a:solidFill>
                <a:highlight>
                  <a:srgbClr val="FFFFFF"/>
                </a:highlight>
                <a:latin typeface="Open Sans"/>
                <a:ea typeface="Open Sans"/>
                <a:cs typeface="Open Sans"/>
                <a:sym typeface="Open Sans"/>
                <a:hlinkClick r:id="rId49">
                  <a:extLst>
                    <a:ext uri="{A12FA001-AC4F-418D-AE19-62706E023703}">
                      <ahyp:hlinkClr val="tx"/>
                    </a:ext>
                  </a:extLst>
                </a:hlinkClick>
              </a:rPr>
              <a:t>Colorado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0">
                  <a:extLst>
                    <a:ext uri="{A12FA001-AC4F-418D-AE19-62706E023703}">
                      <ahyp:hlinkClr val="tx"/>
                    </a:ext>
                  </a:extLst>
                </a:hlinkClick>
              </a:rPr>
              <a:t>Montana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1">
                  <a:extLst>
                    <a:ext uri="{A12FA001-AC4F-418D-AE19-62706E023703}">
                      <ahyp:hlinkClr val="tx"/>
                    </a:ext>
                  </a:extLst>
                </a:hlinkClick>
              </a:rPr>
              <a:t>North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2">
                  <a:extLst>
                    <a:ext uri="{A12FA001-AC4F-418D-AE19-62706E023703}">
                      <ahyp:hlinkClr val="tx"/>
                    </a:ext>
                  </a:extLst>
                </a:hlinkClick>
              </a:rPr>
              <a:t>South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3">
                  <a:extLst>
                    <a:ext uri="{A12FA001-AC4F-418D-AE19-62706E023703}">
                      <ahyp:hlinkClr val="tx"/>
                    </a:ext>
                  </a:extLst>
                </a:hlinkClick>
              </a:rPr>
              <a:t>Utah</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4">
                  <a:extLst>
                    <a:ext uri="{A12FA001-AC4F-418D-AE19-62706E023703}">
                      <ahyp:hlinkClr val="tx"/>
                    </a:ext>
                  </a:extLst>
                </a:hlinkClick>
              </a:rPr>
              <a:t>Wyoming</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55">
                  <a:extLst>
                    <a:ext uri="{A12FA001-AC4F-418D-AE19-62706E023703}">
                      <ahyp:hlinkClr val="tx"/>
                    </a:ext>
                  </a:extLst>
                </a:hlinkClick>
              </a:rPr>
              <a:t>Region 9</a:t>
            </a:r>
            <a:r>
              <a:rPr lang="en"/>
              <a:t> </a:t>
            </a:r>
            <a:r>
              <a:rPr lang="en" sz="1150" u="sng">
                <a:solidFill>
                  <a:srgbClr val="005288"/>
                </a:solidFill>
                <a:highlight>
                  <a:srgbClr val="FFFFFF"/>
                </a:highlight>
                <a:latin typeface="Open Sans"/>
                <a:ea typeface="Open Sans"/>
                <a:cs typeface="Open Sans"/>
                <a:sym typeface="Open Sans"/>
                <a:hlinkClick r:id="rId56">
                  <a:extLst>
                    <a:ext uri="{A12FA001-AC4F-418D-AE19-62706E023703}">
                      <ahyp:hlinkClr val="tx"/>
                    </a:ext>
                  </a:extLst>
                </a:hlinkClick>
              </a:rPr>
              <a:t>Arizona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7">
                  <a:extLst>
                    <a:ext uri="{A12FA001-AC4F-418D-AE19-62706E023703}">
                      <ahyp:hlinkClr val="tx"/>
                    </a:ext>
                  </a:extLst>
                </a:hlinkClick>
              </a:rPr>
              <a:t>California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8">
                  <a:extLst>
                    <a:ext uri="{A12FA001-AC4F-418D-AE19-62706E023703}">
                      <ahyp:hlinkClr val="tx"/>
                    </a:ext>
                  </a:extLst>
                </a:hlinkClick>
              </a:rPr>
              <a:t>Hawaii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9">
                  <a:extLst>
                    <a:ext uri="{A12FA001-AC4F-418D-AE19-62706E023703}">
                      <ahyp:hlinkClr val="tx"/>
                    </a:ext>
                  </a:extLst>
                </a:hlinkClick>
              </a:rPr>
              <a:t>Nevada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0">
                  <a:extLst>
                    <a:ext uri="{A12FA001-AC4F-418D-AE19-62706E023703}">
                      <ahyp:hlinkClr val="tx"/>
                    </a:ext>
                  </a:extLst>
                </a:hlinkClick>
              </a:rPr>
              <a:t>Guam</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1">
                  <a:extLst>
                    <a:ext uri="{A12FA001-AC4F-418D-AE19-62706E023703}">
                      <ahyp:hlinkClr val="tx"/>
                    </a:ext>
                  </a:extLst>
                </a:hlinkClick>
              </a:rPr>
              <a:t>American Samoa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2">
                  <a:extLst>
                    <a:ext uri="{A12FA001-AC4F-418D-AE19-62706E023703}">
                      <ahyp:hlinkClr val="tx"/>
                    </a:ext>
                  </a:extLst>
                </a:hlinkClick>
              </a:rPr>
              <a:t>Commonwealth of Northern Mariana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3">
                  <a:extLst>
                    <a:ext uri="{A12FA001-AC4F-418D-AE19-62706E023703}">
                      <ahyp:hlinkClr val="tx"/>
                    </a:ext>
                  </a:extLst>
                </a:hlinkClick>
              </a:rPr>
              <a:t>Republic of Marshall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4">
                  <a:extLst>
                    <a:ext uri="{A12FA001-AC4F-418D-AE19-62706E023703}">
                      <ahyp:hlinkClr val="tx"/>
                    </a:ext>
                  </a:extLst>
                </a:hlinkClick>
              </a:rPr>
              <a:t>Federated States of Micronesia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65">
                  <a:extLst>
                    <a:ext uri="{A12FA001-AC4F-418D-AE19-62706E023703}">
                      <ahyp:hlinkClr val="tx"/>
                    </a:ext>
                  </a:extLst>
                </a:hlinkClick>
              </a:rPr>
              <a:t>Region 10</a:t>
            </a:r>
            <a:r>
              <a:rPr lang="en"/>
              <a:t> </a:t>
            </a:r>
            <a:r>
              <a:rPr lang="en" sz="1150" u="sng">
                <a:solidFill>
                  <a:srgbClr val="005288"/>
                </a:solidFill>
                <a:highlight>
                  <a:srgbClr val="FFFFFF"/>
                </a:highlight>
                <a:latin typeface="Open Sans"/>
                <a:ea typeface="Open Sans"/>
                <a:cs typeface="Open Sans"/>
                <a:sym typeface="Open Sans"/>
                <a:hlinkClick r:id="rId66">
                  <a:extLst>
                    <a:ext uri="{A12FA001-AC4F-418D-AE19-62706E023703}">
                      <ahyp:hlinkClr val="tx"/>
                    </a:ext>
                  </a:extLst>
                </a:hlinkClick>
              </a:rPr>
              <a:t>Alaska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7">
                  <a:extLst>
                    <a:ext uri="{A12FA001-AC4F-418D-AE19-62706E023703}">
                      <ahyp:hlinkClr val="tx"/>
                    </a:ext>
                  </a:extLst>
                </a:hlinkClick>
              </a:rPr>
              <a:t>Idaho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8">
                  <a:extLst>
                    <a:ext uri="{A12FA001-AC4F-418D-AE19-62706E023703}">
                      <ahyp:hlinkClr val="tx"/>
                    </a:ext>
                  </a:extLst>
                </a:hlinkClick>
              </a:rPr>
              <a:t>Oregon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9">
                  <a:extLst>
                    <a:ext uri="{A12FA001-AC4F-418D-AE19-62706E023703}">
                      <ahyp:hlinkClr val="tx"/>
                    </a:ext>
                  </a:extLst>
                </a:hlinkClick>
              </a:rPr>
              <a:t>Washington</a:t>
            </a:r>
            <a:endParaRPr sz="1150" u="sng">
              <a:solidFill>
                <a:srgbClr val="005288"/>
              </a:solidFill>
              <a:highlight>
                <a:srgbClr val="FFFFFF"/>
              </a:highlight>
              <a:latin typeface="Open Sans"/>
              <a:ea typeface="Open Sans"/>
              <a:cs typeface="Open Sans"/>
              <a:sym typeface="Open Sans"/>
            </a:endParaRPr>
          </a:p>
          <a:p>
            <a:pPr indent="0" lvl="0" marL="0" rtl="0" algn="l">
              <a:spcBef>
                <a:spcPts val="19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9a356e8e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a356e8e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States including alaska, dc, arizona, louisiana, puerto rico, idaho</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50" u="sng">
                <a:solidFill>
                  <a:srgbClr val="005288"/>
                </a:solidFill>
                <a:highlight>
                  <a:srgbClr val="FFFFFF"/>
                </a:highlight>
                <a:latin typeface="Open Sans"/>
                <a:ea typeface="Open Sans"/>
                <a:cs typeface="Open Sans"/>
                <a:sym typeface="Open Sans"/>
                <a:hlinkClick r:id="rId2">
                  <a:extLst>
                    <a:ext uri="{A12FA001-AC4F-418D-AE19-62706E023703}">
                      <ahyp:hlinkClr val="tx"/>
                    </a:ext>
                  </a:extLst>
                </a:hlinkClick>
              </a:rPr>
              <a:t>Region 1</a:t>
            </a:r>
            <a:r>
              <a:rPr lang="en"/>
              <a:t> </a:t>
            </a:r>
            <a:r>
              <a:rPr lang="en" sz="1150" u="sng">
                <a:solidFill>
                  <a:srgbClr val="005288"/>
                </a:solidFill>
                <a:highlight>
                  <a:srgbClr val="FFFFFF"/>
                </a:highlight>
                <a:latin typeface="Open Sans"/>
                <a:ea typeface="Open Sans"/>
                <a:cs typeface="Open Sans"/>
                <a:sym typeface="Open Sans"/>
                <a:hlinkClick r:id="rId3">
                  <a:extLst>
                    <a:ext uri="{A12FA001-AC4F-418D-AE19-62706E023703}">
                      <ahyp:hlinkClr val="tx"/>
                    </a:ext>
                  </a:extLst>
                </a:hlinkClick>
              </a:rPr>
              <a:t>Connecticut</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
                  <a:extLst>
                    <a:ext uri="{A12FA001-AC4F-418D-AE19-62706E023703}">
                      <ahyp:hlinkClr val="tx"/>
                    </a:ext>
                  </a:extLst>
                </a:hlinkClick>
              </a:rPr>
              <a:t>Maine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
                  <a:extLst>
                    <a:ext uri="{A12FA001-AC4F-418D-AE19-62706E023703}">
                      <ahyp:hlinkClr val="tx"/>
                    </a:ext>
                  </a:extLst>
                </a:hlinkClick>
              </a:rPr>
              <a:t>Massachusetts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
                  <a:extLst>
                    <a:ext uri="{A12FA001-AC4F-418D-AE19-62706E023703}">
                      <ahyp:hlinkClr val="tx"/>
                    </a:ext>
                  </a:extLst>
                </a:hlinkClick>
              </a:rPr>
              <a:t>New Hampshire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7">
                  <a:extLst>
                    <a:ext uri="{A12FA001-AC4F-418D-AE19-62706E023703}">
                      <ahyp:hlinkClr val="tx"/>
                    </a:ext>
                  </a:extLst>
                </a:hlinkClick>
              </a:rPr>
              <a:t>Rhode Island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8">
                  <a:extLst>
                    <a:ext uri="{A12FA001-AC4F-418D-AE19-62706E023703}">
                      <ahyp:hlinkClr val="tx"/>
                    </a:ext>
                  </a:extLst>
                </a:hlinkClick>
              </a:rPr>
              <a:t>Vermont</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9">
                  <a:extLst>
                    <a:ext uri="{A12FA001-AC4F-418D-AE19-62706E023703}">
                      <ahyp:hlinkClr val="tx"/>
                    </a:ext>
                  </a:extLst>
                </a:hlinkClick>
              </a:rPr>
              <a:t>Region 2</a:t>
            </a:r>
            <a:r>
              <a:rPr lang="en"/>
              <a:t> </a:t>
            </a:r>
            <a:r>
              <a:rPr lang="en" sz="1150" u="sng">
                <a:solidFill>
                  <a:srgbClr val="005288"/>
                </a:solidFill>
                <a:highlight>
                  <a:srgbClr val="FFFFFF"/>
                </a:highlight>
                <a:latin typeface="Open Sans"/>
                <a:ea typeface="Open Sans"/>
                <a:cs typeface="Open Sans"/>
                <a:sym typeface="Open Sans"/>
                <a:hlinkClick r:id="rId10">
                  <a:extLst>
                    <a:ext uri="{A12FA001-AC4F-418D-AE19-62706E023703}">
                      <ahyp:hlinkClr val="tx"/>
                    </a:ext>
                  </a:extLst>
                </a:hlinkClick>
              </a:rPr>
              <a:t>New Jersey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1">
                  <a:extLst>
                    <a:ext uri="{A12FA001-AC4F-418D-AE19-62706E023703}">
                      <ahyp:hlinkClr val="tx"/>
                    </a:ext>
                  </a:extLst>
                </a:hlinkClick>
              </a:rPr>
              <a:t>New York</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2">
                  <a:extLst>
                    <a:ext uri="{A12FA001-AC4F-418D-AE19-62706E023703}">
                      <ahyp:hlinkClr val="tx"/>
                    </a:ext>
                  </a:extLst>
                </a:hlinkClick>
              </a:rPr>
              <a:t>Puerto Rico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3">
                  <a:extLst>
                    <a:ext uri="{A12FA001-AC4F-418D-AE19-62706E023703}">
                      <ahyp:hlinkClr val="tx"/>
                    </a:ext>
                  </a:extLst>
                </a:hlinkClick>
              </a:rPr>
              <a:t>Virgin Islands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14">
                  <a:extLst>
                    <a:ext uri="{A12FA001-AC4F-418D-AE19-62706E023703}">
                      <ahyp:hlinkClr val="tx"/>
                    </a:ext>
                  </a:extLst>
                </a:hlinkClick>
              </a:rPr>
              <a:t>Region 3</a:t>
            </a:r>
            <a:r>
              <a:rPr lang="en"/>
              <a:t> </a:t>
            </a:r>
            <a:r>
              <a:rPr lang="en" sz="1150" u="sng">
                <a:solidFill>
                  <a:srgbClr val="005288"/>
                </a:solidFill>
                <a:highlight>
                  <a:srgbClr val="FFFFFF"/>
                </a:highlight>
                <a:latin typeface="Open Sans"/>
                <a:ea typeface="Open Sans"/>
                <a:cs typeface="Open Sans"/>
                <a:sym typeface="Open Sans"/>
                <a:hlinkClick r:id="rId15">
                  <a:extLst>
                    <a:ext uri="{A12FA001-AC4F-418D-AE19-62706E023703}">
                      <ahyp:hlinkClr val="tx"/>
                    </a:ext>
                  </a:extLst>
                </a:hlinkClick>
              </a:rPr>
              <a:t>Delaware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6">
                  <a:extLst>
                    <a:ext uri="{A12FA001-AC4F-418D-AE19-62706E023703}">
                      <ahyp:hlinkClr val="tx"/>
                    </a:ext>
                  </a:extLst>
                </a:hlinkClick>
              </a:rPr>
              <a:t>Maryland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7">
                  <a:extLst>
                    <a:ext uri="{A12FA001-AC4F-418D-AE19-62706E023703}">
                      <ahyp:hlinkClr val="tx"/>
                    </a:ext>
                  </a:extLst>
                </a:hlinkClick>
              </a:rPr>
              <a:t>Pennsylvania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8">
                  <a:extLst>
                    <a:ext uri="{A12FA001-AC4F-418D-AE19-62706E023703}">
                      <ahyp:hlinkClr val="tx"/>
                    </a:ext>
                  </a:extLst>
                </a:hlinkClick>
              </a:rPr>
              <a:t>Virginia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9">
                  <a:extLst>
                    <a:ext uri="{A12FA001-AC4F-418D-AE19-62706E023703}">
                      <ahyp:hlinkClr val="tx"/>
                    </a:ext>
                  </a:extLst>
                </a:hlinkClick>
              </a:rPr>
              <a:t>District of Columbia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0">
                  <a:extLst>
                    <a:ext uri="{A12FA001-AC4F-418D-AE19-62706E023703}">
                      <ahyp:hlinkClr val="tx"/>
                    </a:ext>
                  </a:extLst>
                </a:hlinkClick>
              </a:rPr>
              <a:t>West Virginia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21">
                  <a:extLst>
                    <a:ext uri="{A12FA001-AC4F-418D-AE19-62706E023703}">
                      <ahyp:hlinkClr val="tx"/>
                    </a:ext>
                  </a:extLst>
                </a:hlinkClick>
              </a:rPr>
              <a:t>Region 4</a:t>
            </a:r>
            <a:r>
              <a:rPr lang="en"/>
              <a:t> </a:t>
            </a:r>
            <a:r>
              <a:rPr lang="en" sz="1150" u="sng">
                <a:solidFill>
                  <a:srgbClr val="005288"/>
                </a:solidFill>
                <a:highlight>
                  <a:srgbClr val="FFFFFF"/>
                </a:highlight>
                <a:latin typeface="Open Sans"/>
                <a:ea typeface="Open Sans"/>
                <a:cs typeface="Open Sans"/>
                <a:sym typeface="Open Sans"/>
                <a:hlinkClick r:id="rId22">
                  <a:extLst>
                    <a:ext uri="{A12FA001-AC4F-418D-AE19-62706E023703}">
                      <ahyp:hlinkClr val="tx"/>
                    </a:ext>
                  </a:extLst>
                </a:hlinkClick>
              </a:rPr>
              <a:t>Alabama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3">
                  <a:extLst>
                    <a:ext uri="{A12FA001-AC4F-418D-AE19-62706E023703}">
                      <ahyp:hlinkClr val="tx"/>
                    </a:ext>
                  </a:extLst>
                </a:hlinkClick>
              </a:rPr>
              <a:t>Florida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4">
                  <a:extLst>
                    <a:ext uri="{A12FA001-AC4F-418D-AE19-62706E023703}">
                      <ahyp:hlinkClr val="tx"/>
                    </a:ext>
                  </a:extLst>
                </a:hlinkClick>
              </a:rPr>
              <a:t>Georgia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5">
                  <a:extLst>
                    <a:ext uri="{A12FA001-AC4F-418D-AE19-62706E023703}">
                      <ahyp:hlinkClr val="tx"/>
                    </a:ext>
                  </a:extLst>
                </a:hlinkClick>
              </a:rPr>
              <a:t>Kentucky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6">
                  <a:extLst>
                    <a:ext uri="{A12FA001-AC4F-418D-AE19-62706E023703}">
                      <ahyp:hlinkClr val="tx"/>
                    </a:ext>
                  </a:extLst>
                </a:hlinkClick>
              </a:rPr>
              <a:t>Mississippi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7">
                  <a:extLst>
                    <a:ext uri="{A12FA001-AC4F-418D-AE19-62706E023703}">
                      <ahyp:hlinkClr val="tx"/>
                    </a:ext>
                  </a:extLst>
                </a:hlinkClick>
              </a:rPr>
              <a:t>North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8">
                  <a:extLst>
                    <a:ext uri="{A12FA001-AC4F-418D-AE19-62706E023703}">
                      <ahyp:hlinkClr val="tx"/>
                    </a:ext>
                  </a:extLst>
                </a:hlinkClick>
              </a:rPr>
              <a:t>South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9">
                  <a:extLst>
                    <a:ext uri="{A12FA001-AC4F-418D-AE19-62706E023703}">
                      <ahyp:hlinkClr val="tx"/>
                    </a:ext>
                  </a:extLst>
                </a:hlinkClick>
              </a:rPr>
              <a:t>Tennessee</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0">
                  <a:extLst>
                    <a:ext uri="{A12FA001-AC4F-418D-AE19-62706E023703}">
                      <ahyp:hlinkClr val="tx"/>
                    </a:ext>
                  </a:extLst>
                </a:hlinkClick>
              </a:rPr>
              <a:t>Region 5</a:t>
            </a:r>
            <a:r>
              <a:rPr lang="en"/>
              <a:t> </a:t>
            </a:r>
            <a:r>
              <a:rPr lang="en" sz="1150" u="sng">
                <a:solidFill>
                  <a:srgbClr val="005288"/>
                </a:solidFill>
                <a:highlight>
                  <a:srgbClr val="FFFFFF"/>
                </a:highlight>
                <a:latin typeface="Open Sans"/>
                <a:ea typeface="Open Sans"/>
                <a:cs typeface="Open Sans"/>
                <a:sym typeface="Open Sans"/>
                <a:hlinkClick r:id="rId31">
                  <a:extLst>
                    <a:ext uri="{A12FA001-AC4F-418D-AE19-62706E023703}">
                      <ahyp:hlinkClr val="tx"/>
                    </a:ext>
                  </a:extLst>
                </a:hlinkClick>
              </a:rPr>
              <a:t>Illinois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2">
                  <a:extLst>
                    <a:ext uri="{A12FA001-AC4F-418D-AE19-62706E023703}">
                      <ahyp:hlinkClr val="tx"/>
                    </a:ext>
                  </a:extLst>
                </a:hlinkClick>
              </a:rPr>
              <a:t>Indiana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3">
                  <a:extLst>
                    <a:ext uri="{A12FA001-AC4F-418D-AE19-62706E023703}">
                      <ahyp:hlinkClr val="tx"/>
                    </a:ext>
                  </a:extLst>
                </a:hlinkClick>
              </a:rPr>
              <a:t>Michigan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4">
                  <a:extLst>
                    <a:ext uri="{A12FA001-AC4F-418D-AE19-62706E023703}">
                      <ahyp:hlinkClr val="tx"/>
                    </a:ext>
                  </a:extLst>
                </a:hlinkClick>
              </a:rPr>
              <a:t>Minnesota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5">
                  <a:extLst>
                    <a:ext uri="{A12FA001-AC4F-418D-AE19-62706E023703}">
                      <ahyp:hlinkClr val="tx"/>
                    </a:ext>
                  </a:extLst>
                </a:hlinkClick>
              </a:rPr>
              <a:t>Ohio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6">
                  <a:extLst>
                    <a:ext uri="{A12FA001-AC4F-418D-AE19-62706E023703}">
                      <ahyp:hlinkClr val="tx"/>
                    </a:ext>
                  </a:extLst>
                </a:hlinkClick>
              </a:rPr>
              <a:t>Wisconsin</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7">
                  <a:extLst>
                    <a:ext uri="{A12FA001-AC4F-418D-AE19-62706E023703}">
                      <ahyp:hlinkClr val="tx"/>
                    </a:ext>
                  </a:extLst>
                </a:hlinkClick>
              </a:rPr>
              <a:t>Region 6</a:t>
            </a:r>
            <a:r>
              <a:rPr lang="en"/>
              <a:t> </a:t>
            </a:r>
            <a:r>
              <a:rPr lang="en" sz="1150" u="sng">
                <a:solidFill>
                  <a:srgbClr val="005288"/>
                </a:solidFill>
                <a:highlight>
                  <a:srgbClr val="FFFFFF"/>
                </a:highlight>
                <a:latin typeface="Open Sans"/>
                <a:ea typeface="Open Sans"/>
                <a:cs typeface="Open Sans"/>
                <a:sym typeface="Open Sans"/>
                <a:hlinkClick r:id="rId38">
                  <a:extLst>
                    <a:ext uri="{A12FA001-AC4F-418D-AE19-62706E023703}">
                      <ahyp:hlinkClr val="tx"/>
                    </a:ext>
                  </a:extLst>
                </a:hlinkClick>
              </a:rPr>
              <a:t>Arkansas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9">
                  <a:extLst>
                    <a:ext uri="{A12FA001-AC4F-418D-AE19-62706E023703}">
                      <ahyp:hlinkClr val="tx"/>
                    </a:ext>
                  </a:extLst>
                </a:hlinkClick>
              </a:rPr>
              <a:t>Louisiana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0">
                  <a:extLst>
                    <a:ext uri="{A12FA001-AC4F-418D-AE19-62706E023703}">
                      <ahyp:hlinkClr val="tx"/>
                    </a:ext>
                  </a:extLst>
                </a:hlinkClick>
              </a:rPr>
              <a:t>New Mexico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1">
                  <a:extLst>
                    <a:ext uri="{A12FA001-AC4F-418D-AE19-62706E023703}">
                      <ahyp:hlinkClr val="tx"/>
                    </a:ext>
                  </a:extLst>
                </a:hlinkClick>
              </a:rPr>
              <a:t>Oklahoma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2">
                  <a:extLst>
                    <a:ext uri="{A12FA001-AC4F-418D-AE19-62706E023703}">
                      <ahyp:hlinkClr val="tx"/>
                    </a:ext>
                  </a:extLst>
                </a:hlinkClick>
              </a:rPr>
              <a:t>Texas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3">
                  <a:extLst>
                    <a:ext uri="{A12FA001-AC4F-418D-AE19-62706E023703}">
                      <ahyp:hlinkClr val="tx"/>
                    </a:ext>
                  </a:extLst>
                </a:hlinkClick>
              </a:rPr>
              <a:t>Region 7</a:t>
            </a:r>
            <a:r>
              <a:rPr lang="en"/>
              <a:t> </a:t>
            </a:r>
            <a:r>
              <a:rPr lang="en" sz="1150" u="sng">
                <a:solidFill>
                  <a:srgbClr val="005288"/>
                </a:solidFill>
                <a:highlight>
                  <a:srgbClr val="FFFFFF"/>
                </a:highlight>
                <a:latin typeface="Open Sans"/>
                <a:ea typeface="Open Sans"/>
                <a:cs typeface="Open Sans"/>
                <a:sym typeface="Open Sans"/>
                <a:hlinkClick r:id="rId44">
                  <a:extLst>
                    <a:ext uri="{A12FA001-AC4F-418D-AE19-62706E023703}">
                      <ahyp:hlinkClr val="tx"/>
                    </a:ext>
                  </a:extLst>
                </a:hlinkClick>
              </a:rPr>
              <a:t>Iowa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5">
                  <a:extLst>
                    <a:ext uri="{A12FA001-AC4F-418D-AE19-62706E023703}">
                      <ahyp:hlinkClr val="tx"/>
                    </a:ext>
                  </a:extLst>
                </a:hlinkClick>
              </a:rPr>
              <a:t>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6">
                  <a:extLst>
                    <a:ext uri="{A12FA001-AC4F-418D-AE19-62706E023703}">
                      <ahyp:hlinkClr val="tx"/>
                    </a:ext>
                  </a:extLst>
                </a:hlinkClick>
              </a:rPr>
              <a:t>Missouri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7">
                  <a:extLst>
                    <a:ext uri="{A12FA001-AC4F-418D-AE19-62706E023703}">
                      <ahyp:hlinkClr val="tx"/>
                    </a:ext>
                  </a:extLst>
                </a:hlinkClick>
              </a:rPr>
              <a:t>Nebraska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8">
                  <a:extLst>
                    <a:ext uri="{A12FA001-AC4F-418D-AE19-62706E023703}">
                      <ahyp:hlinkClr val="tx"/>
                    </a:ext>
                  </a:extLst>
                </a:hlinkClick>
              </a:rPr>
              <a:t>Region 8</a:t>
            </a:r>
            <a:r>
              <a:rPr lang="en"/>
              <a:t> </a:t>
            </a:r>
            <a:r>
              <a:rPr lang="en" sz="1150" u="sng">
                <a:solidFill>
                  <a:srgbClr val="005288"/>
                </a:solidFill>
                <a:highlight>
                  <a:srgbClr val="FFFFFF"/>
                </a:highlight>
                <a:latin typeface="Open Sans"/>
                <a:ea typeface="Open Sans"/>
                <a:cs typeface="Open Sans"/>
                <a:sym typeface="Open Sans"/>
                <a:hlinkClick r:id="rId49">
                  <a:extLst>
                    <a:ext uri="{A12FA001-AC4F-418D-AE19-62706E023703}">
                      <ahyp:hlinkClr val="tx"/>
                    </a:ext>
                  </a:extLst>
                </a:hlinkClick>
              </a:rPr>
              <a:t>Colorado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0">
                  <a:extLst>
                    <a:ext uri="{A12FA001-AC4F-418D-AE19-62706E023703}">
                      <ahyp:hlinkClr val="tx"/>
                    </a:ext>
                  </a:extLst>
                </a:hlinkClick>
              </a:rPr>
              <a:t>Montana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1">
                  <a:extLst>
                    <a:ext uri="{A12FA001-AC4F-418D-AE19-62706E023703}">
                      <ahyp:hlinkClr val="tx"/>
                    </a:ext>
                  </a:extLst>
                </a:hlinkClick>
              </a:rPr>
              <a:t>North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2">
                  <a:extLst>
                    <a:ext uri="{A12FA001-AC4F-418D-AE19-62706E023703}">
                      <ahyp:hlinkClr val="tx"/>
                    </a:ext>
                  </a:extLst>
                </a:hlinkClick>
              </a:rPr>
              <a:t>South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3">
                  <a:extLst>
                    <a:ext uri="{A12FA001-AC4F-418D-AE19-62706E023703}">
                      <ahyp:hlinkClr val="tx"/>
                    </a:ext>
                  </a:extLst>
                </a:hlinkClick>
              </a:rPr>
              <a:t>Utah</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4">
                  <a:extLst>
                    <a:ext uri="{A12FA001-AC4F-418D-AE19-62706E023703}">
                      <ahyp:hlinkClr val="tx"/>
                    </a:ext>
                  </a:extLst>
                </a:hlinkClick>
              </a:rPr>
              <a:t>Wyoming</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55">
                  <a:extLst>
                    <a:ext uri="{A12FA001-AC4F-418D-AE19-62706E023703}">
                      <ahyp:hlinkClr val="tx"/>
                    </a:ext>
                  </a:extLst>
                </a:hlinkClick>
              </a:rPr>
              <a:t>Region 9</a:t>
            </a:r>
            <a:r>
              <a:rPr lang="en"/>
              <a:t> </a:t>
            </a:r>
            <a:r>
              <a:rPr lang="en" sz="1150" u="sng">
                <a:solidFill>
                  <a:srgbClr val="005288"/>
                </a:solidFill>
                <a:highlight>
                  <a:srgbClr val="FFFFFF"/>
                </a:highlight>
                <a:latin typeface="Open Sans"/>
                <a:ea typeface="Open Sans"/>
                <a:cs typeface="Open Sans"/>
                <a:sym typeface="Open Sans"/>
                <a:hlinkClick r:id="rId56">
                  <a:extLst>
                    <a:ext uri="{A12FA001-AC4F-418D-AE19-62706E023703}">
                      <ahyp:hlinkClr val="tx"/>
                    </a:ext>
                  </a:extLst>
                </a:hlinkClick>
              </a:rPr>
              <a:t>Arizona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7">
                  <a:extLst>
                    <a:ext uri="{A12FA001-AC4F-418D-AE19-62706E023703}">
                      <ahyp:hlinkClr val="tx"/>
                    </a:ext>
                  </a:extLst>
                </a:hlinkClick>
              </a:rPr>
              <a:t>California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8">
                  <a:extLst>
                    <a:ext uri="{A12FA001-AC4F-418D-AE19-62706E023703}">
                      <ahyp:hlinkClr val="tx"/>
                    </a:ext>
                  </a:extLst>
                </a:hlinkClick>
              </a:rPr>
              <a:t>Hawaii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9">
                  <a:extLst>
                    <a:ext uri="{A12FA001-AC4F-418D-AE19-62706E023703}">
                      <ahyp:hlinkClr val="tx"/>
                    </a:ext>
                  </a:extLst>
                </a:hlinkClick>
              </a:rPr>
              <a:t>Nevada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0">
                  <a:extLst>
                    <a:ext uri="{A12FA001-AC4F-418D-AE19-62706E023703}">
                      <ahyp:hlinkClr val="tx"/>
                    </a:ext>
                  </a:extLst>
                </a:hlinkClick>
              </a:rPr>
              <a:t>Guam</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1">
                  <a:extLst>
                    <a:ext uri="{A12FA001-AC4F-418D-AE19-62706E023703}">
                      <ahyp:hlinkClr val="tx"/>
                    </a:ext>
                  </a:extLst>
                </a:hlinkClick>
              </a:rPr>
              <a:t>American Samoa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2">
                  <a:extLst>
                    <a:ext uri="{A12FA001-AC4F-418D-AE19-62706E023703}">
                      <ahyp:hlinkClr val="tx"/>
                    </a:ext>
                  </a:extLst>
                </a:hlinkClick>
              </a:rPr>
              <a:t>Commonwealth of Northern Mariana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3">
                  <a:extLst>
                    <a:ext uri="{A12FA001-AC4F-418D-AE19-62706E023703}">
                      <ahyp:hlinkClr val="tx"/>
                    </a:ext>
                  </a:extLst>
                </a:hlinkClick>
              </a:rPr>
              <a:t>Republic of Marshall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4">
                  <a:extLst>
                    <a:ext uri="{A12FA001-AC4F-418D-AE19-62706E023703}">
                      <ahyp:hlinkClr val="tx"/>
                    </a:ext>
                  </a:extLst>
                </a:hlinkClick>
              </a:rPr>
              <a:t>Federated States of Micronesia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65">
                  <a:extLst>
                    <a:ext uri="{A12FA001-AC4F-418D-AE19-62706E023703}">
                      <ahyp:hlinkClr val="tx"/>
                    </a:ext>
                  </a:extLst>
                </a:hlinkClick>
              </a:rPr>
              <a:t>Region 10</a:t>
            </a:r>
            <a:r>
              <a:rPr lang="en"/>
              <a:t> </a:t>
            </a:r>
            <a:r>
              <a:rPr lang="en" sz="1150" u="sng">
                <a:solidFill>
                  <a:srgbClr val="005288"/>
                </a:solidFill>
                <a:highlight>
                  <a:srgbClr val="FFFFFF"/>
                </a:highlight>
                <a:latin typeface="Open Sans"/>
                <a:ea typeface="Open Sans"/>
                <a:cs typeface="Open Sans"/>
                <a:sym typeface="Open Sans"/>
                <a:hlinkClick r:id="rId66">
                  <a:extLst>
                    <a:ext uri="{A12FA001-AC4F-418D-AE19-62706E023703}">
                      <ahyp:hlinkClr val="tx"/>
                    </a:ext>
                  </a:extLst>
                </a:hlinkClick>
              </a:rPr>
              <a:t>Alaska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7">
                  <a:extLst>
                    <a:ext uri="{A12FA001-AC4F-418D-AE19-62706E023703}">
                      <ahyp:hlinkClr val="tx"/>
                    </a:ext>
                  </a:extLst>
                </a:hlinkClick>
              </a:rPr>
              <a:t>Idaho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8">
                  <a:extLst>
                    <a:ext uri="{A12FA001-AC4F-418D-AE19-62706E023703}">
                      <ahyp:hlinkClr val="tx"/>
                    </a:ext>
                  </a:extLst>
                </a:hlinkClick>
              </a:rPr>
              <a:t>Oregon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9">
                  <a:extLst>
                    <a:ext uri="{A12FA001-AC4F-418D-AE19-62706E023703}">
                      <ahyp:hlinkClr val="tx"/>
                    </a:ext>
                  </a:extLst>
                </a:hlinkClick>
              </a:rPr>
              <a:t>Washington</a:t>
            </a:r>
            <a:endParaRPr sz="1150" u="sng">
              <a:solidFill>
                <a:srgbClr val="005288"/>
              </a:solidFill>
              <a:highlight>
                <a:srgbClr val="FFFFFF"/>
              </a:highlight>
              <a:latin typeface="Open Sans"/>
              <a:ea typeface="Open Sans"/>
              <a:cs typeface="Open Sans"/>
              <a:sym typeface="Open Sans"/>
            </a:endParaRPr>
          </a:p>
          <a:p>
            <a:pPr indent="0" lvl="0" marL="0" rtl="0" algn="l">
              <a:spcBef>
                <a:spcPts val="19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97ce6b575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97ce6b575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States including alaska, dc, arizona, louisiana, puerto rico, idaho</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50" u="sng">
                <a:solidFill>
                  <a:srgbClr val="005288"/>
                </a:solidFill>
                <a:highlight>
                  <a:srgbClr val="FFFFFF"/>
                </a:highlight>
                <a:latin typeface="Open Sans"/>
                <a:ea typeface="Open Sans"/>
                <a:cs typeface="Open Sans"/>
                <a:sym typeface="Open Sans"/>
                <a:hlinkClick r:id="rId2">
                  <a:extLst>
                    <a:ext uri="{A12FA001-AC4F-418D-AE19-62706E023703}">
                      <ahyp:hlinkClr val="tx"/>
                    </a:ext>
                  </a:extLst>
                </a:hlinkClick>
              </a:rPr>
              <a:t>Region 1</a:t>
            </a:r>
            <a:r>
              <a:rPr lang="en"/>
              <a:t> </a:t>
            </a:r>
            <a:r>
              <a:rPr lang="en" sz="1150" u="sng">
                <a:solidFill>
                  <a:srgbClr val="005288"/>
                </a:solidFill>
                <a:highlight>
                  <a:srgbClr val="FFFFFF"/>
                </a:highlight>
                <a:latin typeface="Open Sans"/>
                <a:ea typeface="Open Sans"/>
                <a:cs typeface="Open Sans"/>
                <a:sym typeface="Open Sans"/>
                <a:hlinkClick r:id="rId3">
                  <a:extLst>
                    <a:ext uri="{A12FA001-AC4F-418D-AE19-62706E023703}">
                      <ahyp:hlinkClr val="tx"/>
                    </a:ext>
                  </a:extLst>
                </a:hlinkClick>
              </a:rPr>
              <a:t>Connecticut</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
                  <a:extLst>
                    <a:ext uri="{A12FA001-AC4F-418D-AE19-62706E023703}">
                      <ahyp:hlinkClr val="tx"/>
                    </a:ext>
                  </a:extLst>
                </a:hlinkClick>
              </a:rPr>
              <a:t>Maine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
                  <a:extLst>
                    <a:ext uri="{A12FA001-AC4F-418D-AE19-62706E023703}">
                      <ahyp:hlinkClr val="tx"/>
                    </a:ext>
                  </a:extLst>
                </a:hlinkClick>
              </a:rPr>
              <a:t>Massachusetts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
                  <a:extLst>
                    <a:ext uri="{A12FA001-AC4F-418D-AE19-62706E023703}">
                      <ahyp:hlinkClr val="tx"/>
                    </a:ext>
                  </a:extLst>
                </a:hlinkClick>
              </a:rPr>
              <a:t>New Hampshire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7">
                  <a:extLst>
                    <a:ext uri="{A12FA001-AC4F-418D-AE19-62706E023703}">
                      <ahyp:hlinkClr val="tx"/>
                    </a:ext>
                  </a:extLst>
                </a:hlinkClick>
              </a:rPr>
              <a:t>Rhode Island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8">
                  <a:extLst>
                    <a:ext uri="{A12FA001-AC4F-418D-AE19-62706E023703}">
                      <ahyp:hlinkClr val="tx"/>
                    </a:ext>
                  </a:extLst>
                </a:hlinkClick>
              </a:rPr>
              <a:t>Vermont</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9">
                  <a:extLst>
                    <a:ext uri="{A12FA001-AC4F-418D-AE19-62706E023703}">
                      <ahyp:hlinkClr val="tx"/>
                    </a:ext>
                  </a:extLst>
                </a:hlinkClick>
              </a:rPr>
              <a:t>Region 2</a:t>
            </a:r>
            <a:r>
              <a:rPr lang="en"/>
              <a:t> </a:t>
            </a:r>
            <a:r>
              <a:rPr lang="en" sz="1150" u="sng">
                <a:solidFill>
                  <a:srgbClr val="005288"/>
                </a:solidFill>
                <a:highlight>
                  <a:srgbClr val="FFFFFF"/>
                </a:highlight>
                <a:latin typeface="Open Sans"/>
                <a:ea typeface="Open Sans"/>
                <a:cs typeface="Open Sans"/>
                <a:sym typeface="Open Sans"/>
                <a:hlinkClick r:id="rId10">
                  <a:extLst>
                    <a:ext uri="{A12FA001-AC4F-418D-AE19-62706E023703}">
                      <ahyp:hlinkClr val="tx"/>
                    </a:ext>
                  </a:extLst>
                </a:hlinkClick>
              </a:rPr>
              <a:t>New Jersey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1">
                  <a:extLst>
                    <a:ext uri="{A12FA001-AC4F-418D-AE19-62706E023703}">
                      <ahyp:hlinkClr val="tx"/>
                    </a:ext>
                  </a:extLst>
                </a:hlinkClick>
              </a:rPr>
              <a:t>New York</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2">
                  <a:extLst>
                    <a:ext uri="{A12FA001-AC4F-418D-AE19-62706E023703}">
                      <ahyp:hlinkClr val="tx"/>
                    </a:ext>
                  </a:extLst>
                </a:hlinkClick>
              </a:rPr>
              <a:t>Puerto Rico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3">
                  <a:extLst>
                    <a:ext uri="{A12FA001-AC4F-418D-AE19-62706E023703}">
                      <ahyp:hlinkClr val="tx"/>
                    </a:ext>
                  </a:extLst>
                </a:hlinkClick>
              </a:rPr>
              <a:t>Virgin Islands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14">
                  <a:extLst>
                    <a:ext uri="{A12FA001-AC4F-418D-AE19-62706E023703}">
                      <ahyp:hlinkClr val="tx"/>
                    </a:ext>
                  </a:extLst>
                </a:hlinkClick>
              </a:rPr>
              <a:t>Region 3</a:t>
            </a:r>
            <a:r>
              <a:rPr lang="en"/>
              <a:t> </a:t>
            </a:r>
            <a:r>
              <a:rPr lang="en" sz="1150" u="sng">
                <a:solidFill>
                  <a:srgbClr val="005288"/>
                </a:solidFill>
                <a:highlight>
                  <a:srgbClr val="FFFFFF"/>
                </a:highlight>
                <a:latin typeface="Open Sans"/>
                <a:ea typeface="Open Sans"/>
                <a:cs typeface="Open Sans"/>
                <a:sym typeface="Open Sans"/>
                <a:hlinkClick r:id="rId15">
                  <a:extLst>
                    <a:ext uri="{A12FA001-AC4F-418D-AE19-62706E023703}">
                      <ahyp:hlinkClr val="tx"/>
                    </a:ext>
                  </a:extLst>
                </a:hlinkClick>
              </a:rPr>
              <a:t>Delaware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6">
                  <a:extLst>
                    <a:ext uri="{A12FA001-AC4F-418D-AE19-62706E023703}">
                      <ahyp:hlinkClr val="tx"/>
                    </a:ext>
                  </a:extLst>
                </a:hlinkClick>
              </a:rPr>
              <a:t>Maryland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7">
                  <a:extLst>
                    <a:ext uri="{A12FA001-AC4F-418D-AE19-62706E023703}">
                      <ahyp:hlinkClr val="tx"/>
                    </a:ext>
                  </a:extLst>
                </a:hlinkClick>
              </a:rPr>
              <a:t>Pennsylvania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8">
                  <a:extLst>
                    <a:ext uri="{A12FA001-AC4F-418D-AE19-62706E023703}">
                      <ahyp:hlinkClr val="tx"/>
                    </a:ext>
                  </a:extLst>
                </a:hlinkClick>
              </a:rPr>
              <a:t>Virginia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9">
                  <a:extLst>
                    <a:ext uri="{A12FA001-AC4F-418D-AE19-62706E023703}">
                      <ahyp:hlinkClr val="tx"/>
                    </a:ext>
                  </a:extLst>
                </a:hlinkClick>
              </a:rPr>
              <a:t>District of Columbia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0">
                  <a:extLst>
                    <a:ext uri="{A12FA001-AC4F-418D-AE19-62706E023703}">
                      <ahyp:hlinkClr val="tx"/>
                    </a:ext>
                  </a:extLst>
                </a:hlinkClick>
              </a:rPr>
              <a:t>West Virginia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21">
                  <a:extLst>
                    <a:ext uri="{A12FA001-AC4F-418D-AE19-62706E023703}">
                      <ahyp:hlinkClr val="tx"/>
                    </a:ext>
                  </a:extLst>
                </a:hlinkClick>
              </a:rPr>
              <a:t>Region 4</a:t>
            </a:r>
            <a:r>
              <a:rPr lang="en"/>
              <a:t> </a:t>
            </a:r>
            <a:r>
              <a:rPr lang="en" sz="1150" u="sng">
                <a:solidFill>
                  <a:srgbClr val="005288"/>
                </a:solidFill>
                <a:highlight>
                  <a:srgbClr val="FFFFFF"/>
                </a:highlight>
                <a:latin typeface="Open Sans"/>
                <a:ea typeface="Open Sans"/>
                <a:cs typeface="Open Sans"/>
                <a:sym typeface="Open Sans"/>
                <a:hlinkClick r:id="rId22">
                  <a:extLst>
                    <a:ext uri="{A12FA001-AC4F-418D-AE19-62706E023703}">
                      <ahyp:hlinkClr val="tx"/>
                    </a:ext>
                  </a:extLst>
                </a:hlinkClick>
              </a:rPr>
              <a:t>Alabama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3">
                  <a:extLst>
                    <a:ext uri="{A12FA001-AC4F-418D-AE19-62706E023703}">
                      <ahyp:hlinkClr val="tx"/>
                    </a:ext>
                  </a:extLst>
                </a:hlinkClick>
              </a:rPr>
              <a:t>Florida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4">
                  <a:extLst>
                    <a:ext uri="{A12FA001-AC4F-418D-AE19-62706E023703}">
                      <ahyp:hlinkClr val="tx"/>
                    </a:ext>
                  </a:extLst>
                </a:hlinkClick>
              </a:rPr>
              <a:t>Georgia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5">
                  <a:extLst>
                    <a:ext uri="{A12FA001-AC4F-418D-AE19-62706E023703}">
                      <ahyp:hlinkClr val="tx"/>
                    </a:ext>
                  </a:extLst>
                </a:hlinkClick>
              </a:rPr>
              <a:t>Kentucky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6">
                  <a:extLst>
                    <a:ext uri="{A12FA001-AC4F-418D-AE19-62706E023703}">
                      <ahyp:hlinkClr val="tx"/>
                    </a:ext>
                  </a:extLst>
                </a:hlinkClick>
              </a:rPr>
              <a:t>Mississippi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7">
                  <a:extLst>
                    <a:ext uri="{A12FA001-AC4F-418D-AE19-62706E023703}">
                      <ahyp:hlinkClr val="tx"/>
                    </a:ext>
                  </a:extLst>
                </a:hlinkClick>
              </a:rPr>
              <a:t>North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8">
                  <a:extLst>
                    <a:ext uri="{A12FA001-AC4F-418D-AE19-62706E023703}">
                      <ahyp:hlinkClr val="tx"/>
                    </a:ext>
                  </a:extLst>
                </a:hlinkClick>
              </a:rPr>
              <a:t>South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9">
                  <a:extLst>
                    <a:ext uri="{A12FA001-AC4F-418D-AE19-62706E023703}">
                      <ahyp:hlinkClr val="tx"/>
                    </a:ext>
                  </a:extLst>
                </a:hlinkClick>
              </a:rPr>
              <a:t>Tennessee</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0">
                  <a:extLst>
                    <a:ext uri="{A12FA001-AC4F-418D-AE19-62706E023703}">
                      <ahyp:hlinkClr val="tx"/>
                    </a:ext>
                  </a:extLst>
                </a:hlinkClick>
              </a:rPr>
              <a:t>Region 5</a:t>
            </a:r>
            <a:r>
              <a:rPr lang="en"/>
              <a:t> </a:t>
            </a:r>
            <a:r>
              <a:rPr lang="en" sz="1150" u="sng">
                <a:solidFill>
                  <a:srgbClr val="005288"/>
                </a:solidFill>
                <a:highlight>
                  <a:srgbClr val="FFFFFF"/>
                </a:highlight>
                <a:latin typeface="Open Sans"/>
                <a:ea typeface="Open Sans"/>
                <a:cs typeface="Open Sans"/>
                <a:sym typeface="Open Sans"/>
                <a:hlinkClick r:id="rId31">
                  <a:extLst>
                    <a:ext uri="{A12FA001-AC4F-418D-AE19-62706E023703}">
                      <ahyp:hlinkClr val="tx"/>
                    </a:ext>
                  </a:extLst>
                </a:hlinkClick>
              </a:rPr>
              <a:t>Illinois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2">
                  <a:extLst>
                    <a:ext uri="{A12FA001-AC4F-418D-AE19-62706E023703}">
                      <ahyp:hlinkClr val="tx"/>
                    </a:ext>
                  </a:extLst>
                </a:hlinkClick>
              </a:rPr>
              <a:t>Indiana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3">
                  <a:extLst>
                    <a:ext uri="{A12FA001-AC4F-418D-AE19-62706E023703}">
                      <ahyp:hlinkClr val="tx"/>
                    </a:ext>
                  </a:extLst>
                </a:hlinkClick>
              </a:rPr>
              <a:t>Michigan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4">
                  <a:extLst>
                    <a:ext uri="{A12FA001-AC4F-418D-AE19-62706E023703}">
                      <ahyp:hlinkClr val="tx"/>
                    </a:ext>
                  </a:extLst>
                </a:hlinkClick>
              </a:rPr>
              <a:t>Minnesota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5">
                  <a:extLst>
                    <a:ext uri="{A12FA001-AC4F-418D-AE19-62706E023703}">
                      <ahyp:hlinkClr val="tx"/>
                    </a:ext>
                  </a:extLst>
                </a:hlinkClick>
              </a:rPr>
              <a:t>Ohio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6">
                  <a:extLst>
                    <a:ext uri="{A12FA001-AC4F-418D-AE19-62706E023703}">
                      <ahyp:hlinkClr val="tx"/>
                    </a:ext>
                  </a:extLst>
                </a:hlinkClick>
              </a:rPr>
              <a:t>Wisconsin</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7">
                  <a:extLst>
                    <a:ext uri="{A12FA001-AC4F-418D-AE19-62706E023703}">
                      <ahyp:hlinkClr val="tx"/>
                    </a:ext>
                  </a:extLst>
                </a:hlinkClick>
              </a:rPr>
              <a:t>Region 6</a:t>
            </a:r>
            <a:r>
              <a:rPr lang="en"/>
              <a:t> </a:t>
            </a:r>
            <a:r>
              <a:rPr lang="en" sz="1150" u="sng">
                <a:solidFill>
                  <a:srgbClr val="005288"/>
                </a:solidFill>
                <a:highlight>
                  <a:srgbClr val="FFFFFF"/>
                </a:highlight>
                <a:latin typeface="Open Sans"/>
                <a:ea typeface="Open Sans"/>
                <a:cs typeface="Open Sans"/>
                <a:sym typeface="Open Sans"/>
                <a:hlinkClick r:id="rId38">
                  <a:extLst>
                    <a:ext uri="{A12FA001-AC4F-418D-AE19-62706E023703}">
                      <ahyp:hlinkClr val="tx"/>
                    </a:ext>
                  </a:extLst>
                </a:hlinkClick>
              </a:rPr>
              <a:t>Arkansas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9">
                  <a:extLst>
                    <a:ext uri="{A12FA001-AC4F-418D-AE19-62706E023703}">
                      <ahyp:hlinkClr val="tx"/>
                    </a:ext>
                  </a:extLst>
                </a:hlinkClick>
              </a:rPr>
              <a:t>Louisiana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0">
                  <a:extLst>
                    <a:ext uri="{A12FA001-AC4F-418D-AE19-62706E023703}">
                      <ahyp:hlinkClr val="tx"/>
                    </a:ext>
                  </a:extLst>
                </a:hlinkClick>
              </a:rPr>
              <a:t>New Mexico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1">
                  <a:extLst>
                    <a:ext uri="{A12FA001-AC4F-418D-AE19-62706E023703}">
                      <ahyp:hlinkClr val="tx"/>
                    </a:ext>
                  </a:extLst>
                </a:hlinkClick>
              </a:rPr>
              <a:t>Oklahoma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2">
                  <a:extLst>
                    <a:ext uri="{A12FA001-AC4F-418D-AE19-62706E023703}">
                      <ahyp:hlinkClr val="tx"/>
                    </a:ext>
                  </a:extLst>
                </a:hlinkClick>
              </a:rPr>
              <a:t>Texas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3">
                  <a:extLst>
                    <a:ext uri="{A12FA001-AC4F-418D-AE19-62706E023703}">
                      <ahyp:hlinkClr val="tx"/>
                    </a:ext>
                  </a:extLst>
                </a:hlinkClick>
              </a:rPr>
              <a:t>Region 7</a:t>
            </a:r>
            <a:r>
              <a:rPr lang="en"/>
              <a:t> </a:t>
            </a:r>
            <a:r>
              <a:rPr lang="en" sz="1150" u="sng">
                <a:solidFill>
                  <a:srgbClr val="005288"/>
                </a:solidFill>
                <a:highlight>
                  <a:srgbClr val="FFFFFF"/>
                </a:highlight>
                <a:latin typeface="Open Sans"/>
                <a:ea typeface="Open Sans"/>
                <a:cs typeface="Open Sans"/>
                <a:sym typeface="Open Sans"/>
                <a:hlinkClick r:id="rId44">
                  <a:extLst>
                    <a:ext uri="{A12FA001-AC4F-418D-AE19-62706E023703}">
                      <ahyp:hlinkClr val="tx"/>
                    </a:ext>
                  </a:extLst>
                </a:hlinkClick>
              </a:rPr>
              <a:t>Iowa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5">
                  <a:extLst>
                    <a:ext uri="{A12FA001-AC4F-418D-AE19-62706E023703}">
                      <ahyp:hlinkClr val="tx"/>
                    </a:ext>
                  </a:extLst>
                </a:hlinkClick>
              </a:rPr>
              <a:t>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6">
                  <a:extLst>
                    <a:ext uri="{A12FA001-AC4F-418D-AE19-62706E023703}">
                      <ahyp:hlinkClr val="tx"/>
                    </a:ext>
                  </a:extLst>
                </a:hlinkClick>
              </a:rPr>
              <a:t>Missouri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7">
                  <a:extLst>
                    <a:ext uri="{A12FA001-AC4F-418D-AE19-62706E023703}">
                      <ahyp:hlinkClr val="tx"/>
                    </a:ext>
                  </a:extLst>
                </a:hlinkClick>
              </a:rPr>
              <a:t>Nebraska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8">
                  <a:extLst>
                    <a:ext uri="{A12FA001-AC4F-418D-AE19-62706E023703}">
                      <ahyp:hlinkClr val="tx"/>
                    </a:ext>
                  </a:extLst>
                </a:hlinkClick>
              </a:rPr>
              <a:t>Region 8</a:t>
            </a:r>
            <a:r>
              <a:rPr lang="en"/>
              <a:t> </a:t>
            </a:r>
            <a:r>
              <a:rPr lang="en" sz="1150" u="sng">
                <a:solidFill>
                  <a:srgbClr val="005288"/>
                </a:solidFill>
                <a:highlight>
                  <a:srgbClr val="FFFFFF"/>
                </a:highlight>
                <a:latin typeface="Open Sans"/>
                <a:ea typeface="Open Sans"/>
                <a:cs typeface="Open Sans"/>
                <a:sym typeface="Open Sans"/>
                <a:hlinkClick r:id="rId49">
                  <a:extLst>
                    <a:ext uri="{A12FA001-AC4F-418D-AE19-62706E023703}">
                      <ahyp:hlinkClr val="tx"/>
                    </a:ext>
                  </a:extLst>
                </a:hlinkClick>
              </a:rPr>
              <a:t>Colorado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0">
                  <a:extLst>
                    <a:ext uri="{A12FA001-AC4F-418D-AE19-62706E023703}">
                      <ahyp:hlinkClr val="tx"/>
                    </a:ext>
                  </a:extLst>
                </a:hlinkClick>
              </a:rPr>
              <a:t>Montana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1">
                  <a:extLst>
                    <a:ext uri="{A12FA001-AC4F-418D-AE19-62706E023703}">
                      <ahyp:hlinkClr val="tx"/>
                    </a:ext>
                  </a:extLst>
                </a:hlinkClick>
              </a:rPr>
              <a:t>North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2">
                  <a:extLst>
                    <a:ext uri="{A12FA001-AC4F-418D-AE19-62706E023703}">
                      <ahyp:hlinkClr val="tx"/>
                    </a:ext>
                  </a:extLst>
                </a:hlinkClick>
              </a:rPr>
              <a:t>South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3">
                  <a:extLst>
                    <a:ext uri="{A12FA001-AC4F-418D-AE19-62706E023703}">
                      <ahyp:hlinkClr val="tx"/>
                    </a:ext>
                  </a:extLst>
                </a:hlinkClick>
              </a:rPr>
              <a:t>Utah</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4">
                  <a:extLst>
                    <a:ext uri="{A12FA001-AC4F-418D-AE19-62706E023703}">
                      <ahyp:hlinkClr val="tx"/>
                    </a:ext>
                  </a:extLst>
                </a:hlinkClick>
              </a:rPr>
              <a:t>Wyoming</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55">
                  <a:extLst>
                    <a:ext uri="{A12FA001-AC4F-418D-AE19-62706E023703}">
                      <ahyp:hlinkClr val="tx"/>
                    </a:ext>
                  </a:extLst>
                </a:hlinkClick>
              </a:rPr>
              <a:t>Region 9</a:t>
            </a:r>
            <a:r>
              <a:rPr lang="en"/>
              <a:t> </a:t>
            </a:r>
            <a:r>
              <a:rPr lang="en" sz="1150" u="sng">
                <a:solidFill>
                  <a:srgbClr val="005288"/>
                </a:solidFill>
                <a:highlight>
                  <a:srgbClr val="FFFFFF"/>
                </a:highlight>
                <a:latin typeface="Open Sans"/>
                <a:ea typeface="Open Sans"/>
                <a:cs typeface="Open Sans"/>
                <a:sym typeface="Open Sans"/>
                <a:hlinkClick r:id="rId56">
                  <a:extLst>
                    <a:ext uri="{A12FA001-AC4F-418D-AE19-62706E023703}">
                      <ahyp:hlinkClr val="tx"/>
                    </a:ext>
                  </a:extLst>
                </a:hlinkClick>
              </a:rPr>
              <a:t>Arizona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7">
                  <a:extLst>
                    <a:ext uri="{A12FA001-AC4F-418D-AE19-62706E023703}">
                      <ahyp:hlinkClr val="tx"/>
                    </a:ext>
                  </a:extLst>
                </a:hlinkClick>
              </a:rPr>
              <a:t>California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8">
                  <a:extLst>
                    <a:ext uri="{A12FA001-AC4F-418D-AE19-62706E023703}">
                      <ahyp:hlinkClr val="tx"/>
                    </a:ext>
                  </a:extLst>
                </a:hlinkClick>
              </a:rPr>
              <a:t>Hawaii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9">
                  <a:extLst>
                    <a:ext uri="{A12FA001-AC4F-418D-AE19-62706E023703}">
                      <ahyp:hlinkClr val="tx"/>
                    </a:ext>
                  </a:extLst>
                </a:hlinkClick>
              </a:rPr>
              <a:t>Nevada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0">
                  <a:extLst>
                    <a:ext uri="{A12FA001-AC4F-418D-AE19-62706E023703}">
                      <ahyp:hlinkClr val="tx"/>
                    </a:ext>
                  </a:extLst>
                </a:hlinkClick>
              </a:rPr>
              <a:t>Guam</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1">
                  <a:extLst>
                    <a:ext uri="{A12FA001-AC4F-418D-AE19-62706E023703}">
                      <ahyp:hlinkClr val="tx"/>
                    </a:ext>
                  </a:extLst>
                </a:hlinkClick>
              </a:rPr>
              <a:t>American Samoa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2">
                  <a:extLst>
                    <a:ext uri="{A12FA001-AC4F-418D-AE19-62706E023703}">
                      <ahyp:hlinkClr val="tx"/>
                    </a:ext>
                  </a:extLst>
                </a:hlinkClick>
              </a:rPr>
              <a:t>Commonwealth of Northern Mariana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3">
                  <a:extLst>
                    <a:ext uri="{A12FA001-AC4F-418D-AE19-62706E023703}">
                      <ahyp:hlinkClr val="tx"/>
                    </a:ext>
                  </a:extLst>
                </a:hlinkClick>
              </a:rPr>
              <a:t>Republic of Marshall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4">
                  <a:extLst>
                    <a:ext uri="{A12FA001-AC4F-418D-AE19-62706E023703}">
                      <ahyp:hlinkClr val="tx"/>
                    </a:ext>
                  </a:extLst>
                </a:hlinkClick>
              </a:rPr>
              <a:t>Federated States of Micronesia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65">
                  <a:extLst>
                    <a:ext uri="{A12FA001-AC4F-418D-AE19-62706E023703}">
                      <ahyp:hlinkClr val="tx"/>
                    </a:ext>
                  </a:extLst>
                </a:hlinkClick>
              </a:rPr>
              <a:t>Region 10</a:t>
            </a:r>
            <a:r>
              <a:rPr lang="en"/>
              <a:t> </a:t>
            </a:r>
            <a:r>
              <a:rPr lang="en" sz="1150" u="sng">
                <a:solidFill>
                  <a:srgbClr val="005288"/>
                </a:solidFill>
                <a:highlight>
                  <a:srgbClr val="FFFFFF"/>
                </a:highlight>
                <a:latin typeface="Open Sans"/>
                <a:ea typeface="Open Sans"/>
                <a:cs typeface="Open Sans"/>
                <a:sym typeface="Open Sans"/>
                <a:hlinkClick r:id="rId66">
                  <a:extLst>
                    <a:ext uri="{A12FA001-AC4F-418D-AE19-62706E023703}">
                      <ahyp:hlinkClr val="tx"/>
                    </a:ext>
                  </a:extLst>
                </a:hlinkClick>
              </a:rPr>
              <a:t>Alaska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7">
                  <a:extLst>
                    <a:ext uri="{A12FA001-AC4F-418D-AE19-62706E023703}">
                      <ahyp:hlinkClr val="tx"/>
                    </a:ext>
                  </a:extLst>
                </a:hlinkClick>
              </a:rPr>
              <a:t>Idaho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8">
                  <a:extLst>
                    <a:ext uri="{A12FA001-AC4F-418D-AE19-62706E023703}">
                      <ahyp:hlinkClr val="tx"/>
                    </a:ext>
                  </a:extLst>
                </a:hlinkClick>
              </a:rPr>
              <a:t>Oregon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9">
                  <a:extLst>
                    <a:ext uri="{A12FA001-AC4F-418D-AE19-62706E023703}">
                      <ahyp:hlinkClr val="tx"/>
                    </a:ext>
                  </a:extLst>
                </a:hlinkClick>
              </a:rPr>
              <a:t>Washington</a:t>
            </a:r>
            <a:endParaRPr sz="1150" u="sng">
              <a:solidFill>
                <a:srgbClr val="005288"/>
              </a:solidFill>
              <a:highlight>
                <a:srgbClr val="FFFFFF"/>
              </a:highlight>
              <a:latin typeface="Open Sans"/>
              <a:ea typeface="Open Sans"/>
              <a:cs typeface="Open Sans"/>
              <a:sym typeface="Open Sans"/>
            </a:endParaRPr>
          </a:p>
          <a:p>
            <a:pPr indent="0" lvl="0" marL="0" rtl="0" algn="l">
              <a:spcBef>
                <a:spcPts val="19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9a356e8e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a356e8e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States including alaska, dc, arizona, louisiana, puerto rico, idaho</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50" u="sng">
                <a:solidFill>
                  <a:srgbClr val="005288"/>
                </a:solidFill>
                <a:highlight>
                  <a:srgbClr val="FFFFFF"/>
                </a:highlight>
                <a:latin typeface="Open Sans"/>
                <a:ea typeface="Open Sans"/>
                <a:cs typeface="Open Sans"/>
                <a:sym typeface="Open Sans"/>
                <a:hlinkClick r:id="rId2">
                  <a:extLst>
                    <a:ext uri="{A12FA001-AC4F-418D-AE19-62706E023703}">
                      <ahyp:hlinkClr val="tx"/>
                    </a:ext>
                  </a:extLst>
                </a:hlinkClick>
              </a:rPr>
              <a:t>Region 1</a:t>
            </a:r>
            <a:r>
              <a:rPr lang="en"/>
              <a:t> </a:t>
            </a:r>
            <a:r>
              <a:rPr lang="en" sz="1150" u="sng">
                <a:solidFill>
                  <a:srgbClr val="005288"/>
                </a:solidFill>
                <a:highlight>
                  <a:srgbClr val="FFFFFF"/>
                </a:highlight>
                <a:latin typeface="Open Sans"/>
                <a:ea typeface="Open Sans"/>
                <a:cs typeface="Open Sans"/>
                <a:sym typeface="Open Sans"/>
                <a:hlinkClick r:id="rId3">
                  <a:extLst>
                    <a:ext uri="{A12FA001-AC4F-418D-AE19-62706E023703}">
                      <ahyp:hlinkClr val="tx"/>
                    </a:ext>
                  </a:extLst>
                </a:hlinkClick>
              </a:rPr>
              <a:t>Connecticut</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
                  <a:extLst>
                    <a:ext uri="{A12FA001-AC4F-418D-AE19-62706E023703}">
                      <ahyp:hlinkClr val="tx"/>
                    </a:ext>
                  </a:extLst>
                </a:hlinkClick>
              </a:rPr>
              <a:t>Maine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
                  <a:extLst>
                    <a:ext uri="{A12FA001-AC4F-418D-AE19-62706E023703}">
                      <ahyp:hlinkClr val="tx"/>
                    </a:ext>
                  </a:extLst>
                </a:hlinkClick>
              </a:rPr>
              <a:t>Massachusetts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
                  <a:extLst>
                    <a:ext uri="{A12FA001-AC4F-418D-AE19-62706E023703}">
                      <ahyp:hlinkClr val="tx"/>
                    </a:ext>
                  </a:extLst>
                </a:hlinkClick>
              </a:rPr>
              <a:t>New Hampshire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7">
                  <a:extLst>
                    <a:ext uri="{A12FA001-AC4F-418D-AE19-62706E023703}">
                      <ahyp:hlinkClr val="tx"/>
                    </a:ext>
                  </a:extLst>
                </a:hlinkClick>
              </a:rPr>
              <a:t>Rhode Island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8">
                  <a:extLst>
                    <a:ext uri="{A12FA001-AC4F-418D-AE19-62706E023703}">
                      <ahyp:hlinkClr val="tx"/>
                    </a:ext>
                  </a:extLst>
                </a:hlinkClick>
              </a:rPr>
              <a:t>Vermont</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9">
                  <a:extLst>
                    <a:ext uri="{A12FA001-AC4F-418D-AE19-62706E023703}">
                      <ahyp:hlinkClr val="tx"/>
                    </a:ext>
                  </a:extLst>
                </a:hlinkClick>
              </a:rPr>
              <a:t>Region 2</a:t>
            </a:r>
            <a:r>
              <a:rPr lang="en"/>
              <a:t> </a:t>
            </a:r>
            <a:r>
              <a:rPr lang="en" sz="1150" u="sng">
                <a:solidFill>
                  <a:srgbClr val="005288"/>
                </a:solidFill>
                <a:highlight>
                  <a:srgbClr val="FFFFFF"/>
                </a:highlight>
                <a:latin typeface="Open Sans"/>
                <a:ea typeface="Open Sans"/>
                <a:cs typeface="Open Sans"/>
                <a:sym typeface="Open Sans"/>
                <a:hlinkClick r:id="rId10">
                  <a:extLst>
                    <a:ext uri="{A12FA001-AC4F-418D-AE19-62706E023703}">
                      <ahyp:hlinkClr val="tx"/>
                    </a:ext>
                  </a:extLst>
                </a:hlinkClick>
              </a:rPr>
              <a:t>New Jersey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1">
                  <a:extLst>
                    <a:ext uri="{A12FA001-AC4F-418D-AE19-62706E023703}">
                      <ahyp:hlinkClr val="tx"/>
                    </a:ext>
                  </a:extLst>
                </a:hlinkClick>
              </a:rPr>
              <a:t>New York</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2">
                  <a:extLst>
                    <a:ext uri="{A12FA001-AC4F-418D-AE19-62706E023703}">
                      <ahyp:hlinkClr val="tx"/>
                    </a:ext>
                  </a:extLst>
                </a:hlinkClick>
              </a:rPr>
              <a:t>Puerto Rico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3">
                  <a:extLst>
                    <a:ext uri="{A12FA001-AC4F-418D-AE19-62706E023703}">
                      <ahyp:hlinkClr val="tx"/>
                    </a:ext>
                  </a:extLst>
                </a:hlinkClick>
              </a:rPr>
              <a:t>Virgin Islands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14">
                  <a:extLst>
                    <a:ext uri="{A12FA001-AC4F-418D-AE19-62706E023703}">
                      <ahyp:hlinkClr val="tx"/>
                    </a:ext>
                  </a:extLst>
                </a:hlinkClick>
              </a:rPr>
              <a:t>Region 3</a:t>
            </a:r>
            <a:r>
              <a:rPr lang="en"/>
              <a:t> </a:t>
            </a:r>
            <a:r>
              <a:rPr lang="en" sz="1150" u="sng">
                <a:solidFill>
                  <a:srgbClr val="005288"/>
                </a:solidFill>
                <a:highlight>
                  <a:srgbClr val="FFFFFF"/>
                </a:highlight>
                <a:latin typeface="Open Sans"/>
                <a:ea typeface="Open Sans"/>
                <a:cs typeface="Open Sans"/>
                <a:sym typeface="Open Sans"/>
                <a:hlinkClick r:id="rId15">
                  <a:extLst>
                    <a:ext uri="{A12FA001-AC4F-418D-AE19-62706E023703}">
                      <ahyp:hlinkClr val="tx"/>
                    </a:ext>
                  </a:extLst>
                </a:hlinkClick>
              </a:rPr>
              <a:t>Delaware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6">
                  <a:extLst>
                    <a:ext uri="{A12FA001-AC4F-418D-AE19-62706E023703}">
                      <ahyp:hlinkClr val="tx"/>
                    </a:ext>
                  </a:extLst>
                </a:hlinkClick>
              </a:rPr>
              <a:t>Maryland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7">
                  <a:extLst>
                    <a:ext uri="{A12FA001-AC4F-418D-AE19-62706E023703}">
                      <ahyp:hlinkClr val="tx"/>
                    </a:ext>
                  </a:extLst>
                </a:hlinkClick>
              </a:rPr>
              <a:t>Pennsylvania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8">
                  <a:extLst>
                    <a:ext uri="{A12FA001-AC4F-418D-AE19-62706E023703}">
                      <ahyp:hlinkClr val="tx"/>
                    </a:ext>
                  </a:extLst>
                </a:hlinkClick>
              </a:rPr>
              <a:t>Virginia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9">
                  <a:extLst>
                    <a:ext uri="{A12FA001-AC4F-418D-AE19-62706E023703}">
                      <ahyp:hlinkClr val="tx"/>
                    </a:ext>
                  </a:extLst>
                </a:hlinkClick>
              </a:rPr>
              <a:t>District of Columbia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0">
                  <a:extLst>
                    <a:ext uri="{A12FA001-AC4F-418D-AE19-62706E023703}">
                      <ahyp:hlinkClr val="tx"/>
                    </a:ext>
                  </a:extLst>
                </a:hlinkClick>
              </a:rPr>
              <a:t>West Virginia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21">
                  <a:extLst>
                    <a:ext uri="{A12FA001-AC4F-418D-AE19-62706E023703}">
                      <ahyp:hlinkClr val="tx"/>
                    </a:ext>
                  </a:extLst>
                </a:hlinkClick>
              </a:rPr>
              <a:t>Region 4</a:t>
            </a:r>
            <a:r>
              <a:rPr lang="en"/>
              <a:t> </a:t>
            </a:r>
            <a:r>
              <a:rPr lang="en" sz="1150" u="sng">
                <a:solidFill>
                  <a:srgbClr val="005288"/>
                </a:solidFill>
                <a:highlight>
                  <a:srgbClr val="FFFFFF"/>
                </a:highlight>
                <a:latin typeface="Open Sans"/>
                <a:ea typeface="Open Sans"/>
                <a:cs typeface="Open Sans"/>
                <a:sym typeface="Open Sans"/>
                <a:hlinkClick r:id="rId22">
                  <a:extLst>
                    <a:ext uri="{A12FA001-AC4F-418D-AE19-62706E023703}">
                      <ahyp:hlinkClr val="tx"/>
                    </a:ext>
                  </a:extLst>
                </a:hlinkClick>
              </a:rPr>
              <a:t>Alabama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3">
                  <a:extLst>
                    <a:ext uri="{A12FA001-AC4F-418D-AE19-62706E023703}">
                      <ahyp:hlinkClr val="tx"/>
                    </a:ext>
                  </a:extLst>
                </a:hlinkClick>
              </a:rPr>
              <a:t>Florida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4">
                  <a:extLst>
                    <a:ext uri="{A12FA001-AC4F-418D-AE19-62706E023703}">
                      <ahyp:hlinkClr val="tx"/>
                    </a:ext>
                  </a:extLst>
                </a:hlinkClick>
              </a:rPr>
              <a:t>Georgia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5">
                  <a:extLst>
                    <a:ext uri="{A12FA001-AC4F-418D-AE19-62706E023703}">
                      <ahyp:hlinkClr val="tx"/>
                    </a:ext>
                  </a:extLst>
                </a:hlinkClick>
              </a:rPr>
              <a:t>Kentucky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6">
                  <a:extLst>
                    <a:ext uri="{A12FA001-AC4F-418D-AE19-62706E023703}">
                      <ahyp:hlinkClr val="tx"/>
                    </a:ext>
                  </a:extLst>
                </a:hlinkClick>
              </a:rPr>
              <a:t>Mississippi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7">
                  <a:extLst>
                    <a:ext uri="{A12FA001-AC4F-418D-AE19-62706E023703}">
                      <ahyp:hlinkClr val="tx"/>
                    </a:ext>
                  </a:extLst>
                </a:hlinkClick>
              </a:rPr>
              <a:t>North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8">
                  <a:extLst>
                    <a:ext uri="{A12FA001-AC4F-418D-AE19-62706E023703}">
                      <ahyp:hlinkClr val="tx"/>
                    </a:ext>
                  </a:extLst>
                </a:hlinkClick>
              </a:rPr>
              <a:t>South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9">
                  <a:extLst>
                    <a:ext uri="{A12FA001-AC4F-418D-AE19-62706E023703}">
                      <ahyp:hlinkClr val="tx"/>
                    </a:ext>
                  </a:extLst>
                </a:hlinkClick>
              </a:rPr>
              <a:t>Tennessee</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0">
                  <a:extLst>
                    <a:ext uri="{A12FA001-AC4F-418D-AE19-62706E023703}">
                      <ahyp:hlinkClr val="tx"/>
                    </a:ext>
                  </a:extLst>
                </a:hlinkClick>
              </a:rPr>
              <a:t>Region 5</a:t>
            </a:r>
            <a:r>
              <a:rPr lang="en"/>
              <a:t> </a:t>
            </a:r>
            <a:r>
              <a:rPr lang="en" sz="1150" u="sng">
                <a:solidFill>
                  <a:srgbClr val="005288"/>
                </a:solidFill>
                <a:highlight>
                  <a:srgbClr val="FFFFFF"/>
                </a:highlight>
                <a:latin typeface="Open Sans"/>
                <a:ea typeface="Open Sans"/>
                <a:cs typeface="Open Sans"/>
                <a:sym typeface="Open Sans"/>
                <a:hlinkClick r:id="rId31">
                  <a:extLst>
                    <a:ext uri="{A12FA001-AC4F-418D-AE19-62706E023703}">
                      <ahyp:hlinkClr val="tx"/>
                    </a:ext>
                  </a:extLst>
                </a:hlinkClick>
              </a:rPr>
              <a:t>Illinois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2">
                  <a:extLst>
                    <a:ext uri="{A12FA001-AC4F-418D-AE19-62706E023703}">
                      <ahyp:hlinkClr val="tx"/>
                    </a:ext>
                  </a:extLst>
                </a:hlinkClick>
              </a:rPr>
              <a:t>Indiana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3">
                  <a:extLst>
                    <a:ext uri="{A12FA001-AC4F-418D-AE19-62706E023703}">
                      <ahyp:hlinkClr val="tx"/>
                    </a:ext>
                  </a:extLst>
                </a:hlinkClick>
              </a:rPr>
              <a:t>Michigan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4">
                  <a:extLst>
                    <a:ext uri="{A12FA001-AC4F-418D-AE19-62706E023703}">
                      <ahyp:hlinkClr val="tx"/>
                    </a:ext>
                  </a:extLst>
                </a:hlinkClick>
              </a:rPr>
              <a:t>Minnesota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5">
                  <a:extLst>
                    <a:ext uri="{A12FA001-AC4F-418D-AE19-62706E023703}">
                      <ahyp:hlinkClr val="tx"/>
                    </a:ext>
                  </a:extLst>
                </a:hlinkClick>
              </a:rPr>
              <a:t>Ohio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6">
                  <a:extLst>
                    <a:ext uri="{A12FA001-AC4F-418D-AE19-62706E023703}">
                      <ahyp:hlinkClr val="tx"/>
                    </a:ext>
                  </a:extLst>
                </a:hlinkClick>
              </a:rPr>
              <a:t>Wisconsin</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7">
                  <a:extLst>
                    <a:ext uri="{A12FA001-AC4F-418D-AE19-62706E023703}">
                      <ahyp:hlinkClr val="tx"/>
                    </a:ext>
                  </a:extLst>
                </a:hlinkClick>
              </a:rPr>
              <a:t>Region 6</a:t>
            </a:r>
            <a:r>
              <a:rPr lang="en"/>
              <a:t> </a:t>
            </a:r>
            <a:r>
              <a:rPr lang="en" sz="1150" u="sng">
                <a:solidFill>
                  <a:srgbClr val="005288"/>
                </a:solidFill>
                <a:highlight>
                  <a:srgbClr val="FFFFFF"/>
                </a:highlight>
                <a:latin typeface="Open Sans"/>
                <a:ea typeface="Open Sans"/>
                <a:cs typeface="Open Sans"/>
                <a:sym typeface="Open Sans"/>
                <a:hlinkClick r:id="rId38">
                  <a:extLst>
                    <a:ext uri="{A12FA001-AC4F-418D-AE19-62706E023703}">
                      <ahyp:hlinkClr val="tx"/>
                    </a:ext>
                  </a:extLst>
                </a:hlinkClick>
              </a:rPr>
              <a:t>Arkansas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9">
                  <a:extLst>
                    <a:ext uri="{A12FA001-AC4F-418D-AE19-62706E023703}">
                      <ahyp:hlinkClr val="tx"/>
                    </a:ext>
                  </a:extLst>
                </a:hlinkClick>
              </a:rPr>
              <a:t>Louisiana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0">
                  <a:extLst>
                    <a:ext uri="{A12FA001-AC4F-418D-AE19-62706E023703}">
                      <ahyp:hlinkClr val="tx"/>
                    </a:ext>
                  </a:extLst>
                </a:hlinkClick>
              </a:rPr>
              <a:t>New Mexico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1">
                  <a:extLst>
                    <a:ext uri="{A12FA001-AC4F-418D-AE19-62706E023703}">
                      <ahyp:hlinkClr val="tx"/>
                    </a:ext>
                  </a:extLst>
                </a:hlinkClick>
              </a:rPr>
              <a:t>Oklahoma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2">
                  <a:extLst>
                    <a:ext uri="{A12FA001-AC4F-418D-AE19-62706E023703}">
                      <ahyp:hlinkClr val="tx"/>
                    </a:ext>
                  </a:extLst>
                </a:hlinkClick>
              </a:rPr>
              <a:t>Texas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3">
                  <a:extLst>
                    <a:ext uri="{A12FA001-AC4F-418D-AE19-62706E023703}">
                      <ahyp:hlinkClr val="tx"/>
                    </a:ext>
                  </a:extLst>
                </a:hlinkClick>
              </a:rPr>
              <a:t>Region 7</a:t>
            </a:r>
            <a:r>
              <a:rPr lang="en"/>
              <a:t> </a:t>
            </a:r>
            <a:r>
              <a:rPr lang="en" sz="1150" u="sng">
                <a:solidFill>
                  <a:srgbClr val="005288"/>
                </a:solidFill>
                <a:highlight>
                  <a:srgbClr val="FFFFFF"/>
                </a:highlight>
                <a:latin typeface="Open Sans"/>
                <a:ea typeface="Open Sans"/>
                <a:cs typeface="Open Sans"/>
                <a:sym typeface="Open Sans"/>
                <a:hlinkClick r:id="rId44">
                  <a:extLst>
                    <a:ext uri="{A12FA001-AC4F-418D-AE19-62706E023703}">
                      <ahyp:hlinkClr val="tx"/>
                    </a:ext>
                  </a:extLst>
                </a:hlinkClick>
              </a:rPr>
              <a:t>Iowa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5">
                  <a:extLst>
                    <a:ext uri="{A12FA001-AC4F-418D-AE19-62706E023703}">
                      <ahyp:hlinkClr val="tx"/>
                    </a:ext>
                  </a:extLst>
                </a:hlinkClick>
              </a:rPr>
              <a:t>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6">
                  <a:extLst>
                    <a:ext uri="{A12FA001-AC4F-418D-AE19-62706E023703}">
                      <ahyp:hlinkClr val="tx"/>
                    </a:ext>
                  </a:extLst>
                </a:hlinkClick>
              </a:rPr>
              <a:t>Missouri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7">
                  <a:extLst>
                    <a:ext uri="{A12FA001-AC4F-418D-AE19-62706E023703}">
                      <ahyp:hlinkClr val="tx"/>
                    </a:ext>
                  </a:extLst>
                </a:hlinkClick>
              </a:rPr>
              <a:t>Nebraska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8">
                  <a:extLst>
                    <a:ext uri="{A12FA001-AC4F-418D-AE19-62706E023703}">
                      <ahyp:hlinkClr val="tx"/>
                    </a:ext>
                  </a:extLst>
                </a:hlinkClick>
              </a:rPr>
              <a:t>Region 8</a:t>
            </a:r>
            <a:r>
              <a:rPr lang="en"/>
              <a:t> </a:t>
            </a:r>
            <a:r>
              <a:rPr lang="en" sz="1150" u="sng">
                <a:solidFill>
                  <a:srgbClr val="005288"/>
                </a:solidFill>
                <a:highlight>
                  <a:srgbClr val="FFFFFF"/>
                </a:highlight>
                <a:latin typeface="Open Sans"/>
                <a:ea typeface="Open Sans"/>
                <a:cs typeface="Open Sans"/>
                <a:sym typeface="Open Sans"/>
                <a:hlinkClick r:id="rId49">
                  <a:extLst>
                    <a:ext uri="{A12FA001-AC4F-418D-AE19-62706E023703}">
                      <ahyp:hlinkClr val="tx"/>
                    </a:ext>
                  </a:extLst>
                </a:hlinkClick>
              </a:rPr>
              <a:t>Colorado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0">
                  <a:extLst>
                    <a:ext uri="{A12FA001-AC4F-418D-AE19-62706E023703}">
                      <ahyp:hlinkClr val="tx"/>
                    </a:ext>
                  </a:extLst>
                </a:hlinkClick>
              </a:rPr>
              <a:t>Montana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1">
                  <a:extLst>
                    <a:ext uri="{A12FA001-AC4F-418D-AE19-62706E023703}">
                      <ahyp:hlinkClr val="tx"/>
                    </a:ext>
                  </a:extLst>
                </a:hlinkClick>
              </a:rPr>
              <a:t>North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2">
                  <a:extLst>
                    <a:ext uri="{A12FA001-AC4F-418D-AE19-62706E023703}">
                      <ahyp:hlinkClr val="tx"/>
                    </a:ext>
                  </a:extLst>
                </a:hlinkClick>
              </a:rPr>
              <a:t>South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3">
                  <a:extLst>
                    <a:ext uri="{A12FA001-AC4F-418D-AE19-62706E023703}">
                      <ahyp:hlinkClr val="tx"/>
                    </a:ext>
                  </a:extLst>
                </a:hlinkClick>
              </a:rPr>
              <a:t>Utah</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4">
                  <a:extLst>
                    <a:ext uri="{A12FA001-AC4F-418D-AE19-62706E023703}">
                      <ahyp:hlinkClr val="tx"/>
                    </a:ext>
                  </a:extLst>
                </a:hlinkClick>
              </a:rPr>
              <a:t>Wyoming</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55">
                  <a:extLst>
                    <a:ext uri="{A12FA001-AC4F-418D-AE19-62706E023703}">
                      <ahyp:hlinkClr val="tx"/>
                    </a:ext>
                  </a:extLst>
                </a:hlinkClick>
              </a:rPr>
              <a:t>Region 9</a:t>
            </a:r>
            <a:r>
              <a:rPr lang="en"/>
              <a:t> </a:t>
            </a:r>
            <a:r>
              <a:rPr lang="en" sz="1150" u="sng">
                <a:solidFill>
                  <a:srgbClr val="005288"/>
                </a:solidFill>
                <a:highlight>
                  <a:srgbClr val="FFFFFF"/>
                </a:highlight>
                <a:latin typeface="Open Sans"/>
                <a:ea typeface="Open Sans"/>
                <a:cs typeface="Open Sans"/>
                <a:sym typeface="Open Sans"/>
                <a:hlinkClick r:id="rId56">
                  <a:extLst>
                    <a:ext uri="{A12FA001-AC4F-418D-AE19-62706E023703}">
                      <ahyp:hlinkClr val="tx"/>
                    </a:ext>
                  </a:extLst>
                </a:hlinkClick>
              </a:rPr>
              <a:t>Arizona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7">
                  <a:extLst>
                    <a:ext uri="{A12FA001-AC4F-418D-AE19-62706E023703}">
                      <ahyp:hlinkClr val="tx"/>
                    </a:ext>
                  </a:extLst>
                </a:hlinkClick>
              </a:rPr>
              <a:t>California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8">
                  <a:extLst>
                    <a:ext uri="{A12FA001-AC4F-418D-AE19-62706E023703}">
                      <ahyp:hlinkClr val="tx"/>
                    </a:ext>
                  </a:extLst>
                </a:hlinkClick>
              </a:rPr>
              <a:t>Hawaii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9">
                  <a:extLst>
                    <a:ext uri="{A12FA001-AC4F-418D-AE19-62706E023703}">
                      <ahyp:hlinkClr val="tx"/>
                    </a:ext>
                  </a:extLst>
                </a:hlinkClick>
              </a:rPr>
              <a:t>Nevada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0">
                  <a:extLst>
                    <a:ext uri="{A12FA001-AC4F-418D-AE19-62706E023703}">
                      <ahyp:hlinkClr val="tx"/>
                    </a:ext>
                  </a:extLst>
                </a:hlinkClick>
              </a:rPr>
              <a:t>Guam</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1">
                  <a:extLst>
                    <a:ext uri="{A12FA001-AC4F-418D-AE19-62706E023703}">
                      <ahyp:hlinkClr val="tx"/>
                    </a:ext>
                  </a:extLst>
                </a:hlinkClick>
              </a:rPr>
              <a:t>American Samoa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2">
                  <a:extLst>
                    <a:ext uri="{A12FA001-AC4F-418D-AE19-62706E023703}">
                      <ahyp:hlinkClr val="tx"/>
                    </a:ext>
                  </a:extLst>
                </a:hlinkClick>
              </a:rPr>
              <a:t>Commonwealth of Northern Mariana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3">
                  <a:extLst>
                    <a:ext uri="{A12FA001-AC4F-418D-AE19-62706E023703}">
                      <ahyp:hlinkClr val="tx"/>
                    </a:ext>
                  </a:extLst>
                </a:hlinkClick>
              </a:rPr>
              <a:t>Republic of Marshall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4">
                  <a:extLst>
                    <a:ext uri="{A12FA001-AC4F-418D-AE19-62706E023703}">
                      <ahyp:hlinkClr val="tx"/>
                    </a:ext>
                  </a:extLst>
                </a:hlinkClick>
              </a:rPr>
              <a:t>Federated States of Micronesia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65">
                  <a:extLst>
                    <a:ext uri="{A12FA001-AC4F-418D-AE19-62706E023703}">
                      <ahyp:hlinkClr val="tx"/>
                    </a:ext>
                  </a:extLst>
                </a:hlinkClick>
              </a:rPr>
              <a:t>Region 10</a:t>
            </a:r>
            <a:r>
              <a:rPr lang="en"/>
              <a:t> </a:t>
            </a:r>
            <a:r>
              <a:rPr lang="en" sz="1150" u="sng">
                <a:solidFill>
                  <a:srgbClr val="005288"/>
                </a:solidFill>
                <a:highlight>
                  <a:srgbClr val="FFFFFF"/>
                </a:highlight>
                <a:latin typeface="Open Sans"/>
                <a:ea typeface="Open Sans"/>
                <a:cs typeface="Open Sans"/>
                <a:sym typeface="Open Sans"/>
                <a:hlinkClick r:id="rId66">
                  <a:extLst>
                    <a:ext uri="{A12FA001-AC4F-418D-AE19-62706E023703}">
                      <ahyp:hlinkClr val="tx"/>
                    </a:ext>
                  </a:extLst>
                </a:hlinkClick>
              </a:rPr>
              <a:t>Alaska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7">
                  <a:extLst>
                    <a:ext uri="{A12FA001-AC4F-418D-AE19-62706E023703}">
                      <ahyp:hlinkClr val="tx"/>
                    </a:ext>
                  </a:extLst>
                </a:hlinkClick>
              </a:rPr>
              <a:t>Idaho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8">
                  <a:extLst>
                    <a:ext uri="{A12FA001-AC4F-418D-AE19-62706E023703}">
                      <ahyp:hlinkClr val="tx"/>
                    </a:ext>
                  </a:extLst>
                </a:hlinkClick>
              </a:rPr>
              <a:t>Oregon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9">
                  <a:extLst>
                    <a:ext uri="{A12FA001-AC4F-418D-AE19-62706E023703}">
                      <ahyp:hlinkClr val="tx"/>
                    </a:ext>
                  </a:extLst>
                </a:hlinkClick>
              </a:rPr>
              <a:t>Washington</a:t>
            </a:r>
            <a:endParaRPr sz="1150" u="sng">
              <a:solidFill>
                <a:srgbClr val="005288"/>
              </a:solidFill>
              <a:highlight>
                <a:srgbClr val="FFFFFF"/>
              </a:highlight>
              <a:latin typeface="Open Sans"/>
              <a:ea typeface="Open Sans"/>
              <a:cs typeface="Open Sans"/>
              <a:sym typeface="Open Sans"/>
            </a:endParaRPr>
          </a:p>
          <a:p>
            <a:pPr indent="0" lvl="0" marL="0" rtl="0" algn="l">
              <a:spcBef>
                <a:spcPts val="19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9a356e8e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a356e8e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97ce6b575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7ce6b57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9a356e8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a356e8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1699962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1699962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92f24ff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92f24f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641d68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d641d68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259b106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259b106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d641d6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d641d6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a169996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a169996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97ce6b57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97ce6b57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14559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14559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a1699962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a1699962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97ce6b57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7ce6b57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7ce6b575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7ce6b575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9a356e8e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9a356e8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97ce6b575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7ce6b57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9a356e8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a356e8e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s://www.fema.gov/openfema-data-page/disaster-declarations-summaries-v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45700" y="-67701"/>
            <a:ext cx="8222100" cy="83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Return of Investment of Hazard Mitigation Projects</a:t>
            </a:r>
            <a:endParaRPr/>
          </a:p>
        </p:txBody>
      </p:sp>
      <p:sp>
        <p:nvSpPr>
          <p:cNvPr id="63" name="Google Shape;63;p13"/>
          <p:cNvSpPr txBox="1"/>
          <p:nvPr>
            <p:ph idx="1" type="subTitle"/>
          </p:nvPr>
        </p:nvSpPr>
        <p:spPr>
          <a:xfrm>
            <a:off x="2471025" y="4709675"/>
            <a:ext cx="3725400" cy="483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00"/>
              <a:t>By: Rachel Beery</a:t>
            </a:r>
            <a:endParaRPr sz="2400"/>
          </a:p>
        </p:txBody>
      </p:sp>
      <p:pic>
        <p:nvPicPr>
          <p:cNvPr id="64" name="Google Shape;64;p13"/>
          <p:cNvPicPr preferRelativeResize="0"/>
          <p:nvPr/>
        </p:nvPicPr>
        <p:blipFill>
          <a:blip r:embed="rId3">
            <a:alphaModFix/>
          </a:blip>
          <a:stretch>
            <a:fillRect/>
          </a:stretch>
        </p:blipFill>
        <p:spPr>
          <a:xfrm>
            <a:off x="1134119" y="685800"/>
            <a:ext cx="7023458" cy="3947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5562600" y="228600"/>
            <a:ext cx="30000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HMGP - </a:t>
            </a:r>
            <a:r>
              <a:rPr b="1" lang="en" sz="1800">
                <a:solidFill>
                  <a:srgbClr val="1B1B1B"/>
                </a:solidFill>
                <a:highlight>
                  <a:schemeClr val="lt1"/>
                </a:highlight>
                <a:latin typeface="Roboto"/>
                <a:ea typeface="Roboto"/>
                <a:cs typeface="Roboto"/>
                <a:sym typeface="Roboto"/>
              </a:rPr>
              <a:t>Hazard Mitigation</a:t>
            </a:r>
            <a:r>
              <a:rPr lang="en" sz="1800">
                <a:solidFill>
                  <a:srgbClr val="1B1B1B"/>
                </a:solidFill>
                <a:highlight>
                  <a:schemeClr val="lt1"/>
                </a:highlight>
                <a:latin typeface="Roboto"/>
                <a:ea typeface="Roboto"/>
                <a:cs typeface="Roboto"/>
                <a:sym typeface="Roboto"/>
              </a:rPr>
              <a:t> 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FMA - </a:t>
            </a:r>
            <a:r>
              <a:rPr b="1" lang="en" sz="1800">
                <a:solidFill>
                  <a:srgbClr val="1B1B1B"/>
                </a:solidFill>
                <a:highlight>
                  <a:schemeClr val="lt1"/>
                </a:highlight>
                <a:latin typeface="Roboto"/>
                <a:ea typeface="Roboto"/>
                <a:cs typeface="Roboto"/>
                <a:sym typeface="Roboto"/>
              </a:rPr>
              <a:t>Flood Mitigation</a:t>
            </a:r>
            <a:r>
              <a:rPr lang="en" sz="1800">
                <a:solidFill>
                  <a:srgbClr val="1B1B1B"/>
                </a:solidFill>
                <a:highlight>
                  <a:schemeClr val="lt1"/>
                </a:highlight>
                <a:latin typeface="Roboto"/>
                <a:ea typeface="Roboto"/>
                <a:cs typeface="Roboto"/>
                <a:sym typeface="Roboto"/>
              </a:rPr>
              <a:t> Assistance grant program, </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PDM - </a:t>
            </a:r>
            <a:r>
              <a:rPr b="1" lang="en" sz="1800">
                <a:solidFill>
                  <a:srgbClr val="1B1B1B"/>
                </a:solidFill>
                <a:highlight>
                  <a:schemeClr val="lt1"/>
                </a:highlight>
                <a:latin typeface="Roboto"/>
                <a:ea typeface="Roboto"/>
                <a:cs typeface="Roboto"/>
                <a:sym typeface="Roboto"/>
              </a:rPr>
              <a:t>Pre-disaster Mitigation</a:t>
            </a:r>
            <a:r>
              <a:rPr lang="en" sz="1800">
                <a:solidFill>
                  <a:srgbClr val="1B1B1B"/>
                </a:solidFill>
                <a:highlight>
                  <a:schemeClr val="lt1"/>
                </a:highlight>
                <a:latin typeface="Roboto"/>
                <a:ea typeface="Roboto"/>
                <a:cs typeface="Roboto"/>
                <a:sym typeface="Roboto"/>
              </a:rPr>
              <a:t> 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RFC - </a:t>
            </a:r>
            <a:r>
              <a:rPr b="1" lang="en" sz="1800">
                <a:solidFill>
                  <a:srgbClr val="1B1B1B"/>
                </a:solidFill>
                <a:highlight>
                  <a:schemeClr val="lt1"/>
                </a:highlight>
                <a:latin typeface="Roboto"/>
                <a:ea typeface="Roboto"/>
                <a:cs typeface="Roboto"/>
                <a:sym typeface="Roboto"/>
              </a:rPr>
              <a:t>Repetitive Flood Claims </a:t>
            </a:r>
            <a:r>
              <a:rPr lang="en" sz="1800">
                <a:solidFill>
                  <a:srgbClr val="1B1B1B"/>
                </a:solidFill>
                <a:highlight>
                  <a:schemeClr val="lt1"/>
                </a:highlight>
                <a:latin typeface="Roboto"/>
                <a:ea typeface="Roboto"/>
                <a:cs typeface="Roboto"/>
                <a:sym typeface="Roboto"/>
              </a:rPr>
              <a:t>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SRL - </a:t>
            </a:r>
            <a:r>
              <a:rPr b="1" lang="en" sz="1800">
                <a:solidFill>
                  <a:srgbClr val="1B1B1B"/>
                </a:solidFill>
                <a:highlight>
                  <a:schemeClr val="lt1"/>
                </a:highlight>
                <a:latin typeface="Roboto"/>
                <a:ea typeface="Roboto"/>
                <a:cs typeface="Roboto"/>
                <a:sym typeface="Roboto"/>
              </a:rPr>
              <a:t>Severe Repetitive Loss </a:t>
            </a:r>
            <a:r>
              <a:rPr lang="en" sz="1800">
                <a:solidFill>
                  <a:srgbClr val="1B1B1B"/>
                </a:solidFill>
                <a:highlight>
                  <a:schemeClr val="lt1"/>
                </a:highlight>
                <a:latin typeface="Roboto"/>
                <a:ea typeface="Roboto"/>
                <a:cs typeface="Roboto"/>
                <a:sym typeface="Roboto"/>
              </a:rPr>
              <a:t>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LPDM -</a:t>
            </a:r>
            <a:r>
              <a:rPr b="1" lang="en" sz="1800">
                <a:solidFill>
                  <a:srgbClr val="1B1B1B"/>
                </a:solidFill>
                <a:highlight>
                  <a:schemeClr val="lt1"/>
                </a:highlight>
                <a:latin typeface="Roboto"/>
                <a:ea typeface="Roboto"/>
                <a:cs typeface="Roboto"/>
                <a:sym typeface="Roboto"/>
              </a:rPr>
              <a:t>Legislative Pre-disaster</a:t>
            </a:r>
            <a:r>
              <a:rPr lang="en" sz="1800">
                <a:solidFill>
                  <a:srgbClr val="1B1B1B"/>
                </a:solidFill>
                <a:highlight>
                  <a:schemeClr val="lt1"/>
                </a:highlight>
                <a:latin typeface="Roboto"/>
                <a:ea typeface="Roboto"/>
                <a:cs typeface="Roboto"/>
                <a:sym typeface="Roboto"/>
              </a:rPr>
              <a:t> Mitigation grant program</a:t>
            </a:r>
            <a:endParaRPr sz="1700"/>
          </a:p>
        </p:txBody>
      </p:sp>
      <p:pic>
        <p:nvPicPr>
          <p:cNvPr id="120" name="Google Shape;120;p22"/>
          <p:cNvPicPr preferRelativeResize="0"/>
          <p:nvPr/>
        </p:nvPicPr>
        <p:blipFill>
          <a:blip r:embed="rId3">
            <a:alphaModFix/>
          </a:blip>
          <a:stretch>
            <a:fillRect/>
          </a:stretch>
        </p:blipFill>
        <p:spPr>
          <a:xfrm>
            <a:off x="76200" y="152400"/>
            <a:ext cx="5486400" cy="47813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18650" y="67150"/>
            <a:ext cx="6800826" cy="5076350"/>
          </a:xfrm>
          <a:prstGeom prst="rect">
            <a:avLst/>
          </a:prstGeom>
          <a:noFill/>
          <a:ln>
            <a:noFill/>
          </a:ln>
        </p:spPr>
      </p:pic>
      <p:sp>
        <p:nvSpPr>
          <p:cNvPr id="126" name="Google Shape;126;p23"/>
          <p:cNvSpPr txBox="1"/>
          <p:nvPr/>
        </p:nvSpPr>
        <p:spPr>
          <a:xfrm>
            <a:off x="6689450" y="101125"/>
            <a:ext cx="2454600" cy="4802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HMGP - Hazard Mitigation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FMA - Flood Mitigation Assistance grant program, </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PDM - Pre-disaster Mitigation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RFC - Repetitive Flood Claims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SRL - Severe Repetitive Loss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LPDM -Legislative Pre-disaster Mitigation grant program</a:t>
            </a:r>
            <a:endParaRPr sz="1500">
              <a:solidFill>
                <a:srgbClr val="1B1B1B"/>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Regions</a:t>
            </a:r>
            <a:endParaRPr/>
          </a:p>
        </p:txBody>
      </p:sp>
      <p:sp>
        <p:nvSpPr>
          <p:cNvPr id="132" name="Google Shape;132;p24"/>
          <p:cNvSpPr txBox="1"/>
          <p:nvPr>
            <p:ph idx="4294967295" type="body"/>
          </p:nvPr>
        </p:nvSpPr>
        <p:spPr>
          <a:xfrm>
            <a:off x="4939500" y="4194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sz="1900"/>
          </a:p>
        </p:txBody>
      </p:sp>
      <p:pic>
        <p:nvPicPr>
          <p:cNvPr id="133" name="Google Shape;133;p24"/>
          <p:cNvPicPr preferRelativeResize="0"/>
          <p:nvPr/>
        </p:nvPicPr>
        <p:blipFill>
          <a:blip r:embed="rId3">
            <a:alphaModFix/>
          </a:blip>
          <a:stretch>
            <a:fillRect/>
          </a:stretch>
        </p:blipFill>
        <p:spPr>
          <a:xfrm>
            <a:off x="2976225" y="714975"/>
            <a:ext cx="5675500" cy="369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4259000" y="947672"/>
            <a:ext cx="4849925" cy="3157603"/>
          </a:xfrm>
          <a:prstGeom prst="rect">
            <a:avLst/>
          </a:prstGeom>
          <a:noFill/>
          <a:ln>
            <a:noFill/>
          </a:ln>
        </p:spPr>
      </p:pic>
      <p:pic>
        <p:nvPicPr>
          <p:cNvPr id="139" name="Google Shape;139;p25"/>
          <p:cNvPicPr preferRelativeResize="0"/>
          <p:nvPr/>
        </p:nvPicPr>
        <p:blipFill>
          <a:blip r:embed="rId4">
            <a:alphaModFix/>
          </a:blip>
          <a:stretch>
            <a:fillRect/>
          </a:stretch>
        </p:blipFill>
        <p:spPr>
          <a:xfrm>
            <a:off x="76200" y="0"/>
            <a:ext cx="418281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4197575" y="907680"/>
            <a:ext cx="4911350" cy="3197595"/>
          </a:xfrm>
          <a:prstGeom prst="rect">
            <a:avLst/>
          </a:prstGeom>
          <a:noFill/>
          <a:ln>
            <a:noFill/>
          </a:ln>
        </p:spPr>
      </p:pic>
      <p:pic>
        <p:nvPicPr>
          <p:cNvPr id="145" name="Google Shape;145;p26"/>
          <p:cNvPicPr preferRelativeResize="0"/>
          <p:nvPr/>
        </p:nvPicPr>
        <p:blipFill>
          <a:blip r:embed="rId4">
            <a:alphaModFix/>
          </a:blip>
          <a:stretch>
            <a:fillRect/>
          </a:stretch>
        </p:blipFill>
        <p:spPr>
          <a:xfrm>
            <a:off x="0" y="0"/>
            <a:ext cx="4197573"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6281825" y="3281837"/>
            <a:ext cx="2903300" cy="1890239"/>
          </a:xfrm>
          <a:prstGeom prst="rect">
            <a:avLst/>
          </a:prstGeom>
          <a:noFill/>
          <a:ln>
            <a:noFill/>
          </a:ln>
        </p:spPr>
      </p:pic>
      <p:pic>
        <p:nvPicPr>
          <p:cNvPr id="151" name="Google Shape;151;p27"/>
          <p:cNvPicPr preferRelativeResize="0"/>
          <p:nvPr/>
        </p:nvPicPr>
        <p:blipFill>
          <a:blip r:embed="rId4">
            <a:alphaModFix/>
          </a:blip>
          <a:stretch>
            <a:fillRect/>
          </a:stretch>
        </p:blipFill>
        <p:spPr>
          <a:xfrm>
            <a:off x="0" y="60081"/>
            <a:ext cx="6281825" cy="38053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5587425" y="2829750"/>
            <a:ext cx="3597700" cy="2342325"/>
          </a:xfrm>
          <a:prstGeom prst="rect">
            <a:avLst/>
          </a:prstGeom>
          <a:noFill/>
          <a:ln>
            <a:noFill/>
          </a:ln>
        </p:spPr>
      </p:pic>
      <p:pic>
        <p:nvPicPr>
          <p:cNvPr id="157" name="Google Shape;157;p28"/>
          <p:cNvPicPr preferRelativeResize="0"/>
          <p:nvPr/>
        </p:nvPicPr>
        <p:blipFill>
          <a:blip r:embed="rId4">
            <a:alphaModFix/>
          </a:blip>
          <a:stretch>
            <a:fillRect/>
          </a:stretch>
        </p:blipFill>
        <p:spPr>
          <a:xfrm>
            <a:off x="152400" y="152400"/>
            <a:ext cx="5748126" cy="488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1480850" y="297750"/>
            <a:ext cx="5878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Program Costs &amp; Benefit Cost Ratios Over Time</a:t>
            </a:r>
            <a:endParaRPr/>
          </a:p>
        </p:txBody>
      </p:sp>
      <p:sp>
        <p:nvSpPr>
          <p:cNvPr id="163" name="Google Shape;163;p29"/>
          <p:cNvSpPr txBox="1"/>
          <p:nvPr>
            <p:ph idx="4294967295" type="body"/>
          </p:nvPr>
        </p:nvSpPr>
        <p:spPr>
          <a:xfrm>
            <a:off x="4939500" y="4194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87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69" name="Google Shape;169;p30"/>
          <p:cNvPicPr preferRelativeResize="0"/>
          <p:nvPr/>
        </p:nvPicPr>
        <p:blipFill>
          <a:blip r:embed="rId3">
            <a:alphaModFix/>
          </a:blip>
          <a:stretch>
            <a:fillRect/>
          </a:stretch>
        </p:blipFill>
        <p:spPr>
          <a:xfrm>
            <a:off x="685800" y="0"/>
            <a:ext cx="7478153"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87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75" name="Google Shape;175;p31"/>
          <p:cNvPicPr preferRelativeResize="0"/>
          <p:nvPr/>
        </p:nvPicPr>
        <p:blipFill>
          <a:blip r:embed="rId3">
            <a:alphaModFix/>
          </a:blip>
          <a:stretch>
            <a:fillRect/>
          </a:stretch>
        </p:blipFill>
        <p:spPr>
          <a:xfrm>
            <a:off x="914400" y="0"/>
            <a:ext cx="709510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6845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70" name="Google Shape;70;p14"/>
          <p:cNvSpPr txBox="1"/>
          <p:nvPr>
            <p:ph idx="2" type="body"/>
          </p:nvPr>
        </p:nvSpPr>
        <p:spPr>
          <a:xfrm>
            <a:off x="4939500" y="4194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349250" lvl="0" marL="457200" rtl="0" algn="l">
              <a:spcBef>
                <a:spcPts val="1200"/>
              </a:spcBef>
              <a:spcAft>
                <a:spcPts val="0"/>
              </a:spcAft>
              <a:buSzPts val="1900"/>
              <a:buChar char="●"/>
            </a:pPr>
            <a:r>
              <a:rPr lang="en" sz="1900"/>
              <a:t>Our client FEMA has tasked us with studying the success of hazard mitigation by analyzing hazard mitigation projects of the past and recovery projects to find what projects yield the highest return of investment.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Recommendations</a:t>
            </a:r>
            <a:endParaRPr sz="4400"/>
          </a:p>
        </p:txBody>
      </p:sp>
      <p:sp>
        <p:nvSpPr>
          <p:cNvPr id="181" name="Google Shape;181;p32"/>
          <p:cNvSpPr txBox="1"/>
          <p:nvPr>
            <p:ph idx="1" type="body"/>
          </p:nvPr>
        </p:nvSpPr>
        <p:spPr>
          <a:xfrm>
            <a:off x="311700" y="1229875"/>
            <a:ext cx="6469800" cy="3339000"/>
          </a:xfrm>
          <a:prstGeom prst="rect">
            <a:avLst/>
          </a:prstGeom>
        </p:spPr>
        <p:txBody>
          <a:bodyPr anchorCtr="0" anchor="t" bIns="91425" lIns="91425" spcFirstLastPara="1" rIns="91425" wrap="square" tIns="91425">
            <a:normAutofit fontScale="25000" lnSpcReduction="20000"/>
          </a:bodyPr>
          <a:lstStyle/>
          <a:p>
            <a:pPr indent="-333021" lvl="0" marL="457200" rtl="0" algn="l">
              <a:spcBef>
                <a:spcPts val="0"/>
              </a:spcBef>
              <a:spcAft>
                <a:spcPts val="0"/>
              </a:spcAft>
              <a:buSzPct val="100000"/>
              <a:buChar char="●"/>
            </a:pPr>
            <a:r>
              <a:rPr b="1" lang="en" sz="6577"/>
              <a:t>Program Areas</a:t>
            </a:r>
            <a:endParaRPr b="1" sz="6577"/>
          </a:p>
          <a:p>
            <a:pPr indent="-333021" lvl="1" marL="914400" rtl="0" algn="l">
              <a:spcBef>
                <a:spcPts val="0"/>
              </a:spcBef>
              <a:spcAft>
                <a:spcPts val="0"/>
              </a:spcAft>
              <a:buSzPct val="100000"/>
              <a:buChar char="○"/>
            </a:pPr>
            <a:r>
              <a:rPr lang="en" sz="6577"/>
              <a:t>More funds should be allocated to hazard mitigation in all categories of hazard mitigation with the HMGP being the most common program</a:t>
            </a:r>
            <a:endParaRPr sz="6577"/>
          </a:p>
          <a:p>
            <a:pPr indent="-333021" lvl="0" marL="457200" rtl="0" algn="l">
              <a:spcBef>
                <a:spcPts val="0"/>
              </a:spcBef>
              <a:spcAft>
                <a:spcPts val="0"/>
              </a:spcAft>
              <a:buSzPct val="100000"/>
              <a:buChar char="●"/>
            </a:pPr>
            <a:r>
              <a:rPr b="1" lang="en" sz="6577"/>
              <a:t>Regions</a:t>
            </a:r>
            <a:endParaRPr b="1" sz="6577"/>
          </a:p>
          <a:p>
            <a:pPr indent="-333021" lvl="1" marL="914400" rtl="0" algn="l">
              <a:spcBef>
                <a:spcPts val="0"/>
              </a:spcBef>
              <a:spcAft>
                <a:spcPts val="0"/>
              </a:spcAft>
              <a:buSzPct val="100000"/>
              <a:buChar char="○"/>
            </a:pPr>
            <a:r>
              <a:rPr lang="en" sz="6577"/>
              <a:t>Certain areas of the US are more prone to natural disasters and need more funding for hazard mitigation including 1, 2, 4, and 9 having the best ROI</a:t>
            </a:r>
            <a:endParaRPr sz="6577"/>
          </a:p>
          <a:p>
            <a:pPr indent="-333021" lvl="1" marL="914400" rtl="0" algn="l">
              <a:spcBef>
                <a:spcPts val="0"/>
              </a:spcBef>
              <a:spcAft>
                <a:spcPts val="0"/>
              </a:spcAft>
              <a:buSzPct val="100000"/>
              <a:buChar char="○"/>
            </a:pPr>
            <a:r>
              <a:rPr lang="en" sz="6577"/>
              <a:t>Regions 6 &amp; 7 having the lowest ROI</a:t>
            </a:r>
            <a:endParaRPr sz="6577">
              <a:latin typeface="Arial"/>
              <a:ea typeface="Arial"/>
              <a:cs typeface="Arial"/>
              <a:sym typeface="Arial"/>
            </a:endParaRPr>
          </a:p>
          <a:p>
            <a:pPr indent="-333021" lvl="0" marL="457200" rtl="0" algn="l">
              <a:lnSpc>
                <a:spcPct val="100000"/>
              </a:lnSpc>
              <a:spcBef>
                <a:spcPts val="0"/>
              </a:spcBef>
              <a:spcAft>
                <a:spcPts val="0"/>
              </a:spcAft>
              <a:buSzPct val="100000"/>
              <a:buFont typeface="Arial"/>
              <a:buChar char="●"/>
            </a:pPr>
            <a:r>
              <a:rPr b="1" lang="en" sz="6577">
                <a:latin typeface="Arial"/>
                <a:ea typeface="Arial"/>
                <a:cs typeface="Arial"/>
                <a:sym typeface="Arial"/>
              </a:rPr>
              <a:t>Program Costs &amp; ROI</a:t>
            </a:r>
            <a:endParaRPr b="1" sz="6577">
              <a:latin typeface="Arial"/>
              <a:ea typeface="Arial"/>
              <a:cs typeface="Arial"/>
              <a:sym typeface="Arial"/>
            </a:endParaRPr>
          </a:p>
          <a:p>
            <a:pPr indent="-333021" lvl="1" marL="914400" rtl="0" algn="l">
              <a:lnSpc>
                <a:spcPct val="100000"/>
              </a:lnSpc>
              <a:spcBef>
                <a:spcPts val="0"/>
              </a:spcBef>
              <a:spcAft>
                <a:spcPts val="0"/>
              </a:spcAft>
              <a:buSzPct val="100000"/>
              <a:buFont typeface="Arial"/>
              <a:buChar char="○"/>
            </a:pPr>
            <a:r>
              <a:rPr lang="en" sz="6577">
                <a:latin typeface="Arial"/>
                <a:ea typeface="Arial"/>
                <a:cs typeface="Arial"/>
                <a:sym typeface="Arial"/>
              </a:rPr>
              <a:t>The costs of COVID-19 surpass all categories of natural disaster recovery costs and were unprecedented</a:t>
            </a:r>
            <a:endParaRPr sz="6577">
              <a:latin typeface="Arial"/>
              <a:ea typeface="Arial"/>
              <a:cs typeface="Arial"/>
              <a:sym typeface="Arial"/>
            </a:endParaRPr>
          </a:p>
          <a:p>
            <a:pPr indent="-333021" lvl="2" marL="1371600" rtl="0" algn="l">
              <a:lnSpc>
                <a:spcPct val="100000"/>
              </a:lnSpc>
              <a:spcBef>
                <a:spcPts val="0"/>
              </a:spcBef>
              <a:spcAft>
                <a:spcPts val="0"/>
              </a:spcAft>
              <a:buSzPct val="100000"/>
              <a:buFont typeface="Arial"/>
              <a:buChar char="■"/>
            </a:pPr>
            <a:r>
              <a:rPr lang="en" sz="6577">
                <a:latin typeface="Arial"/>
                <a:ea typeface="Arial"/>
                <a:cs typeface="Arial"/>
                <a:sym typeface="Arial"/>
              </a:rPr>
              <a:t>There could have been further preparation </a:t>
            </a:r>
            <a:endParaRPr sz="6577">
              <a:latin typeface="Arial"/>
              <a:ea typeface="Arial"/>
              <a:cs typeface="Arial"/>
              <a:sym typeface="Arial"/>
            </a:endParaRPr>
          </a:p>
          <a:p>
            <a:pPr indent="0" lvl="0" marL="0" rtl="0" algn="l">
              <a:spcBef>
                <a:spcPts val="0"/>
              </a:spcBef>
              <a:spcAft>
                <a:spcPts val="0"/>
              </a:spcAft>
              <a:buNone/>
            </a:pPr>
            <a:r>
              <a:t/>
            </a:r>
            <a:endParaRPr/>
          </a:p>
          <a:p>
            <a:pPr indent="0" lvl="0" marL="914400" rtl="0" algn="l">
              <a:spcBef>
                <a:spcPts val="1200"/>
              </a:spcBef>
              <a:spcAft>
                <a:spcPts val="0"/>
              </a:spcAft>
              <a:buNone/>
            </a:pPr>
            <a:r>
              <a:t/>
            </a:r>
            <a:endParaRPr/>
          </a:p>
          <a:p>
            <a:pPr indent="0" lvl="0" marL="13716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87" name="Google Shape;187;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Budgets in Hazard Mitigation Project Areas</a:t>
            </a:r>
            <a:endParaRPr sz="2000"/>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HMGP - Hazard Mitigation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FMA - Flood Mitigation Assistance grant program, </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PDM - Pre-disaster Mitigation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RFC - Repetitive Flood Claims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SRL - Severe Repetitive Loss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LPDM -Legislative Pre-disaster Mitigation grant program</a:t>
            </a:r>
            <a:endParaRPr sz="2000"/>
          </a:p>
          <a:p>
            <a:pPr indent="-355600" lvl="0" marL="457200" rtl="0" algn="l">
              <a:spcBef>
                <a:spcPts val="0"/>
              </a:spcBef>
              <a:spcAft>
                <a:spcPts val="0"/>
              </a:spcAft>
              <a:buSzPts val="2000"/>
              <a:buChar char="●"/>
            </a:pPr>
            <a:r>
              <a:rPr lang="en" sz="2000"/>
              <a:t>Funding allocation</a:t>
            </a:r>
            <a:endParaRPr sz="2000"/>
          </a:p>
          <a:p>
            <a:pPr indent="-355600" lvl="1" marL="914400" rtl="0" algn="l">
              <a:spcBef>
                <a:spcPts val="0"/>
              </a:spcBef>
              <a:spcAft>
                <a:spcPts val="0"/>
              </a:spcAft>
              <a:buSzPts val="2000"/>
              <a:buChar char="○"/>
            </a:pPr>
            <a:r>
              <a:rPr lang="en" sz="2000"/>
              <a:t>Community Preparation</a:t>
            </a:r>
            <a:endParaRPr sz="2000"/>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93" name="Google Shape;193;p34"/>
          <p:cNvSpPr txBox="1"/>
          <p:nvPr>
            <p:ph idx="1" type="body"/>
          </p:nvPr>
        </p:nvSpPr>
        <p:spPr>
          <a:xfrm>
            <a:off x="311700" y="3162000"/>
            <a:ext cx="8520600" cy="1071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Data provided by FEMA at the following website: </a:t>
            </a:r>
            <a:endParaRPr/>
          </a:p>
          <a:p>
            <a:pPr indent="0" lvl="0" marL="0" rtl="0" algn="ctr">
              <a:spcBef>
                <a:spcPts val="1200"/>
              </a:spcBef>
              <a:spcAft>
                <a:spcPts val="1200"/>
              </a:spcAft>
              <a:buNone/>
            </a:pPr>
            <a:r>
              <a:rPr lang="en" u="sng">
                <a:solidFill>
                  <a:schemeClr val="hlink"/>
                </a:solidFill>
                <a:hlinkClick r:id="rId3"/>
              </a:rPr>
              <a:t>https://www.fema.gov/openfema-data-page/disaster-declarations-summaries-v2</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Appendix</a:t>
            </a:r>
            <a:endParaRPr/>
          </a:p>
        </p:txBody>
      </p:sp>
      <p:sp>
        <p:nvSpPr>
          <p:cNvPr id="199" name="Google Shape;199;p35"/>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Economica"/>
                <a:ea typeface="Economica"/>
                <a:cs typeface="Economica"/>
                <a:sym typeface="Economica"/>
              </a:rPr>
              <a:t>Focus on Tribal Projects</a:t>
            </a:r>
            <a:endParaRPr>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a:blip r:embed="rId3">
            <a:alphaModFix/>
          </a:blip>
          <a:stretch>
            <a:fillRect/>
          </a:stretch>
        </p:blipFill>
        <p:spPr>
          <a:xfrm>
            <a:off x="1143000" y="69300"/>
            <a:ext cx="6828075" cy="4816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7"/>
          <p:cNvPicPr preferRelativeResize="0"/>
          <p:nvPr/>
        </p:nvPicPr>
        <p:blipFill>
          <a:blip r:embed="rId3">
            <a:alphaModFix/>
          </a:blip>
          <a:stretch>
            <a:fillRect/>
          </a:stretch>
        </p:blipFill>
        <p:spPr>
          <a:xfrm>
            <a:off x="533400" y="0"/>
            <a:ext cx="8207883" cy="491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t>Data</a:t>
            </a:r>
            <a:endParaRPr sz="4700"/>
          </a:p>
        </p:txBody>
      </p:sp>
      <p:sp>
        <p:nvSpPr>
          <p:cNvPr id="76" name="Google Shape;76;p15"/>
          <p:cNvSpPr txBox="1"/>
          <p:nvPr>
            <p:ph idx="1" type="body"/>
          </p:nvPr>
        </p:nvSpPr>
        <p:spPr>
          <a:xfrm>
            <a:off x="311700" y="13014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solidFill>
                  <a:srgbClr val="222222"/>
                </a:solidFill>
                <a:highlight>
                  <a:srgbClr val="F8F8F8"/>
                </a:highlight>
              </a:rPr>
              <a:t>There is an </a:t>
            </a:r>
            <a:r>
              <a:rPr lang="en" sz="1900"/>
              <a:t>OpenFEMA </a:t>
            </a:r>
            <a:r>
              <a:rPr lang="en" sz="1900">
                <a:solidFill>
                  <a:srgbClr val="222222"/>
                </a:solidFill>
                <a:highlight>
                  <a:srgbClr val="F8F8F8"/>
                </a:highlight>
              </a:rPr>
              <a:t>datasets used in this analysis. </a:t>
            </a:r>
            <a:endParaRPr sz="1900">
              <a:solidFill>
                <a:srgbClr val="222222"/>
              </a:solidFill>
              <a:highlight>
                <a:srgbClr val="F8F8F8"/>
              </a:highlight>
            </a:endParaRPr>
          </a:p>
          <a:p>
            <a:pPr indent="-349250" lvl="0" marL="457200" rtl="0" algn="l">
              <a:spcBef>
                <a:spcPts val="0"/>
              </a:spcBef>
              <a:spcAft>
                <a:spcPts val="0"/>
              </a:spcAft>
              <a:buSzPts val="1900"/>
              <a:buChar char="●"/>
            </a:pPr>
            <a:r>
              <a:rPr lang="en" sz="1900">
                <a:solidFill>
                  <a:srgbClr val="222222"/>
                </a:solidFill>
                <a:highlight>
                  <a:srgbClr val="F8F8F8"/>
                </a:highlight>
              </a:rPr>
              <a:t>Hazard Mitigation project information is found in the first dataset</a:t>
            </a:r>
            <a:endParaRPr sz="1900">
              <a:solidFill>
                <a:srgbClr val="222222"/>
              </a:solidFill>
              <a:highlight>
                <a:srgbClr val="F8F8F8"/>
              </a:highlight>
            </a:endParaRPr>
          </a:p>
          <a:p>
            <a:pPr indent="-323850" lvl="1" marL="914400" rtl="0" algn="l">
              <a:spcBef>
                <a:spcPts val="0"/>
              </a:spcBef>
              <a:spcAft>
                <a:spcPts val="0"/>
              </a:spcAft>
              <a:buClr>
                <a:srgbClr val="222222"/>
              </a:buClr>
              <a:buSzPts val="1500"/>
              <a:buChar char="○"/>
            </a:pPr>
            <a:r>
              <a:rPr lang="en" sz="1500">
                <a:solidFill>
                  <a:srgbClr val="222222"/>
                </a:solidFill>
                <a:highlight>
                  <a:srgbClr val="F8F8F8"/>
                </a:highlight>
              </a:rPr>
              <a:t>Features of importance include region, state, project amount, program fiscal year, benefit cost ratio, and net value benefits</a:t>
            </a:r>
            <a:endParaRPr sz="1500">
              <a:solidFill>
                <a:srgbClr val="222222"/>
              </a:solidFill>
              <a:highlight>
                <a:srgbClr val="F8F8F8"/>
              </a:highlight>
            </a:endParaRPr>
          </a:p>
          <a:p>
            <a:pPr indent="-349250" lvl="0" marL="457200" rtl="0" algn="l">
              <a:spcBef>
                <a:spcPts val="0"/>
              </a:spcBef>
              <a:spcAft>
                <a:spcPts val="0"/>
              </a:spcAft>
              <a:buSzPts val="1900"/>
              <a:buChar char="●"/>
            </a:pPr>
            <a:r>
              <a:rPr lang="en" sz="1900"/>
              <a:t>Our modeling begins in </a:t>
            </a:r>
            <a:r>
              <a:rPr b="1" lang="en" sz="1900"/>
              <a:t>1999 </a:t>
            </a:r>
            <a:r>
              <a:rPr lang="en" sz="1900"/>
              <a:t>when reporting began for recovery projects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07950" y="182625"/>
            <a:ext cx="8478851" cy="471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616500" y="0"/>
            <a:ext cx="7709958" cy="501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900" y="-490675"/>
            <a:ext cx="43515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Mean </a:t>
            </a:r>
            <a:r>
              <a:rPr lang="en" sz="3000"/>
              <a:t>Cost of Hazard Mitigation:</a:t>
            </a:r>
            <a:endParaRPr sz="3000"/>
          </a:p>
          <a:p>
            <a:pPr indent="0" lvl="0" marL="0" rtl="0" algn="ctr">
              <a:spcBef>
                <a:spcPts val="0"/>
              </a:spcBef>
              <a:spcAft>
                <a:spcPts val="0"/>
              </a:spcAft>
              <a:buSzPts val="990"/>
              <a:buNone/>
            </a:pPr>
            <a:r>
              <a:rPr lang="en" sz="3000"/>
              <a:t>$</a:t>
            </a:r>
            <a:r>
              <a:rPr lang="en" sz="3000"/>
              <a:t>815,798.37</a:t>
            </a:r>
            <a:endParaRPr sz="3000"/>
          </a:p>
        </p:txBody>
      </p:sp>
      <p:sp>
        <p:nvSpPr>
          <p:cNvPr id="94" name="Google Shape;94;p18"/>
          <p:cNvSpPr txBox="1"/>
          <p:nvPr>
            <p:ph type="title"/>
          </p:nvPr>
        </p:nvSpPr>
        <p:spPr>
          <a:xfrm>
            <a:off x="4883700" y="-490675"/>
            <a:ext cx="43515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Median </a:t>
            </a:r>
            <a:r>
              <a:rPr lang="en" sz="3000"/>
              <a:t>Cost of Hazard Mitigation:</a:t>
            </a:r>
            <a:endParaRPr sz="3000"/>
          </a:p>
          <a:p>
            <a:pPr indent="0" lvl="0" marL="0" rtl="0" algn="ctr">
              <a:spcBef>
                <a:spcPts val="0"/>
              </a:spcBef>
              <a:spcAft>
                <a:spcPts val="0"/>
              </a:spcAft>
              <a:buSzPts val="990"/>
              <a:buNone/>
            </a:pPr>
            <a:r>
              <a:rPr lang="en" sz="3000"/>
              <a:t>$</a:t>
            </a:r>
            <a:r>
              <a:rPr lang="en" sz="3000"/>
              <a:t>114,895.50</a:t>
            </a:r>
            <a:endParaRPr sz="3000"/>
          </a:p>
        </p:txBody>
      </p:sp>
      <p:pic>
        <p:nvPicPr>
          <p:cNvPr id="95" name="Google Shape;95;p18"/>
          <p:cNvPicPr preferRelativeResize="0"/>
          <p:nvPr/>
        </p:nvPicPr>
        <p:blipFill>
          <a:blip r:embed="rId3">
            <a:alphaModFix/>
          </a:blip>
          <a:stretch>
            <a:fillRect/>
          </a:stretch>
        </p:blipFill>
        <p:spPr>
          <a:xfrm>
            <a:off x="126800" y="1075431"/>
            <a:ext cx="8788601" cy="37410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65500" y="16845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Program Areas</a:t>
            </a:r>
            <a:endParaRPr/>
          </a:p>
        </p:txBody>
      </p:sp>
      <p:sp>
        <p:nvSpPr>
          <p:cNvPr id="101" name="Google Shape;101;p19"/>
          <p:cNvSpPr txBox="1"/>
          <p:nvPr>
            <p:ph idx="2" type="body"/>
          </p:nvPr>
        </p:nvSpPr>
        <p:spPr>
          <a:xfrm>
            <a:off x="4939500" y="4194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sz="1900"/>
          </a:p>
        </p:txBody>
      </p:sp>
      <p:sp>
        <p:nvSpPr>
          <p:cNvPr id="102" name="Google Shape;102;p19"/>
          <p:cNvSpPr txBox="1"/>
          <p:nvPr/>
        </p:nvSpPr>
        <p:spPr>
          <a:xfrm>
            <a:off x="5486400" y="0"/>
            <a:ext cx="30000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1B1B1B"/>
              </a:buClr>
              <a:buSzPts val="1800"/>
              <a:buFont typeface="Roboto"/>
              <a:buChar char="●"/>
            </a:pPr>
            <a:r>
              <a:rPr lang="en" sz="1800">
                <a:solidFill>
                  <a:srgbClr val="1B1B1B"/>
                </a:solidFill>
                <a:latin typeface="Roboto"/>
                <a:ea typeface="Roboto"/>
                <a:cs typeface="Roboto"/>
                <a:sym typeface="Roboto"/>
              </a:rPr>
              <a:t>HMGP - </a:t>
            </a:r>
            <a:r>
              <a:rPr b="1" lang="en" sz="1800">
                <a:solidFill>
                  <a:srgbClr val="1B1B1B"/>
                </a:solidFill>
                <a:latin typeface="Roboto"/>
                <a:ea typeface="Roboto"/>
                <a:cs typeface="Roboto"/>
                <a:sym typeface="Roboto"/>
              </a:rPr>
              <a:t>Hazard Mitigation</a:t>
            </a:r>
            <a:r>
              <a:rPr lang="en" sz="1800">
                <a:solidFill>
                  <a:srgbClr val="1B1B1B"/>
                </a:solidFill>
                <a:latin typeface="Roboto"/>
                <a:ea typeface="Roboto"/>
                <a:cs typeface="Roboto"/>
                <a:sym typeface="Roboto"/>
              </a:rPr>
              <a:t> Grant Program</a:t>
            </a:r>
            <a:endParaRPr sz="1800">
              <a:solidFill>
                <a:srgbClr val="1B1B1B"/>
              </a:solidFill>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latin typeface="Roboto"/>
                <a:ea typeface="Roboto"/>
                <a:cs typeface="Roboto"/>
                <a:sym typeface="Roboto"/>
              </a:rPr>
              <a:t>FMA - </a:t>
            </a:r>
            <a:r>
              <a:rPr b="1" lang="en" sz="1800">
                <a:solidFill>
                  <a:srgbClr val="1B1B1B"/>
                </a:solidFill>
                <a:latin typeface="Roboto"/>
                <a:ea typeface="Roboto"/>
                <a:cs typeface="Roboto"/>
                <a:sym typeface="Roboto"/>
              </a:rPr>
              <a:t>Flood Mitigation</a:t>
            </a:r>
            <a:r>
              <a:rPr lang="en" sz="1800">
                <a:solidFill>
                  <a:srgbClr val="1B1B1B"/>
                </a:solidFill>
                <a:latin typeface="Roboto"/>
                <a:ea typeface="Roboto"/>
                <a:cs typeface="Roboto"/>
                <a:sym typeface="Roboto"/>
              </a:rPr>
              <a:t> Assistance grant program, </a:t>
            </a:r>
            <a:endParaRPr sz="1800">
              <a:solidFill>
                <a:srgbClr val="1B1B1B"/>
              </a:solidFill>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latin typeface="Roboto"/>
                <a:ea typeface="Roboto"/>
                <a:cs typeface="Roboto"/>
                <a:sym typeface="Roboto"/>
              </a:rPr>
              <a:t>PDM - </a:t>
            </a:r>
            <a:r>
              <a:rPr b="1" lang="en" sz="1800">
                <a:solidFill>
                  <a:srgbClr val="1B1B1B"/>
                </a:solidFill>
                <a:latin typeface="Roboto"/>
                <a:ea typeface="Roboto"/>
                <a:cs typeface="Roboto"/>
                <a:sym typeface="Roboto"/>
              </a:rPr>
              <a:t>Pre-disaster Mitigation</a:t>
            </a:r>
            <a:r>
              <a:rPr lang="en" sz="1800">
                <a:solidFill>
                  <a:srgbClr val="1B1B1B"/>
                </a:solidFill>
                <a:latin typeface="Roboto"/>
                <a:ea typeface="Roboto"/>
                <a:cs typeface="Roboto"/>
                <a:sym typeface="Roboto"/>
              </a:rPr>
              <a:t> grant program</a:t>
            </a:r>
            <a:endParaRPr sz="1800">
              <a:solidFill>
                <a:srgbClr val="1B1B1B"/>
              </a:solidFill>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latin typeface="Roboto"/>
                <a:ea typeface="Roboto"/>
                <a:cs typeface="Roboto"/>
                <a:sym typeface="Roboto"/>
              </a:rPr>
              <a:t>RFC - </a:t>
            </a:r>
            <a:r>
              <a:rPr b="1" lang="en" sz="1800">
                <a:solidFill>
                  <a:srgbClr val="1B1B1B"/>
                </a:solidFill>
                <a:latin typeface="Roboto"/>
                <a:ea typeface="Roboto"/>
                <a:cs typeface="Roboto"/>
                <a:sym typeface="Roboto"/>
              </a:rPr>
              <a:t>Repetitive Flood Claims </a:t>
            </a:r>
            <a:r>
              <a:rPr lang="en" sz="1800">
                <a:solidFill>
                  <a:srgbClr val="1B1B1B"/>
                </a:solidFill>
                <a:latin typeface="Roboto"/>
                <a:ea typeface="Roboto"/>
                <a:cs typeface="Roboto"/>
                <a:sym typeface="Roboto"/>
              </a:rPr>
              <a:t>grant program</a:t>
            </a:r>
            <a:endParaRPr sz="1800">
              <a:solidFill>
                <a:srgbClr val="1B1B1B"/>
              </a:solidFill>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latin typeface="Roboto"/>
                <a:ea typeface="Roboto"/>
                <a:cs typeface="Roboto"/>
                <a:sym typeface="Roboto"/>
              </a:rPr>
              <a:t>SRL - </a:t>
            </a:r>
            <a:r>
              <a:rPr b="1" lang="en" sz="1800">
                <a:solidFill>
                  <a:srgbClr val="1B1B1B"/>
                </a:solidFill>
                <a:latin typeface="Roboto"/>
                <a:ea typeface="Roboto"/>
                <a:cs typeface="Roboto"/>
                <a:sym typeface="Roboto"/>
              </a:rPr>
              <a:t>Severe Repetitive Loss </a:t>
            </a:r>
            <a:r>
              <a:rPr lang="en" sz="1800">
                <a:solidFill>
                  <a:srgbClr val="1B1B1B"/>
                </a:solidFill>
                <a:latin typeface="Roboto"/>
                <a:ea typeface="Roboto"/>
                <a:cs typeface="Roboto"/>
                <a:sym typeface="Roboto"/>
              </a:rPr>
              <a:t>grant program</a:t>
            </a:r>
            <a:endParaRPr sz="1800">
              <a:solidFill>
                <a:srgbClr val="1B1B1B"/>
              </a:solidFill>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latin typeface="Roboto"/>
                <a:ea typeface="Roboto"/>
                <a:cs typeface="Roboto"/>
                <a:sym typeface="Roboto"/>
              </a:rPr>
              <a:t>LPDM -</a:t>
            </a:r>
            <a:r>
              <a:rPr b="1" lang="en" sz="1800">
                <a:solidFill>
                  <a:srgbClr val="1B1B1B"/>
                </a:solidFill>
                <a:latin typeface="Roboto"/>
                <a:ea typeface="Roboto"/>
                <a:cs typeface="Roboto"/>
                <a:sym typeface="Roboto"/>
              </a:rPr>
              <a:t>Legislative Pre-disaster</a:t>
            </a:r>
            <a:r>
              <a:rPr lang="en" sz="1800">
                <a:solidFill>
                  <a:srgbClr val="1B1B1B"/>
                </a:solidFill>
                <a:latin typeface="Roboto"/>
                <a:ea typeface="Roboto"/>
                <a:cs typeface="Roboto"/>
                <a:sym typeface="Roboto"/>
              </a:rPr>
              <a:t> Mitigation grant program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5638800" y="152400"/>
            <a:ext cx="30000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HMGP - </a:t>
            </a:r>
            <a:r>
              <a:rPr b="1" lang="en" sz="1800">
                <a:solidFill>
                  <a:srgbClr val="1B1B1B"/>
                </a:solidFill>
                <a:highlight>
                  <a:schemeClr val="lt1"/>
                </a:highlight>
                <a:latin typeface="Roboto"/>
                <a:ea typeface="Roboto"/>
                <a:cs typeface="Roboto"/>
                <a:sym typeface="Roboto"/>
              </a:rPr>
              <a:t>Hazard Mitigation</a:t>
            </a:r>
            <a:r>
              <a:rPr lang="en" sz="1800">
                <a:solidFill>
                  <a:srgbClr val="1B1B1B"/>
                </a:solidFill>
                <a:highlight>
                  <a:schemeClr val="lt1"/>
                </a:highlight>
                <a:latin typeface="Roboto"/>
                <a:ea typeface="Roboto"/>
                <a:cs typeface="Roboto"/>
                <a:sym typeface="Roboto"/>
              </a:rPr>
              <a:t> 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FMA - </a:t>
            </a:r>
            <a:r>
              <a:rPr b="1" lang="en" sz="1800">
                <a:solidFill>
                  <a:srgbClr val="1B1B1B"/>
                </a:solidFill>
                <a:highlight>
                  <a:schemeClr val="lt1"/>
                </a:highlight>
                <a:latin typeface="Roboto"/>
                <a:ea typeface="Roboto"/>
                <a:cs typeface="Roboto"/>
                <a:sym typeface="Roboto"/>
              </a:rPr>
              <a:t>Flood Mitigation</a:t>
            </a:r>
            <a:r>
              <a:rPr lang="en" sz="1800">
                <a:solidFill>
                  <a:srgbClr val="1B1B1B"/>
                </a:solidFill>
                <a:highlight>
                  <a:schemeClr val="lt1"/>
                </a:highlight>
                <a:latin typeface="Roboto"/>
                <a:ea typeface="Roboto"/>
                <a:cs typeface="Roboto"/>
                <a:sym typeface="Roboto"/>
              </a:rPr>
              <a:t> Assistance grant program, </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PDM - </a:t>
            </a:r>
            <a:r>
              <a:rPr b="1" lang="en" sz="1800">
                <a:solidFill>
                  <a:srgbClr val="1B1B1B"/>
                </a:solidFill>
                <a:highlight>
                  <a:schemeClr val="lt1"/>
                </a:highlight>
                <a:latin typeface="Roboto"/>
                <a:ea typeface="Roboto"/>
                <a:cs typeface="Roboto"/>
                <a:sym typeface="Roboto"/>
              </a:rPr>
              <a:t>Pre-disaster Mitigation</a:t>
            </a:r>
            <a:r>
              <a:rPr lang="en" sz="1800">
                <a:solidFill>
                  <a:srgbClr val="1B1B1B"/>
                </a:solidFill>
                <a:highlight>
                  <a:schemeClr val="lt1"/>
                </a:highlight>
                <a:latin typeface="Roboto"/>
                <a:ea typeface="Roboto"/>
                <a:cs typeface="Roboto"/>
                <a:sym typeface="Roboto"/>
              </a:rPr>
              <a:t> 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RFC - </a:t>
            </a:r>
            <a:r>
              <a:rPr b="1" lang="en" sz="1800">
                <a:solidFill>
                  <a:srgbClr val="1B1B1B"/>
                </a:solidFill>
                <a:highlight>
                  <a:schemeClr val="lt1"/>
                </a:highlight>
                <a:latin typeface="Roboto"/>
                <a:ea typeface="Roboto"/>
                <a:cs typeface="Roboto"/>
                <a:sym typeface="Roboto"/>
              </a:rPr>
              <a:t>Repetitive Flood Claims </a:t>
            </a:r>
            <a:r>
              <a:rPr lang="en" sz="1800">
                <a:solidFill>
                  <a:srgbClr val="1B1B1B"/>
                </a:solidFill>
                <a:highlight>
                  <a:schemeClr val="lt1"/>
                </a:highlight>
                <a:latin typeface="Roboto"/>
                <a:ea typeface="Roboto"/>
                <a:cs typeface="Roboto"/>
                <a:sym typeface="Roboto"/>
              </a:rPr>
              <a:t>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SRL - </a:t>
            </a:r>
            <a:r>
              <a:rPr b="1" lang="en" sz="1800">
                <a:solidFill>
                  <a:srgbClr val="1B1B1B"/>
                </a:solidFill>
                <a:highlight>
                  <a:schemeClr val="lt1"/>
                </a:highlight>
                <a:latin typeface="Roboto"/>
                <a:ea typeface="Roboto"/>
                <a:cs typeface="Roboto"/>
                <a:sym typeface="Roboto"/>
              </a:rPr>
              <a:t>Severe Repetitive Loss </a:t>
            </a:r>
            <a:r>
              <a:rPr lang="en" sz="1800">
                <a:solidFill>
                  <a:srgbClr val="1B1B1B"/>
                </a:solidFill>
                <a:highlight>
                  <a:schemeClr val="lt1"/>
                </a:highlight>
                <a:latin typeface="Roboto"/>
                <a:ea typeface="Roboto"/>
                <a:cs typeface="Roboto"/>
                <a:sym typeface="Roboto"/>
              </a:rPr>
              <a:t>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LPDM -</a:t>
            </a:r>
            <a:r>
              <a:rPr b="1" lang="en" sz="1800">
                <a:solidFill>
                  <a:srgbClr val="1B1B1B"/>
                </a:solidFill>
                <a:highlight>
                  <a:schemeClr val="lt1"/>
                </a:highlight>
                <a:latin typeface="Roboto"/>
                <a:ea typeface="Roboto"/>
                <a:cs typeface="Roboto"/>
                <a:sym typeface="Roboto"/>
              </a:rPr>
              <a:t>Legislative Pre-disaster</a:t>
            </a:r>
            <a:r>
              <a:rPr lang="en" sz="1800">
                <a:solidFill>
                  <a:srgbClr val="1B1B1B"/>
                </a:solidFill>
                <a:highlight>
                  <a:schemeClr val="lt1"/>
                </a:highlight>
                <a:latin typeface="Roboto"/>
                <a:ea typeface="Roboto"/>
                <a:cs typeface="Roboto"/>
                <a:sym typeface="Roboto"/>
              </a:rPr>
              <a:t> Mitigation grant program</a:t>
            </a:r>
            <a:endParaRPr sz="1700"/>
          </a:p>
        </p:txBody>
      </p:sp>
      <p:pic>
        <p:nvPicPr>
          <p:cNvPr id="108" name="Google Shape;108;p20"/>
          <p:cNvPicPr preferRelativeResize="0"/>
          <p:nvPr/>
        </p:nvPicPr>
        <p:blipFill>
          <a:blip r:embed="rId3">
            <a:alphaModFix/>
          </a:blip>
          <a:stretch>
            <a:fillRect/>
          </a:stretch>
        </p:blipFill>
        <p:spPr>
          <a:xfrm>
            <a:off x="533400" y="-84425"/>
            <a:ext cx="4419599" cy="52326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533400" y="0"/>
            <a:ext cx="4341151" cy="5143500"/>
          </a:xfrm>
          <a:prstGeom prst="rect">
            <a:avLst/>
          </a:prstGeom>
          <a:noFill/>
          <a:ln>
            <a:noFill/>
          </a:ln>
        </p:spPr>
      </p:pic>
      <p:sp>
        <p:nvSpPr>
          <p:cNvPr id="114" name="Google Shape;114;p21"/>
          <p:cNvSpPr txBox="1"/>
          <p:nvPr/>
        </p:nvSpPr>
        <p:spPr>
          <a:xfrm>
            <a:off x="5562600" y="228600"/>
            <a:ext cx="30000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HMGP - </a:t>
            </a:r>
            <a:r>
              <a:rPr b="1" lang="en" sz="1800">
                <a:solidFill>
                  <a:srgbClr val="1B1B1B"/>
                </a:solidFill>
                <a:highlight>
                  <a:schemeClr val="lt1"/>
                </a:highlight>
                <a:latin typeface="Roboto"/>
                <a:ea typeface="Roboto"/>
                <a:cs typeface="Roboto"/>
                <a:sym typeface="Roboto"/>
              </a:rPr>
              <a:t>Hazard Mitigation</a:t>
            </a:r>
            <a:r>
              <a:rPr lang="en" sz="1800">
                <a:solidFill>
                  <a:srgbClr val="1B1B1B"/>
                </a:solidFill>
                <a:highlight>
                  <a:schemeClr val="lt1"/>
                </a:highlight>
                <a:latin typeface="Roboto"/>
                <a:ea typeface="Roboto"/>
                <a:cs typeface="Roboto"/>
                <a:sym typeface="Roboto"/>
              </a:rPr>
              <a:t> 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FMA - </a:t>
            </a:r>
            <a:r>
              <a:rPr b="1" lang="en" sz="1800">
                <a:solidFill>
                  <a:srgbClr val="1B1B1B"/>
                </a:solidFill>
                <a:highlight>
                  <a:schemeClr val="lt1"/>
                </a:highlight>
                <a:latin typeface="Roboto"/>
                <a:ea typeface="Roboto"/>
                <a:cs typeface="Roboto"/>
                <a:sym typeface="Roboto"/>
              </a:rPr>
              <a:t>Flood Mitigation</a:t>
            </a:r>
            <a:r>
              <a:rPr lang="en" sz="1800">
                <a:solidFill>
                  <a:srgbClr val="1B1B1B"/>
                </a:solidFill>
                <a:highlight>
                  <a:schemeClr val="lt1"/>
                </a:highlight>
                <a:latin typeface="Roboto"/>
                <a:ea typeface="Roboto"/>
                <a:cs typeface="Roboto"/>
                <a:sym typeface="Roboto"/>
              </a:rPr>
              <a:t> Assistance grant program, </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PDM - </a:t>
            </a:r>
            <a:r>
              <a:rPr b="1" lang="en" sz="1800">
                <a:solidFill>
                  <a:srgbClr val="1B1B1B"/>
                </a:solidFill>
                <a:highlight>
                  <a:schemeClr val="lt1"/>
                </a:highlight>
                <a:latin typeface="Roboto"/>
                <a:ea typeface="Roboto"/>
                <a:cs typeface="Roboto"/>
                <a:sym typeface="Roboto"/>
              </a:rPr>
              <a:t>Pre-disaster Mitigation</a:t>
            </a:r>
            <a:r>
              <a:rPr lang="en" sz="1800">
                <a:solidFill>
                  <a:srgbClr val="1B1B1B"/>
                </a:solidFill>
                <a:highlight>
                  <a:schemeClr val="lt1"/>
                </a:highlight>
                <a:latin typeface="Roboto"/>
                <a:ea typeface="Roboto"/>
                <a:cs typeface="Roboto"/>
                <a:sym typeface="Roboto"/>
              </a:rPr>
              <a:t> 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RFC - </a:t>
            </a:r>
            <a:r>
              <a:rPr b="1" lang="en" sz="1800">
                <a:solidFill>
                  <a:srgbClr val="1B1B1B"/>
                </a:solidFill>
                <a:highlight>
                  <a:schemeClr val="lt1"/>
                </a:highlight>
                <a:latin typeface="Roboto"/>
                <a:ea typeface="Roboto"/>
                <a:cs typeface="Roboto"/>
                <a:sym typeface="Roboto"/>
              </a:rPr>
              <a:t>Repetitive Flood Claims </a:t>
            </a:r>
            <a:r>
              <a:rPr lang="en" sz="1800">
                <a:solidFill>
                  <a:srgbClr val="1B1B1B"/>
                </a:solidFill>
                <a:highlight>
                  <a:schemeClr val="lt1"/>
                </a:highlight>
                <a:latin typeface="Roboto"/>
                <a:ea typeface="Roboto"/>
                <a:cs typeface="Roboto"/>
                <a:sym typeface="Roboto"/>
              </a:rPr>
              <a:t>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SRL - </a:t>
            </a:r>
            <a:r>
              <a:rPr b="1" lang="en" sz="1800">
                <a:solidFill>
                  <a:srgbClr val="1B1B1B"/>
                </a:solidFill>
                <a:highlight>
                  <a:schemeClr val="lt1"/>
                </a:highlight>
                <a:latin typeface="Roboto"/>
                <a:ea typeface="Roboto"/>
                <a:cs typeface="Roboto"/>
                <a:sym typeface="Roboto"/>
              </a:rPr>
              <a:t>Severe Repetitive Loss </a:t>
            </a:r>
            <a:r>
              <a:rPr lang="en" sz="1800">
                <a:solidFill>
                  <a:srgbClr val="1B1B1B"/>
                </a:solidFill>
                <a:highlight>
                  <a:schemeClr val="lt1"/>
                </a:highlight>
                <a:latin typeface="Roboto"/>
                <a:ea typeface="Roboto"/>
                <a:cs typeface="Roboto"/>
                <a:sym typeface="Roboto"/>
              </a:rPr>
              <a:t>grant program</a:t>
            </a:r>
            <a:endParaRPr sz="1800">
              <a:solidFill>
                <a:srgbClr val="1B1B1B"/>
              </a:solidFill>
              <a:highlight>
                <a:schemeClr val="lt1"/>
              </a:highlight>
              <a:latin typeface="Roboto"/>
              <a:ea typeface="Roboto"/>
              <a:cs typeface="Roboto"/>
              <a:sym typeface="Roboto"/>
            </a:endParaRPr>
          </a:p>
          <a:p>
            <a:pPr indent="-342900" lvl="0" marL="457200" rtl="0" algn="l">
              <a:spcBef>
                <a:spcPts val="0"/>
              </a:spcBef>
              <a:spcAft>
                <a:spcPts val="0"/>
              </a:spcAft>
              <a:buClr>
                <a:srgbClr val="1B1B1B"/>
              </a:buClr>
              <a:buSzPts val="1800"/>
              <a:buFont typeface="Roboto"/>
              <a:buChar char="●"/>
            </a:pPr>
            <a:r>
              <a:rPr lang="en" sz="1800">
                <a:solidFill>
                  <a:srgbClr val="1B1B1B"/>
                </a:solidFill>
                <a:highlight>
                  <a:schemeClr val="lt1"/>
                </a:highlight>
                <a:latin typeface="Roboto"/>
                <a:ea typeface="Roboto"/>
                <a:cs typeface="Roboto"/>
                <a:sym typeface="Roboto"/>
              </a:rPr>
              <a:t>LPDM -</a:t>
            </a:r>
            <a:r>
              <a:rPr b="1" lang="en" sz="1800">
                <a:solidFill>
                  <a:srgbClr val="1B1B1B"/>
                </a:solidFill>
                <a:highlight>
                  <a:schemeClr val="lt1"/>
                </a:highlight>
                <a:latin typeface="Roboto"/>
                <a:ea typeface="Roboto"/>
                <a:cs typeface="Roboto"/>
                <a:sym typeface="Roboto"/>
              </a:rPr>
              <a:t>Legislative Pre-disaster</a:t>
            </a:r>
            <a:r>
              <a:rPr lang="en" sz="1800">
                <a:solidFill>
                  <a:srgbClr val="1B1B1B"/>
                </a:solidFill>
                <a:highlight>
                  <a:schemeClr val="lt1"/>
                </a:highlight>
                <a:latin typeface="Roboto"/>
                <a:ea typeface="Roboto"/>
                <a:cs typeface="Roboto"/>
                <a:sym typeface="Roboto"/>
              </a:rPr>
              <a:t> Mitigation grant program</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