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Encode Sans Semi Condensed"/>
      <p:regular r:id="rId23"/>
      <p:bold r:id="rId24"/>
    </p:embeddedFont>
    <p:embeddedFont>
      <p:font typeface="Karla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ncodeSansSemiCondensed-bold.fntdata"/><Relationship Id="rId23" Type="http://schemas.openxmlformats.org/officeDocument/2006/relationships/font" Target="fonts/EncodeSansSemiCondense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-boldItalic.fntdata"/><Relationship Id="rId25" Type="http://schemas.openxmlformats.org/officeDocument/2006/relationships/font" Target="fonts/Karl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ee1d77893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ee1d778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ee1d77893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ee1d7789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e1d77893_2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e1d7789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ee1d77893_2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ee1d77893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ee1d77893_2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ee1d7789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ee1d77893_2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ee1d7789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ee1d77893_2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ee1d7789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ee1d77893_2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ee1d77893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ee1d77893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ee1d778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ee1d77893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ee1d778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ee1d77893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ee1d7789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" y="-4"/>
            <a:ext cx="9162955" cy="5148516"/>
          </a:xfrm>
          <a:custGeom>
            <a:rect b="b" l="l" r="r" t="t"/>
            <a:pathLst>
              <a:path extrusionOk="0" h="2258121" w="4014438">
                <a:moveTo>
                  <a:pt x="3432199" y="0"/>
                </a:moveTo>
                <a:cubicBezTo>
                  <a:pt x="3485662" y="101239"/>
                  <a:pt x="3541529" y="221045"/>
                  <a:pt x="3606618" y="360589"/>
                </a:cubicBezTo>
                <a:cubicBezTo>
                  <a:pt x="3810894" y="798685"/>
                  <a:pt x="3924532" y="1042395"/>
                  <a:pt x="3839685" y="1275525"/>
                </a:cubicBezTo>
                <a:cubicBezTo>
                  <a:pt x="3754838" y="1508656"/>
                  <a:pt x="3511128" y="1622293"/>
                  <a:pt x="3073032" y="1826591"/>
                </a:cubicBezTo>
                <a:cubicBezTo>
                  <a:pt x="2634936" y="2030888"/>
                  <a:pt x="2391226" y="2144401"/>
                  <a:pt x="2158096" y="2059658"/>
                </a:cubicBezTo>
                <a:cubicBezTo>
                  <a:pt x="1924966" y="1974916"/>
                  <a:pt x="1811306" y="1731101"/>
                  <a:pt x="1607030" y="1293005"/>
                </a:cubicBezTo>
                <a:cubicBezTo>
                  <a:pt x="1402754" y="854908"/>
                  <a:pt x="1289095" y="611199"/>
                  <a:pt x="1373942" y="378068"/>
                </a:cubicBezTo>
                <a:cubicBezTo>
                  <a:pt x="1432005" y="218536"/>
                  <a:pt x="1564481" y="114955"/>
                  <a:pt x="1782682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 rot="-1181051">
            <a:off x="3612827" y="-661443"/>
            <a:ext cx="5242557" cy="5242352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2783675"/>
            <a:ext cx="5396700" cy="14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Big hol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-14" y="-4"/>
            <a:ext cx="9162955" cy="5148516"/>
          </a:xfrm>
          <a:custGeom>
            <a:rect b="b" l="l" r="r" t="t"/>
            <a:pathLst>
              <a:path extrusionOk="0" h="2258121" w="4014438">
                <a:moveTo>
                  <a:pt x="3432199" y="0"/>
                </a:moveTo>
                <a:cubicBezTo>
                  <a:pt x="3485662" y="101239"/>
                  <a:pt x="3541529" y="221045"/>
                  <a:pt x="3606618" y="360589"/>
                </a:cubicBezTo>
                <a:cubicBezTo>
                  <a:pt x="3810894" y="798685"/>
                  <a:pt x="3924532" y="1042395"/>
                  <a:pt x="3839685" y="1275525"/>
                </a:cubicBezTo>
                <a:cubicBezTo>
                  <a:pt x="3754838" y="1508656"/>
                  <a:pt x="3511128" y="1622293"/>
                  <a:pt x="3073032" y="1826591"/>
                </a:cubicBezTo>
                <a:cubicBezTo>
                  <a:pt x="2634936" y="2030888"/>
                  <a:pt x="2391226" y="2144401"/>
                  <a:pt x="2158096" y="2059658"/>
                </a:cubicBezTo>
                <a:cubicBezTo>
                  <a:pt x="1924966" y="1974916"/>
                  <a:pt x="1811306" y="1731101"/>
                  <a:pt x="1607030" y="1293005"/>
                </a:cubicBezTo>
                <a:cubicBezTo>
                  <a:pt x="1402754" y="854908"/>
                  <a:pt x="1289095" y="611199"/>
                  <a:pt x="1373942" y="378068"/>
                </a:cubicBezTo>
                <a:cubicBezTo>
                  <a:pt x="1432005" y="218536"/>
                  <a:pt x="1564481" y="114955"/>
                  <a:pt x="1782682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Small hole">
  <p:cSld name="BLANK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0" y="25"/>
            <a:ext cx="9142883" cy="5142871"/>
          </a:xfrm>
          <a:custGeom>
            <a:rect b="b" l="l" r="r" t="t"/>
            <a:pathLst>
              <a:path extrusionOk="0" h="2258121" w="4014438">
                <a:moveTo>
                  <a:pt x="3043092" y="0"/>
                </a:moveTo>
                <a:cubicBezTo>
                  <a:pt x="3095509" y="23543"/>
                  <a:pt x="3152046" y="49909"/>
                  <a:pt x="3213600" y="78595"/>
                </a:cubicBezTo>
                <a:cubicBezTo>
                  <a:pt x="3550416" y="235660"/>
                  <a:pt x="3737756" y="323016"/>
                  <a:pt x="3802991" y="502244"/>
                </a:cubicBezTo>
                <a:cubicBezTo>
                  <a:pt x="3868225" y="681472"/>
                  <a:pt x="3780870" y="868833"/>
                  <a:pt x="3623805" y="1205649"/>
                </a:cubicBezTo>
                <a:cubicBezTo>
                  <a:pt x="3466740" y="1542465"/>
                  <a:pt x="3379384" y="1729805"/>
                  <a:pt x="3200156" y="1795040"/>
                </a:cubicBezTo>
                <a:cubicBezTo>
                  <a:pt x="3020928" y="1860274"/>
                  <a:pt x="2833567" y="1772918"/>
                  <a:pt x="2496772" y="1615853"/>
                </a:cubicBezTo>
                <a:cubicBezTo>
                  <a:pt x="2159977" y="1458789"/>
                  <a:pt x="1972595" y="1371433"/>
                  <a:pt x="1907361" y="1192205"/>
                </a:cubicBezTo>
                <a:cubicBezTo>
                  <a:pt x="1842126" y="1012977"/>
                  <a:pt x="1929503" y="825615"/>
                  <a:pt x="2086546" y="488821"/>
                </a:cubicBezTo>
                <a:cubicBezTo>
                  <a:pt x="2193515" y="259412"/>
                  <a:pt x="2268158" y="99378"/>
                  <a:pt x="2361515" y="0"/>
                </a:cubicBezTo>
                <a:lnTo>
                  <a:pt x="0" y="0"/>
                </a:ln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831963" y="248075"/>
            <a:ext cx="5480078" cy="5479863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85" y="1433"/>
            <a:ext cx="9144087" cy="5143548"/>
            <a:chOff x="32524" y="4599878"/>
            <a:chExt cx="4014438" cy="2258121"/>
          </a:xfrm>
        </p:grpSpPr>
        <p:sp>
          <p:nvSpPr>
            <p:cNvPr id="15" name="Google Shape;15;p3"/>
            <p:cNvSpPr/>
            <p:nvPr/>
          </p:nvSpPr>
          <p:spPr>
            <a:xfrm>
              <a:off x="32524" y="6104602"/>
              <a:ext cx="384717" cy="753397"/>
            </a:xfrm>
            <a:custGeom>
              <a:rect b="b" l="l" r="r" t="t"/>
              <a:pathLst>
                <a:path extrusionOk="0" h="753397" w="384717">
                  <a:moveTo>
                    <a:pt x="98270" y="213079"/>
                  </a:moveTo>
                  <a:cubicBezTo>
                    <a:pt x="62307" y="136115"/>
                    <a:pt x="29376" y="65507"/>
                    <a:pt x="0" y="0"/>
                  </a:cubicBezTo>
                  <a:lnTo>
                    <a:pt x="0" y="753397"/>
                  </a:lnTo>
                  <a:lnTo>
                    <a:pt x="384717" y="753397"/>
                  </a:lnTo>
                  <a:cubicBezTo>
                    <a:pt x="292469" y="629640"/>
                    <a:pt x="209462" y="451666"/>
                    <a:pt x="98270" y="2130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32524" y="4599878"/>
              <a:ext cx="4014438" cy="2258121"/>
            </a:xfrm>
            <a:custGeom>
              <a:rect b="b" l="l" r="r" t="t"/>
              <a:pathLst>
                <a:path extrusionOk="0" h="2258121" w="4014438">
                  <a:moveTo>
                    <a:pt x="0" y="0"/>
                  </a:moveTo>
                  <a:lnTo>
                    <a:pt x="0" y="663951"/>
                  </a:lnTo>
                  <a:cubicBezTo>
                    <a:pt x="122942" y="548013"/>
                    <a:pt x="321322" y="455472"/>
                    <a:pt x="605950" y="322744"/>
                  </a:cubicBezTo>
                  <a:cubicBezTo>
                    <a:pt x="1022867" y="128295"/>
                    <a:pt x="1254763" y="20197"/>
                    <a:pt x="1476624" y="100946"/>
                  </a:cubicBezTo>
                  <a:cubicBezTo>
                    <a:pt x="1698484" y="181695"/>
                    <a:pt x="1806602" y="413613"/>
                    <a:pt x="2000947" y="830508"/>
                  </a:cubicBezTo>
                  <a:cubicBezTo>
                    <a:pt x="2195292" y="1247404"/>
                    <a:pt x="2303493" y="1479321"/>
                    <a:pt x="2222745" y="1701161"/>
                  </a:cubicBezTo>
                  <a:cubicBezTo>
                    <a:pt x="2141996" y="1923000"/>
                    <a:pt x="1910099" y="2031160"/>
                    <a:pt x="1493204" y="2225567"/>
                  </a:cubicBezTo>
                  <a:lnTo>
                    <a:pt x="1423370" y="2258122"/>
                  </a:lnTo>
                  <a:lnTo>
                    <a:pt x="4014439" y="2258122"/>
                  </a:lnTo>
                  <a:lnTo>
                    <a:pt x="4014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3"/>
          <p:cNvSpPr txBox="1"/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422975" y="3883175"/>
            <a:ext cx="5035200" cy="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24532" y="-11"/>
            <a:ext cx="9193063" cy="5148516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2258122"/>
                </a:lnTo>
                <a:lnTo>
                  <a:pt x="1342328" y="2258122"/>
                </a:lnTo>
                <a:cubicBezTo>
                  <a:pt x="1250100" y="2134365"/>
                  <a:pt x="1167094" y="1956391"/>
                  <a:pt x="1055881" y="1717804"/>
                </a:cubicBezTo>
                <a:cubicBezTo>
                  <a:pt x="861432" y="1300908"/>
                  <a:pt x="753335" y="1068991"/>
                  <a:pt x="834083" y="847151"/>
                </a:cubicBezTo>
                <a:cubicBezTo>
                  <a:pt x="914832" y="625312"/>
                  <a:pt x="1146729" y="517152"/>
                  <a:pt x="1563624" y="322744"/>
                </a:cubicBezTo>
                <a:cubicBezTo>
                  <a:pt x="1980519" y="128337"/>
                  <a:pt x="2212437" y="20198"/>
                  <a:pt x="2434297" y="100946"/>
                </a:cubicBezTo>
                <a:cubicBezTo>
                  <a:pt x="2656158" y="181695"/>
                  <a:pt x="2764276" y="413613"/>
                  <a:pt x="2958684" y="830508"/>
                </a:cubicBezTo>
                <a:cubicBezTo>
                  <a:pt x="3153091" y="1247403"/>
                  <a:pt x="3261230" y="1479321"/>
                  <a:pt x="3180481" y="1701160"/>
                </a:cubicBezTo>
                <a:cubicBezTo>
                  <a:pt x="3099732" y="1923000"/>
                  <a:pt x="2867836" y="2031160"/>
                  <a:pt x="2450940" y="2225567"/>
                </a:cubicBezTo>
                <a:lnTo>
                  <a:pt x="2380981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076700" y="2161800"/>
            <a:ext cx="69906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Karla"/>
              <a:buChar char="▪"/>
              <a:defRPr sz="2800">
                <a:latin typeface="Karla"/>
                <a:ea typeface="Karla"/>
                <a:cs typeface="Karla"/>
                <a:sym typeface="Karla"/>
              </a:defRPr>
            </a:lvl1pPr>
            <a:lvl2pPr indent="-406400" lvl="1" marL="9144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2pPr>
            <a:lvl3pPr indent="-406400" lvl="2" marL="13716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3pPr>
            <a:lvl4pPr indent="-406400" lvl="3" marL="18288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4pPr>
            <a:lvl5pPr indent="-406400" lvl="4" marL="22860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5pPr>
            <a:lvl6pPr indent="-406400" lvl="5" marL="27432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6pPr>
            <a:lvl7pPr indent="-406400" lvl="6" marL="32004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7pPr>
            <a:lvl8pPr indent="-406400" lvl="7" marL="3657600" rtl="0" algn="ctr">
              <a:spcBef>
                <a:spcPts val="600"/>
              </a:spcBef>
              <a:spcAft>
                <a:spcPts val="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8pPr>
            <a:lvl9pPr indent="-406400" lvl="8" marL="4114800" algn="ctr">
              <a:spcBef>
                <a:spcPts val="600"/>
              </a:spcBef>
              <a:spcAft>
                <a:spcPts val="600"/>
              </a:spcAft>
              <a:buSzPts val="2800"/>
              <a:buFont typeface="Karla"/>
              <a:buChar char="▫"/>
              <a:defRPr sz="2800"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4362962" y="1295124"/>
            <a:ext cx="418075" cy="3429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Encode Sans Semi Condense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62955" cy="5142871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729708"/>
                </a:lnTo>
                <a:cubicBezTo>
                  <a:pt x="69207" y="683709"/>
                  <a:pt x="163087" y="639801"/>
                  <a:pt x="284356" y="583348"/>
                </a:cubicBezTo>
                <a:cubicBezTo>
                  <a:pt x="523508" y="471843"/>
                  <a:pt x="656528" y="409807"/>
                  <a:pt x="783798" y="456120"/>
                </a:cubicBezTo>
                <a:cubicBezTo>
                  <a:pt x="911069" y="502432"/>
                  <a:pt x="973083" y="635473"/>
                  <a:pt x="1084589" y="874625"/>
                </a:cubicBezTo>
                <a:cubicBezTo>
                  <a:pt x="1196094" y="1113777"/>
                  <a:pt x="1258129" y="1246797"/>
                  <a:pt x="1211817" y="1374046"/>
                </a:cubicBezTo>
                <a:cubicBezTo>
                  <a:pt x="1165505" y="1501296"/>
                  <a:pt x="1032380" y="1563290"/>
                  <a:pt x="793228" y="1674774"/>
                </a:cubicBezTo>
                <a:cubicBezTo>
                  <a:pt x="554076" y="1786258"/>
                  <a:pt x="421056" y="1848315"/>
                  <a:pt x="293807" y="1802002"/>
                </a:cubicBezTo>
                <a:cubicBezTo>
                  <a:pt x="169234" y="1756693"/>
                  <a:pt x="107156" y="1628273"/>
                  <a:pt x="0" y="1398572"/>
                </a:cubicBezTo>
                <a:lnTo>
                  <a:pt x="0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8pPr>
            <a:lvl9pPr indent="-355600" lvl="8" marL="4114800">
              <a:spcBef>
                <a:spcPts val="600"/>
              </a:spcBef>
              <a:spcAft>
                <a:spcPts val="600"/>
              </a:spcAft>
              <a:buSzPts val="2000"/>
              <a:buChar char="▫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6"/>
          <p:cNvGrpSpPr/>
          <p:nvPr/>
        </p:nvGrpSpPr>
        <p:grpSpPr>
          <a:xfrm>
            <a:off x="-41" y="0"/>
            <a:ext cx="9144088" cy="5143548"/>
            <a:chOff x="8145036" y="0"/>
            <a:chExt cx="4014438" cy="2258121"/>
          </a:xfrm>
        </p:grpSpPr>
        <p:sp>
          <p:nvSpPr>
            <p:cNvPr id="31" name="Google Shape;31;p6"/>
            <p:cNvSpPr/>
            <p:nvPr/>
          </p:nvSpPr>
          <p:spPr>
            <a:xfrm>
              <a:off x="8145036" y="0"/>
              <a:ext cx="4014376" cy="2258121"/>
            </a:xfrm>
            <a:custGeom>
              <a:rect b="b" l="l" r="r" t="t"/>
              <a:pathLst>
                <a:path extrusionOk="0" h="2258121" w="4014376">
                  <a:moveTo>
                    <a:pt x="2148603" y="1774988"/>
                  </a:moveTo>
                  <a:cubicBezTo>
                    <a:pt x="1965654" y="1382640"/>
                    <a:pt x="1863892" y="1164459"/>
                    <a:pt x="1939873" y="955604"/>
                  </a:cubicBezTo>
                  <a:cubicBezTo>
                    <a:pt x="2015855" y="746748"/>
                    <a:pt x="2234119" y="645049"/>
                    <a:pt x="2626468" y="462162"/>
                  </a:cubicBezTo>
                  <a:cubicBezTo>
                    <a:pt x="3018816" y="279275"/>
                    <a:pt x="3236997" y="177451"/>
                    <a:pt x="3445831" y="253432"/>
                  </a:cubicBezTo>
                  <a:cubicBezTo>
                    <a:pt x="3654666" y="329414"/>
                    <a:pt x="3756386" y="547678"/>
                    <a:pt x="3939272" y="940006"/>
                  </a:cubicBezTo>
                  <a:cubicBezTo>
                    <a:pt x="3966182" y="997693"/>
                    <a:pt x="3991294" y="1051574"/>
                    <a:pt x="4014377" y="1102256"/>
                  </a:cubicBezTo>
                  <a:lnTo>
                    <a:pt x="4014377" y="0"/>
                  </a:lnTo>
                  <a:lnTo>
                    <a:pt x="0" y="0"/>
                  </a:lnTo>
                  <a:lnTo>
                    <a:pt x="0" y="2258122"/>
                  </a:lnTo>
                  <a:lnTo>
                    <a:pt x="2400007" y="2258122"/>
                  </a:lnTo>
                  <a:cubicBezTo>
                    <a:pt x="2320283" y="2143125"/>
                    <a:pt x="2245932" y="1983697"/>
                    <a:pt x="2148603" y="17749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11595195" y="1947441"/>
              <a:ext cx="564279" cy="310680"/>
            </a:xfrm>
            <a:custGeom>
              <a:rect b="b" l="l" r="r" t="t"/>
              <a:pathLst>
                <a:path extrusionOk="0" h="310680" w="564279">
                  <a:moveTo>
                    <a:pt x="11332" y="305390"/>
                  </a:moveTo>
                  <a:lnTo>
                    <a:pt x="0" y="310680"/>
                  </a:lnTo>
                  <a:lnTo>
                    <a:pt x="564279" y="310680"/>
                  </a:lnTo>
                  <a:lnTo>
                    <a:pt x="564279" y="0"/>
                  </a:lnTo>
                  <a:cubicBezTo>
                    <a:pt x="447610" y="101929"/>
                    <a:pt x="266229" y="186525"/>
                    <a:pt x="11332" y="3053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6"/>
          <p:cNvSpPr txBox="1"/>
          <p:nvPr>
            <p:ph type="title"/>
          </p:nvPr>
        </p:nvSpPr>
        <p:spPr>
          <a:xfrm>
            <a:off x="1015625" y="1243638"/>
            <a:ext cx="4239300" cy="48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015791" y="1865257"/>
            <a:ext cx="4239300" cy="203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▫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9162955" cy="5142871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859550"/>
                </a:lnTo>
                <a:cubicBezTo>
                  <a:pt x="107156" y="629849"/>
                  <a:pt x="169234" y="501429"/>
                  <a:pt x="293807" y="456015"/>
                </a:cubicBezTo>
                <a:cubicBezTo>
                  <a:pt x="421056" y="409807"/>
                  <a:pt x="554076" y="471801"/>
                  <a:pt x="793228" y="583348"/>
                </a:cubicBezTo>
                <a:cubicBezTo>
                  <a:pt x="1032380" y="694895"/>
                  <a:pt x="1165400" y="756889"/>
                  <a:pt x="1211713" y="884159"/>
                </a:cubicBezTo>
                <a:cubicBezTo>
                  <a:pt x="1258025" y="1011430"/>
                  <a:pt x="1196010" y="1144450"/>
                  <a:pt x="1084484" y="1383581"/>
                </a:cubicBezTo>
                <a:cubicBezTo>
                  <a:pt x="972958" y="1622712"/>
                  <a:pt x="910943" y="1755753"/>
                  <a:pt x="783694" y="1802086"/>
                </a:cubicBezTo>
                <a:cubicBezTo>
                  <a:pt x="656444" y="1848419"/>
                  <a:pt x="523404" y="1786321"/>
                  <a:pt x="284356" y="1674774"/>
                </a:cubicBezTo>
                <a:cubicBezTo>
                  <a:pt x="163212" y="1618321"/>
                  <a:pt x="69312" y="1574413"/>
                  <a:pt x="105" y="1528414"/>
                </a:cubicBezTo>
                <a:lnTo>
                  <a:pt x="105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651875" y="1200150"/>
            <a:ext cx="23319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>
              <a:spcBef>
                <a:spcPts val="600"/>
              </a:spcBef>
              <a:spcAft>
                <a:spcPts val="60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6253487" y="1200150"/>
            <a:ext cx="23319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>
              <a:spcBef>
                <a:spcPts val="600"/>
              </a:spcBef>
              <a:spcAft>
                <a:spcPts val="60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0" y="0"/>
            <a:ext cx="9162955" cy="5142871"/>
          </a:xfrm>
          <a:custGeom>
            <a:rect b="b" l="l" r="r" t="t"/>
            <a:pathLst>
              <a:path extrusionOk="0" h="2258121" w="4014438">
                <a:moveTo>
                  <a:pt x="0" y="0"/>
                </a:moveTo>
                <a:lnTo>
                  <a:pt x="0" y="859550"/>
                </a:lnTo>
                <a:cubicBezTo>
                  <a:pt x="107156" y="629849"/>
                  <a:pt x="169234" y="501429"/>
                  <a:pt x="293807" y="456015"/>
                </a:cubicBezTo>
                <a:cubicBezTo>
                  <a:pt x="421056" y="409807"/>
                  <a:pt x="554076" y="471801"/>
                  <a:pt x="793228" y="583348"/>
                </a:cubicBezTo>
                <a:cubicBezTo>
                  <a:pt x="1032380" y="694895"/>
                  <a:pt x="1165400" y="756889"/>
                  <a:pt x="1211713" y="884159"/>
                </a:cubicBezTo>
                <a:cubicBezTo>
                  <a:pt x="1258025" y="1011430"/>
                  <a:pt x="1196010" y="1144450"/>
                  <a:pt x="1084484" y="1383581"/>
                </a:cubicBezTo>
                <a:cubicBezTo>
                  <a:pt x="972958" y="1622712"/>
                  <a:pt x="910943" y="1755753"/>
                  <a:pt x="783694" y="1802086"/>
                </a:cubicBezTo>
                <a:cubicBezTo>
                  <a:pt x="656444" y="1848419"/>
                  <a:pt x="523404" y="1786321"/>
                  <a:pt x="284356" y="1674774"/>
                </a:cubicBezTo>
                <a:cubicBezTo>
                  <a:pt x="163212" y="1618321"/>
                  <a:pt x="69312" y="1574413"/>
                  <a:pt x="105" y="1528414"/>
                </a:cubicBezTo>
                <a:lnTo>
                  <a:pt x="105" y="2258122"/>
                </a:lnTo>
                <a:lnTo>
                  <a:pt x="4014439" y="2258122"/>
                </a:lnTo>
                <a:lnTo>
                  <a:pt x="40144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651875" y="1200150"/>
            <a:ext cx="15243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5356481" y="1200150"/>
            <a:ext cx="15243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47" name="Google Shape;47;p8"/>
          <p:cNvSpPr txBox="1"/>
          <p:nvPr>
            <p:ph idx="3" type="body"/>
          </p:nvPr>
        </p:nvSpPr>
        <p:spPr>
          <a:xfrm>
            <a:off x="7061087" y="1200150"/>
            <a:ext cx="15243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790026" y="-743550"/>
            <a:ext cx="2750366" cy="2750258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4507725" y="4318150"/>
            <a:ext cx="4081800" cy="33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60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490126" y="-1123525"/>
            <a:ext cx="5776112" cy="5775886"/>
          </a:xfrm>
          <a:custGeom>
            <a:rect b="b" l="l" r="r" t="t"/>
            <a:pathLst>
              <a:path extrusionOk="0" h="1376850" w="1376904">
                <a:moveTo>
                  <a:pt x="942939" y="1234196"/>
                </a:moveTo>
                <a:cubicBezTo>
                  <a:pt x="1182091" y="1122691"/>
                  <a:pt x="1315111" y="1060655"/>
                  <a:pt x="1361424" y="933406"/>
                </a:cubicBezTo>
                <a:cubicBezTo>
                  <a:pt x="1407736" y="806157"/>
                  <a:pt x="1345722" y="673115"/>
                  <a:pt x="1234195" y="433964"/>
                </a:cubicBezTo>
                <a:cubicBezTo>
                  <a:pt x="1122669" y="194812"/>
                  <a:pt x="1060654" y="61792"/>
                  <a:pt x="933405" y="15479"/>
                </a:cubicBezTo>
                <a:cubicBezTo>
                  <a:pt x="806156" y="-30833"/>
                  <a:pt x="673115" y="31202"/>
                  <a:pt x="433963" y="142645"/>
                </a:cubicBezTo>
                <a:cubicBezTo>
                  <a:pt x="194811" y="254087"/>
                  <a:pt x="61791" y="316186"/>
                  <a:pt x="15478" y="443456"/>
                </a:cubicBezTo>
                <a:cubicBezTo>
                  <a:pt x="-30834" y="570726"/>
                  <a:pt x="31202" y="703746"/>
                  <a:pt x="142707" y="942877"/>
                </a:cubicBezTo>
                <a:cubicBezTo>
                  <a:pt x="254212" y="1182008"/>
                  <a:pt x="316248" y="1315049"/>
                  <a:pt x="443518" y="1361362"/>
                </a:cubicBezTo>
                <a:cubicBezTo>
                  <a:pt x="570788" y="1407674"/>
                  <a:pt x="703808" y="1345722"/>
                  <a:pt x="942939" y="1234196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20000">
              <a:schemeClr val="accent4"/>
            </a:gs>
            <a:gs pos="79000">
              <a:schemeClr val="accent3"/>
            </a:gs>
            <a:gs pos="100000">
              <a:schemeClr val="accent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ncode Sans Semi Condensed"/>
              <a:buNone/>
              <a:defRPr b="1" sz="2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▪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2000"/>
              <a:buFont typeface="Karla"/>
              <a:buChar char="▫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hyperlink" Target="https://www.billboard.com/articles/news/8547827/2019-global-box-office-revenue-hit-record-425b-despite-4-percent-dip-in-us#:~:text=Global%20box%20office%20revenue%20hit%20a%20record%20%2442.5%20billion%20in,%2411.88%20billion%2C%20according%20to%20Comscore.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81000" y="269075"/>
            <a:ext cx="5396700" cy="14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Movie Recommendations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28600" y="3432325"/>
            <a:ext cx="9144000" cy="19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Rachel Beery with the Flatiron Data Science Program</a:t>
            </a:r>
            <a:endParaRPr b="1" sz="480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281275" y="79425"/>
            <a:ext cx="2149800" cy="286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ratings of movies do not have a significant effect on profit</a:t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400" y="155625"/>
            <a:ext cx="6572599" cy="47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0" y="3224750"/>
            <a:ext cx="2323500" cy="1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This supports not basing movie-making choices on online ratings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>
            <a:off x="1789899" y="1568299"/>
            <a:ext cx="1593454" cy="260654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3</a:t>
            </a:r>
          </a:p>
        </p:txBody>
      </p:sp>
      <p:sp>
        <p:nvSpPr>
          <p:cNvPr id="149" name="Google Shape;149;p24"/>
          <p:cNvSpPr txBox="1"/>
          <p:nvPr>
            <p:ph idx="4294967295" type="title"/>
          </p:nvPr>
        </p:nvSpPr>
        <p:spPr>
          <a:xfrm>
            <a:off x="3381900" y="1804125"/>
            <a:ext cx="5558400" cy="21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Does a movie’s runtime affect profitability?</a:t>
            </a:r>
            <a:endParaRPr sz="4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01000" y="347850"/>
            <a:ext cx="2426100" cy="243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long as a movie is more than 75 minutes long, length does not seem to impact profit.</a:t>
            </a:r>
            <a:endParaRPr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100" y="154075"/>
            <a:ext cx="6352150" cy="47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341550" y="3184550"/>
            <a:ext cx="21600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I recommend only considering length when making a movie to ensure that it is more than 75 minutes long. 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</a:t>
            </a:r>
            <a:endParaRPr sz="2800"/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612800" y="1155275"/>
            <a:ext cx="7443900" cy="3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●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Making action and/or adventure movies increases the likelihood of making large profits. However multiple other genres are also continuing to bring in impressive box offices. </a:t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●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Online rating systems such as IMDB do not accurately reflect the viability of a movie. </a:t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●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Once runtime hits approximately 75 minutes, it is not an important predictor of profit. 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06200" y="209550"/>
            <a:ext cx="4497300" cy="80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Future Work</a:t>
            </a:r>
            <a:endParaRPr sz="6000"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651875" y="1200150"/>
            <a:ext cx="1524300" cy="16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/>
              <a:t>Franchises are an integral part of the movie industry’s profit. What attributes do successful franchises share?</a:t>
            </a:r>
            <a:endParaRPr sz="1200"/>
          </a:p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5356477" y="1200150"/>
            <a:ext cx="1524300" cy="16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en"/>
              <a:t>Which audiences prefer what types of movies? Does this differ between domestic and international moviegoers?</a:t>
            </a:r>
            <a:endParaRPr sz="1200"/>
          </a:p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7061079" y="1200150"/>
            <a:ext cx="1524300" cy="16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story attributes beyond genre are related to higher movie </a:t>
            </a:r>
            <a:r>
              <a:rPr lang="en"/>
              <a:t>profitability</a:t>
            </a:r>
            <a:r>
              <a:rPr lang="en"/>
              <a:t>?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612800" y="1577200"/>
            <a:ext cx="50733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0"/>
              <a:t>Thanks</a:t>
            </a:r>
            <a:r>
              <a:rPr lang="en" sz="9400"/>
              <a:t>!</a:t>
            </a:r>
            <a:r>
              <a:rPr lang="en" sz="9400"/>
              <a:t> </a:t>
            </a:r>
            <a:endParaRPr sz="9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27725" y="133350"/>
            <a:ext cx="20202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Credits</a:t>
            </a:r>
            <a:endParaRPr sz="5000"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651875" y="285750"/>
            <a:ext cx="4933500" cy="301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651875" y="3295950"/>
            <a:ext cx="4933500" cy="17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also to Charlotte Basch, my partner in this project.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773275" y="1083775"/>
            <a:ext cx="4263600" cy="20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Appendix</a:t>
            </a:r>
            <a:endParaRPr sz="6700"/>
          </a:p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31525" y="237125"/>
            <a:ext cx="1738200" cy="179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movies of each genre are getting made?</a:t>
            </a:r>
            <a:endParaRPr/>
          </a:p>
        </p:txBody>
      </p:sp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325" y="391800"/>
            <a:ext cx="6744850" cy="454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/>
          <p:nvPr>
            <p:ph idx="4294967295" type="title"/>
          </p:nvPr>
        </p:nvSpPr>
        <p:spPr>
          <a:xfrm>
            <a:off x="100450" y="282425"/>
            <a:ext cx="3425700" cy="106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Methods </a:t>
            </a:r>
            <a:endParaRPr sz="4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160725" y="1496825"/>
            <a:ext cx="28731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Data were gathered from IMDB, TMDB, and The Numbers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Information about movie title, profit, domestic and worldwide gross, runtime, and IMDB user ratings was collected.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4294967295" type="ctrTitle"/>
          </p:nvPr>
        </p:nvSpPr>
        <p:spPr>
          <a:xfrm>
            <a:off x="838200" y="571800"/>
            <a:ext cx="25668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$42.5B</a:t>
            </a:r>
            <a:endParaRPr sz="6000"/>
          </a:p>
        </p:txBody>
      </p:sp>
      <p:sp>
        <p:nvSpPr>
          <p:cNvPr id="84" name="Google Shape;84;p16"/>
          <p:cNvSpPr txBox="1"/>
          <p:nvPr>
            <p:ph idx="4294967295" type="subTitle"/>
          </p:nvPr>
        </p:nvSpPr>
        <p:spPr>
          <a:xfrm>
            <a:off x="838200" y="1487508"/>
            <a:ext cx="7467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2019 Global Box Office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85" name="Google Shape;85;p16"/>
          <p:cNvSpPr txBox="1"/>
          <p:nvPr>
            <p:ph idx="4294967295" type="subTitle"/>
          </p:nvPr>
        </p:nvSpPr>
        <p:spPr>
          <a:xfrm>
            <a:off x="838200" y="4116401"/>
            <a:ext cx="7467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Mean Gross Profit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>
            <p:ph idx="4294967295" type="subTitle"/>
          </p:nvPr>
        </p:nvSpPr>
        <p:spPr>
          <a:xfrm>
            <a:off x="838200" y="2801955"/>
            <a:ext cx="7467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Mean Budget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-74150" y="4612275"/>
            <a:ext cx="93558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https://www.billboard.com/articles/news/8547827/2019-global-box-office-revenue-hit-record-425b-despite-4-percent-dip-in-us#:~:text=Global%20box%20office%20revenue%20hit%20a%20record%20%2442.5%20billion%20in,%2411.88%20billion%2C%20according%20to%20Comscore.</a:t>
            </a:r>
            <a:endParaRPr sz="1200"/>
          </a:p>
        </p:txBody>
      </p:sp>
      <p:sp>
        <p:nvSpPr>
          <p:cNvPr id="89" name="Google Shape;89;p16"/>
          <p:cNvSpPr txBox="1"/>
          <p:nvPr>
            <p:ph idx="4294967295" type="ctrTitle"/>
          </p:nvPr>
        </p:nvSpPr>
        <p:spPr>
          <a:xfrm>
            <a:off x="753425" y="1801000"/>
            <a:ext cx="42672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46,504,883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90" name="Google Shape;90;p16"/>
          <p:cNvSpPr txBox="1"/>
          <p:nvPr>
            <p:ph idx="4294967295" type="ctrTitle"/>
          </p:nvPr>
        </p:nvSpPr>
        <p:spPr>
          <a:xfrm>
            <a:off x="753425" y="3200700"/>
            <a:ext cx="42672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148,474,440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76700" y="285750"/>
            <a:ext cx="2777100" cy="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651875" y="361950"/>
            <a:ext cx="1524300" cy="10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What genres are the most profitable?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5312713" y="1657350"/>
            <a:ext cx="1568100" cy="12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Do movie ratings affect </a:t>
            </a:r>
            <a:r>
              <a:rPr b="1" lang="en" sz="2000">
                <a:solidFill>
                  <a:srgbClr val="000000"/>
                </a:solidFill>
              </a:rPr>
              <a:t>profitability</a:t>
            </a:r>
            <a:r>
              <a:rPr b="1" lang="en" sz="2000">
                <a:solidFill>
                  <a:srgbClr val="000000"/>
                </a:solidFill>
              </a:rPr>
              <a:t>?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3" type="body"/>
          </p:nvPr>
        </p:nvSpPr>
        <p:spPr>
          <a:xfrm>
            <a:off x="7079000" y="3249575"/>
            <a:ext cx="1792200" cy="10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Does a movie’s runtime affect profitability?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1789899" y="1568299"/>
            <a:ext cx="1030250" cy="25515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1</a:t>
            </a:r>
          </a:p>
        </p:txBody>
      </p:sp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3443050" y="2522650"/>
            <a:ext cx="5558400" cy="168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What genres are the most profitable?</a:t>
            </a:r>
            <a:endParaRPr sz="4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money has each genre made?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42475" y="1979050"/>
            <a:ext cx="2581800" cy="26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Animation, adventure, and sci-fi are the most profitable genres domestically and internationally. 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I 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recommend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focusing on animation and adventure movies to make the majority of your profit.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400" y="0"/>
            <a:ext cx="55598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528475" y="403825"/>
            <a:ext cx="7849800" cy="4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current highest grossing genres are on track to </a:t>
            </a:r>
            <a:r>
              <a:rPr lang="en"/>
              <a:t>continue</a:t>
            </a:r>
            <a:r>
              <a:rPr lang="en"/>
              <a:t> their profitability. 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110575" y="1815975"/>
            <a:ext cx="2049300" cy="26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I recommend making movies in the genres of adventure, action, and sci-fi as in order to maximize profits increasing over time.. 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275" y="1272425"/>
            <a:ext cx="6831726" cy="38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1789899" y="1568299"/>
            <a:ext cx="1596888" cy="25756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2</a:t>
            </a:r>
          </a:p>
        </p:txBody>
      </p:sp>
      <p:sp>
        <p:nvSpPr>
          <p:cNvPr id="127" name="Google Shape;127;p21"/>
          <p:cNvSpPr txBox="1"/>
          <p:nvPr>
            <p:ph idx="4294967295" type="title"/>
          </p:nvPr>
        </p:nvSpPr>
        <p:spPr>
          <a:xfrm>
            <a:off x="3386775" y="2463650"/>
            <a:ext cx="5558400" cy="168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Do movie ratings affect profitability?</a:t>
            </a:r>
            <a:endParaRPr sz="4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558600" y="514350"/>
            <a:ext cx="2824200" cy="4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Ratings (i.e. whether people think the movie is good) are not strongly related to profit or increased budget.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975" y="0"/>
            <a:ext cx="538402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391775" y="3516075"/>
            <a:ext cx="35664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I do not 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recommend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using subjective user ratings, which consist of a small portion of moviegoers, to make decisions.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den template">
  <a:themeElements>
    <a:clrScheme name="Custom 347">
      <a:dk1>
        <a:srgbClr val="2E363D"/>
      </a:dk1>
      <a:lt1>
        <a:srgbClr val="FFFFFF"/>
      </a:lt1>
      <a:dk2>
        <a:srgbClr val="767E85"/>
      </a:dk2>
      <a:lt2>
        <a:srgbClr val="FBFBFB"/>
      </a:lt2>
      <a:accent1>
        <a:srgbClr val="F8E7D5"/>
      </a:accent1>
      <a:accent2>
        <a:srgbClr val="EBC7C1"/>
      </a:accent2>
      <a:accent3>
        <a:srgbClr val="E9F2F9"/>
      </a:accent3>
      <a:accent4>
        <a:srgbClr val="B5CFDA"/>
      </a:accent4>
      <a:accent5>
        <a:srgbClr val="EEEAEA"/>
      </a:accent5>
      <a:accent6>
        <a:srgbClr val="E3E9D3"/>
      </a:accent6>
      <a:hlink>
        <a:srgbClr val="2E36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