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ncode Sans Semi Condensed"/>
      <p:regular r:id="rId23"/>
      <p:bold r:id="rId24"/>
    </p:embeddedFont>
    <p:embeddedFont>
      <p:font typeface="Karla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ncodeSansSemiCondensed-bold.fntdata"/><Relationship Id="rId23" Type="http://schemas.openxmlformats.org/officeDocument/2006/relationships/font" Target="fonts/EncodeSansSemi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e1d7789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e1d778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560c13c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a560c13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560c13c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560c13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560c13c7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a560c13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a560c13c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a560c13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ee1d77893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ee1d7789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ee1d77893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ee1d7789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560c13c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560c13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ee1d77893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ee1d7789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ee1d7789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ee1d77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ee1d7789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ee1d778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ee1d7789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ee1d778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rect b="b" l="l" r="r" t="t"/>
            <a:pathLst>
              <a:path extrusionOk="0" h="2258121" w="4014438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rect b="b" l="l" r="r" t="t"/>
              <a:pathLst>
                <a:path extrusionOk="0" h="753397" w="384717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rect b="b" l="l" r="r" t="t"/>
              <a:pathLst>
                <a:path extrusionOk="0" h="2258121" w="4014438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/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indent="-406400" lvl="1" marL="914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indent="-406400" lvl="2" marL="1371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indent="-406400" lvl="3" marL="18288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indent="-406400" lvl="4" marL="22860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indent="-406400" lvl="5" marL="27432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indent="-406400" lvl="6" marL="3200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indent="-406400" lvl="7" marL="3657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indent="-406400" lvl="8" marL="41148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rect b="b" l="l" r="r" t="t"/>
              <a:pathLst>
                <a:path extrusionOk="0" h="2258121" w="4014376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rect b="b" l="l" r="r" t="t"/>
              <a:pathLst>
                <a:path extrusionOk="0" h="310680" w="564279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 Housing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28600" y="3432325"/>
            <a:ext cx="91440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Rachel Beery with the Flatiron Data Science Program</a:t>
            </a:r>
            <a:endParaRPr b="1" sz="4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5169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01000" y="347850"/>
            <a:ext cx="2426100" cy="24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Houses with more bathrooms have higher value on the housing market.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41550" y="3184550"/>
            <a:ext cx="21600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There is a shown trend that houses with more than 4 bathrooms have a lower value.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0" y="675651"/>
            <a:ext cx="6112101" cy="388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4357100" y="2718475"/>
            <a:ext cx="4101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Footage of Living Space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789899" y="1568299"/>
            <a:ext cx="1943739" cy="25412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adding more square footage to a home the value of the house has shown to increase the value of the home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300" y="675651"/>
            <a:ext cx="5685300" cy="375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5696100" y="2413675"/>
            <a:ext cx="2762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1789899" y="1568299"/>
            <a:ext cx="1586585" cy="25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7000" y="523250"/>
            <a:ext cx="2709300" cy="44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condition of the home increases the sale price of the home. Homes with condition score of 3 to 5 are the most profitable.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200" y="506750"/>
            <a:ext cx="6223776" cy="41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612800" y="1155275"/>
            <a:ext cx="74439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By increasing the “Grade” of the home the home’s value steadily increases</a:t>
            </a:r>
            <a:endParaRPr sz="1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Homes with more bedrooms  have a shown higher home value when selling on the market.</a:t>
            </a:r>
            <a:endParaRPr sz="1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Houses with more bathrooms have higher value on the housing market.</a:t>
            </a:r>
            <a:endParaRPr sz="20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By adding more square footage to a home the value of the house has shown to increase the value of the home.</a:t>
            </a:r>
            <a:endParaRPr sz="20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Char char="●"/>
            </a:pPr>
            <a:r>
              <a:rPr lang="en" sz="2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The condition of the home increases the sale price of the home. Homes with condition score of 3 to 5 are the most profitable.</a:t>
            </a:r>
            <a:endParaRPr sz="20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06200" y="209550"/>
            <a:ext cx="44973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Future Work</a:t>
            </a:r>
            <a:endParaRPr sz="6000"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651875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Outside features of the home: Does the house have a large/appealing yard?</a:t>
            </a:r>
            <a:endParaRPr sz="1200"/>
          </a:p>
        </p:txBody>
      </p:sp>
      <p:sp>
        <p:nvSpPr>
          <p:cNvPr id="182" name="Google Shape;182;p29"/>
          <p:cNvSpPr txBox="1"/>
          <p:nvPr>
            <p:ph idx="2" type="body"/>
          </p:nvPr>
        </p:nvSpPr>
        <p:spPr>
          <a:xfrm>
            <a:off x="6956677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How are you selling the home?: Selling the home through a </a:t>
            </a:r>
            <a:r>
              <a:rPr b="1" lang="en"/>
              <a:t>realtor</a:t>
            </a:r>
            <a:r>
              <a:rPr b="1" lang="en"/>
              <a:t> or independently</a:t>
            </a:r>
            <a:endParaRPr b="1"/>
          </a:p>
        </p:txBody>
      </p:sp>
      <p:sp>
        <p:nvSpPr>
          <p:cNvPr id="183" name="Google Shape;183;p29"/>
          <p:cNvSpPr txBox="1"/>
          <p:nvPr>
            <p:ph idx="3" type="body"/>
          </p:nvPr>
        </p:nvSpPr>
        <p:spPr>
          <a:xfrm>
            <a:off x="7061079" y="29527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garage or other buildings on the property that would also sell with the house?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9"/>
          <p:cNvSpPr txBox="1"/>
          <p:nvPr>
            <p:ph idx="3" type="body"/>
          </p:nvPr>
        </p:nvSpPr>
        <p:spPr>
          <a:xfrm>
            <a:off x="3708279" y="29527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neighborhood? Are there bike lanes? Nearby grocery stores?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612800" y="1577200"/>
            <a:ext cx="50733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Thanks</a:t>
            </a:r>
            <a:r>
              <a:rPr lang="en" sz="9400"/>
              <a:t>!</a:t>
            </a:r>
            <a:r>
              <a:rPr lang="en" sz="9400"/>
              <a:t> </a:t>
            </a:r>
            <a:endParaRPr sz="9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27725" y="133350"/>
            <a:ext cx="20202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Credits</a:t>
            </a:r>
            <a:endParaRPr sz="50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651875" y="2857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651875" y="3295950"/>
            <a:ext cx="4933500" cy="17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Goals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</a:rPr>
              <a:t>We are working to see what features a house has to increase profits on the housing market in King County, Washington..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All recommendations given are ways in which the home owner can change their home to increase their home’s value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4294967295" type="title"/>
          </p:nvPr>
        </p:nvSpPr>
        <p:spPr>
          <a:xfrm>
            <a:off x="-585350" y="282425"/>
            <a:ext cx="34257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60725" y="1496825"/>
            <a:ext cx="28731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Data was provided by the King County, Washington government.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Housing data provided is from house sold between 2014 and 2015.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76700" y="285750"/>
            <a:ext cx="27771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968100" y="3216475"/>
            <a:ext cx="15243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Increase the square footage living space of the Home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5160313" y="1962150"/>
            <a:ext cx="1568100" cy="12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Add more bedrooms to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7079000" y="3249575"/>
            <a:ext cx="17922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Improve the Condition of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146025" y="523250"/>
            <a:ext cx="15243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Add more bathrooms to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956675" y="666750"/>
            <a:ext cx="15243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Increase the Grade of the Home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3443050" y="2522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Grade of the Home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6125" y="218450"/>
            <a:ext cx="2367900" cy="27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increasing the “Grade” of the home the home’s value steadily increases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96125" y="3757525"/>
            <a:ext cx="28242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Grade is based on the home’s building materials,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construction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quality, and square footage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025" y="395700"/>
            <a:ext cx="6510976" cy="43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1789899" y="1568299"/>
            <a:ext cx="1596888" cy="25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5526075" y="2463650"/>
            <a:ext cx="34191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Bedrooms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558600" y="514350"/>
            <a:ext cx="2824200" cy="22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Homes with more bedrooms  have a shown higher home value when selling on the market.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91775" y="3280850"/>
            <a:ext cx="27873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There is a notable trend of home value decreasing with more than 9 bedrooms.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990" y="675650"/>
            <a:ext cx="5812611" cy="38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1789899" y="1568299"/>
            <a:ext cx="1593454" cy="26065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3</a:t>
            </a:r>
          </a:p>
        </p:txBody>
      </p:sp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5504825" y="1804125"/>
            <a:ext cx="3435600" cy="21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Bathrooms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