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rvo"/>
      <p:regular r:id="rId19"/>
      <p:bold r:id="rId20"/>
      <p:italic r:id="rId21"/>
      <p:boldItalic r:id="rId22"/>
    </p:embeddedFont>
    <p:embeddedFont>
      <p:font typeface="Roboto Condensed"/>
      <p:regular r:id="rId23"/>
      <p:bold r:id="rId24"/>
      <p:italic r:id="rId25"/>
      <p:boldItalic r:id="rId26"/>
    </p:embeddedFont>
    <p:embeddedFont>
      <p:font typeface="Roboto Condensed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923B4A-CC25-49EF-95A0-A3B69DF00533}">
  <a:tblStyle styleId="{C4923B4A-CC25-49EF-95A0-A3B69DF0053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rvo-bold.fntdata"/><Relationship Id="rId22" Type="http://schemas.openxmlformats.org/officeDocument/2006/relationships/font" Target="fonts/Arvo-boldItalic.fntdata"/><Relationship Id="rId21" Type="http://schemas.openxmlformats.org/officeDocument/2006/relationships/font" Target="fonts/Arvo-italic.fntdata"/><Relationship Id="rId24" Type="http://schemas.openxmlformats.org/officeDocument/2006/relationships/font" Target="fonts/RobotoCondensed-bold.fntdata"/><Relationship Id="rId23" Type="http://schemas.openxmlformats.org/officeDocument/2006/relationships/font" Target="fonts/RobotoCondense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boldItalic.fntdata"/><Relationship Id="rId25" Type="http://schemas.openxmlformats.org/officeDocument/2006/relationships/font" Target="fonts/RobotoCondensed-italic.fntdata"/><Relationship Id="rId28" Type="http://schemas.openxmlformats.org/officeDocument/2006/relationships/font" Target="fonts/RobotoCondensedLight-bold.fntdata"/><Relationship Id="rId27" Type="http://schemas.openxmlformats.org/officeDocument/2006/relationships/font" Target="fonts/RobotoCondensed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Ligh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Condensed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v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f1e877f72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ef1e877f7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ee981a7419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ee981a74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ee981a7419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ee981a741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Welcome to today's presentation where we embark on a journey to tackle the pressing issue of road safety in the United States through the lens of data science and machine learning. </a:t>
            </a:r>
            <a:endParaRPr/>
          </a:p>
          <a:p>
            <a:pPr indent="-317500" lvl="0" marL="457200" rtl="0" algn="l">
              <a:spcBef>
                <a:spcPts val="0"/>
              </a:spcBef>
              <a:spcAft>
                <a:spcPts val="0"/>
              </a:spcAft>
              <a:buSzPts val="1400"/>
              <a:buChar char="●"/>
            </a:pPr>
            <a:r>
              <a:rPr lang="en"/>
              <a:t>Our focus lies in identifying accident hotspots, predicting real-time accidents, understanding causative factors, and evaluating the influence of environmental factors on accidents. </a:t>
            </a:r>
            <a:endParaRPr/>
          </a:p>
          <a:p>
            <a:pPr indent="-317500" lvl="0" marL="457200" rtl="0" algn="l">
              <a:spcBef>
                <a:spcPts val="0"/>
              </a:spcBef>
              <a:spcAft>
                <a:spcPts val="0"/>
              </a:spcAft>
              <a:buSzPts val="1400"/>
              <a:buChar char="●"/>
            </a:pPr>
            <a:r>
              <a:rPr lang="en"/>
              <a:t>While the complete analysis is still underway, the initial findings and research serve as a crucial foundation for this capstone project. </a:t>
            </a:r>
            <a:endParaRPr/>
          </a:p>
          <a:p>
            <a:pPr indent="-317500" lvl="0" marL="457200" rtl="0" algn="l">
              <a:spcBef>
                <a:spcPts val="0"/>
              </a:spcBef>
              <a:spcAft>
                <a:spcPts val="0"/>
              </a:spcAft>
              <a:buSzPts val="1400"/>
              <a:buChar char="●"/>
            </a:pPr>
            <a:r>
              <a:rPr lang="en"/>
              <a:t>This presentation sheds light on the diverse stakeholders impacted by road safety challenges, including commuters, law enforcement agencies, emergency services, city planners, and insurance companies. </a:t>
            </a:r>
            <a:endParaRPr/>
          </a:p>
          <a:p>
            <a:pPr indent="-317500" lvl="0" marL="457200" rtl="0" algn="l">
              <a:spcBef>
                <a:spcPts val="0"/>
              </a:spcBef>
              <a:spcAft>
                <a:spcPts val="0"/>
              </a:spcAft>
              <a:buSzPts val="1400"/>
              <a:buChar char="●"/>
            </a:pPr>
            <a:r>
              <a:rPr lang="en"/>
              <a:t>Through the lens of data science, my goal is to provide insights that can lead to reduced accident risks for commuters, improved resource allocation strategies for law enforcement and emergency services, safer road design for city planners, and refined risk assessment models for insurance companies.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e981a7419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e981a741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CDC, Road traffic crashes are a leading cause of death in the United States for people ages 1–54.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United States Department of Transportation, $340 billion in traffic crashes.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e981a7419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e981a741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While dipping through most of the 2010's, the number of motor vehicle fatalities have </a:t>
            </a:r>
            <a:r>
              <a:rPr lang="en">
                <a:solidFill>
                  <a:schemeClr val="dk1"/>
                </a:solidFill>
                <a:latin typeface="Calibri"/>
                <a:ea typeface="Calibri"/>
                <a:cs typeface="Calibri"/>
                <a:sym typeface="Calibri"/>
              </a:rPr>
              <a:t>unfortunately</a:t>
            </a:r>
            <a:r>
              <a:rPr lang="en">
                <a:solidFill>
                  <a:schemeClr val="dk1"/>
                </a:solidFill>
                <a:latin typeface="Calibri"/>
                <a:ea typeface="Calibri"/>
                <a:cs typeface="Calibri"/>
                <a:sym typeface="Calibri"/>
              </a:rPr>
              <a:t> risen again in recent years.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e06befa29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e06befa2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Who?</a:t>
            </a:r>
            <a:endParaRPr b="1"/>
          </a:p>
          <a:p>
            <a:pPr indent="0" lvl="0" marL="0" rtl="0" algn="l">
              <a:spcBef>
                <a:spcPts val="0"/>
              </a:spcBef>
              <a:spcAft>
                <a:spcPts val="0"/>
              </a:spcAft>
              <a:buNone/>
            </a:pPr>
            <a:r>
              <a:rPr lang="en"/>
              <a:t>Commuters would benefit</a:t>
            </a:r>
            <a:r>
              <a:rPr lang="en">
                <a:solidFill>
                  <a:schemeClr val="dk1"/>
                </a:solidFill>
              </a:rPr>
              <a:t> from reduced accident risks and improved travel times. Law enforcement and emergency services would gain insights for better resource allocation and response strategies. City planners could use the outcomes to design safer roads, and insurance companies could refine their risk assessment models.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Anticipated impact:</a:t>
            </a:r>
            <a:r>
              <a:rPr lang="en">
                <a:solidFill>
                  <a:schemeClr val="dk1"/>
                </a:solidFill>
              </a:rPr>
              <a:t> project aims to benefit various stakeholders and improve overall road safety.</a:t>
            </a:r>
            <a:endParaRPr>
              <a:solidFill>
                <a:schemeClr val="dk1"/>
              </a:solidFill>
            </a:endParaRPr>
          </a:p>
          <a:p>
            <a:pPr indent="0" lvl="0" marL="0" rtl="0" algn="l">
              <a:spcBef>
                <a:spcPts val="0"/>
              </a:spcBef>
              <a:spcAft>
                <a:spcPts val="0"/>
              </a:spcAft>
              <a:buNone/>
            </a:pPr>
            <a:r>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Personal Safety for Commuters:</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Reduced accident risks directly benefit daily commuters, enhancing their personal safety during travel. By identifying and addressing accident hotspots, our project aims to create a safer environment for individuals on the road, ultimately minimizing the potential for injuries and fatalities.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Optimized Emergency Responses:</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Law enforcement and emergency services stand to gain invaluable insights for better resource allocation and response strategies. Real-time accident prediction allows for optimized emergency services deployment, leading to quicker response times and more efficient assistance to those in need.</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City Planning for Safer Infrastructure:</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City planners can leverage the outcomes of this project to design safer roads and infrastructure. Understanding causative factors and accident patterns enables proactive planning measures, contributing to the creation of road networks that prioritize safety, reduce accidents, and enhance overall urban development.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Insurance Risk Assessment Improvement:</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Insurance companies can refine their risk assessment models based on a more nuanced understanding of accident causation. This not only allows for more accurate premium calculations but also aids in developing policies that incentivize and reward safer driving practices.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Economic Impact Mitigation:</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The societal and economic impact of accidents is significant, resulting in billions of dollars in costs annually. By accurately predicting accidents and implementing preventive measures, our project aims to mitigate these economic losses, fostering a more resilient and economically stable transportation system.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ef1e877f72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ef1e877f7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Points of interest (POIs) in the context of road safety refer to locations or features along a road that are noteworthy or significant for ensuring the safety of drivers, pedestrians, and other road users.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aec11c99c5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aec11c99c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ec11c99c5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ec11c99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ec11c99c5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ec11c99c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80" name="Shape 180"/>
        <p:cNvGrpSpPr/>
        <p:nvPr/>
      </p:nvGrpSpPr>
      <p:grpSpPr>
        <a:xfrm>
          <a:off x="0" y="0"/>
          <a:ext cx="0" cy="0"/>
          <a:chOff x="0" y="0"/>
          <a:chExt cx="0" cy="0"/>
        </a:xfrm>
      </p:grpSpPr>
      <p:sp>
        <p:nvSpPr>
          <p:cNvPr id="181" name="Google Shape;181;p11"/>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txBox="1"/>
          <p:nvPr>
            <p:ph type="ctrTitle"/>
          </p:nvPr>
        </p:nvSpPr>
        <p:spPr>
          <a:xfrm>
            <a:off x="390525" y="1819275"/>
            <a:ext cx="8222100" cy="933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4" name="Google Shape;184;p11"/>
          <p:cNvSpPr txBox="1"/>
          <p:nvPr>
            <p:ph idx="1" type="subTitle"/>
          </p:nvPr>
        </p:nvSpPr>
        <p:spPr>
          <a:xfrm>
            <a:off x="390525" y="2789130"/>
            <a:ext cx="8222100" cy="432900"/>
          </a:xfrm>
          <a:prstGeom prst="rect">
            <a:avLst/>
          </a:prstGeom>
        </p:spPr>
        <p:txBody>
          <a:bodyPr anchorCtr="0" anchor="ctr" bIns="91425" lIns="91425" spcFirstLastPara="1" rIns="91425" wrap="square" tIns="91425">
            <a:noAutofit/>
          </a:bodyPr>
          <a:lstStyle>
            <a:lvl1pPr lvl="0">
              <a:lnSpc>
                <a:spcPct val="100000"/>
              </a:lnSpc>
              <a:spcBef>
                <a:spcPts val="600"/>
              </a:spcBef>
              <a:spcAft>
                <a:spcPts val="0"/>
              </a:spcAft>
              <a:buClr>
                <a:schemeClr val="lt1"/>
              </a:buClr>
              <a:buSzPts val="2400"/>
              <a:buNone/>
              <a:defRPr>
                <a:solidFill>
                  <a:schemeClr val="lt1"/>
                </a:solidFill>
              </a:defRPr>
            </a:lvl1pPr>
            <a:lvl2pPr lvl="1">
              <a:lnSpc>
                <a:spcPct val="100000"/>
              </a:lnSpc>
              <a:spcBef>
                <a:spcPts val="480"/>
              </a:spcBef>
              <a:spcAft>
                <a:spcPts val="0"/>
              </a:spcAft>
              <a:buClr>
                <a:schemeClr val="lt1"/>
              </a:buClr>
              <a:buSzPts val="1800"/>
              <a:buNone/>
              <a:defRPr sz="1800">
                <a:solidFill>
                  <a:schemeClr val="lt1"/>
                </a:solidFill>
              </a:defRPr>
            </a:lvl2pPr>
            <a:lvl3pPr lvl="2">
              <a:lnSpc>
                <a:spcPct val="100000"/>
              </a:lnSpc>
              <a:spcBef>
                <a:spcPts val="480"/>
              </a:spcBef>
              <a:spcAft>
                <a:spcPts val="0"/>
              </a:spcAft>
              <a:buClr>
                <a:schemeClr val="lt1"/>
              </a:buClr>
              <a:buSzPts val="1800"/>
              <a:buNone/>
              <a:defRPr sz="1800">
                <a:solidFill>
                  <a:schemeClr val="lt1"/>
                </a:solidFill>
              </a:defRPr>
            </a:lvl3pPr>
            <a:lvl4pPr lvl="3">
              <a:lnSpc>
                <a:spcPct val="100000"/>
              </a:lnSpc>
              <a:spcBef>
                <a:spcPts val="360"/>
              </a:spcBef>
              <a:spcAft>
                <a:spcPts val="0"/>
              </a:spcAft>
              <a:buClr>
                <a:schemeClr val="lt1"/>
              </a:buClr>
              <a:buSzPts val="1800"/>
              <a:buNone/>
              <a:defRPr sz="1800">
                <a:solidFill>
                  <a:schemeClr val="lt1"/>
                </a:solidFill>
              </a:defRPr>
            </a:lvl4pPr>
            <a:lvl5pPr lvl="4">
              <a:lnSpc>
                <a:spcPct val="100000"/>
              </a:lnSpc>
              <a:spcBef>
                <a:spcPts val="360"/>
              </a:spcBef>
              <a:spcAft>
                <a:spcPts val="0"/>
              </a:spcAft>
              <a:buClr>
                <a:schemeClr val="lt1"/>
              </a:buClr>
              <a:buSzPts val="1800"/>
              <a:buNone/>
              <a:defRPr sz="1800">
                <a:solidFill>
                  <a:schemeClr val="lt1"/>
                </a:solidFill>
              </a:defRPr>
            </a:lvl5pPr>
            <a:lvl6pPr lvl="5">
              <a:lnSpc>
                <a:spcPct val="100000"/>
              </a:lnSpc>
              <a:spcBef>
                <a:spcPts val="360"/>
              </a:spcBef>
              <a:spcAft>
                <a:spcPts val="0"/>
              </a:spcAft>
              <a:buClr>
                <a:schemeClr val="lt1"/>
              </a:buClr>
              <a:buSzPts val="1800"/>
              <a:buNone/>
              <a:defRPr sz="1800">
                <a:solidFill>
                  <a:schemeClr val="lt1"/>
                </a:solidFill>
              </a:defRPr>
            </a:lvl6pPr>
            <a:lvl7pPr lvl="6">
              <a:lnSpc>
                <a:spcPct val="100000"/>
              </a:lnSpc>
              <a:spcBef>
                <a:spcPts val="360"/>
              </a:spcBef>
              <a:spcAft>
                <a:spcPts val="0"/>
              </a:spcAft>
              <a:buClr>
                <a:schemeClr val="lt1"/>
              </a:buClr>
              <a:buSzPts val="1800"/>
              <a:buNone/>
              <a:defRPr sz="1800">
                <a:solidFill>
                  <a:schemeClr val="lt1"/>
                </a:solidFill>
              </a:defRPr>
            </a:lvl7pPr>
            <a:lvl8pPr lvl="7">
              <a:lnSpc>
                <a:spcPct val="100000"/>
              </a:lnSpc>
              <a:spcBef>
                <a:spcPts val="360"/>
              </a:spcBef>
              <a:spcAft>
                <a:spcPts val="0"/>
              </a:spcAft>
              <a:buClr>
                <a:schemeClr val="lt1"/>
              </a:buClr>
              <a:buSzPts val="1800"/>
              <a:buNone/>
              <a:defRPr sz="1800">
                <a:solidFill>
                  <a:schemeClr val="lt1"/>
                </a:solidFill>
              </a:defRPr>
            </a:lvl8pPr>
            <a:lvl9pPr lvl="8">
              <a:lnSpc>
                <a:spcPct val="100000"/>
              </a:lnSpc>
              <a:spcBef>
                <a:spcPts val="360"/>
              </a:spcBef>
              <a:spcAft>
                <a:spcPts val="0"/>
              </a:spcAft>
              <a:buClr>
                <a:schemeClr val="lt1"/>
              </a:buClr>
              <a:buSzPts val="1800"/>
              <a:buNone/>
              <a:defRPr sz="1800">
                <a:solidFill>
                  <a:schemeClr val="lt1"/>
                </a:solidFill>
              </a:defRPr>
            </a:lvl9pPr>
          </a:lstStyle>
          <a:p/>
        </p:txBody>
      </p:sp>
      <p:sp>
        <p:nvSpPr>
          <p:cNvPr id="185" name="Google Shape;185;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cdc.gov/injury/features/global-road-safety/index.html#:~:text=Road%20traffic%20crashes%20are%20a" TargetMode="External"/><Relationship Id="rId4" Type="http://schemas.openxmlformats.org/officeDocument/2006/relationships/hyperlink" Target="https://amarolawfirm.com/how-many-car-accidents-occur-each-hour-day-year-in-the-u-s/#" TargetMode="External"/><Relationship Id="rId5" Type="http://schemas.openxmlformats.org/officeDocument/2006/relationships/hyperlink" Target="https://www.nhtsa.gov/press-releases/traffic-crashes-cost-america-billions-201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arxiv.org/abs/1906.05409" TargetMode="External"/><Relationship Id="rId4" Type="http://schemas.openxmlformats.org/officeDocument/2006/relationships/hyperlink" Target="https://arxiv.org/abs/1909.0963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US Road Safety: Analyzing Car Accidents for Predictive Insights</a:t>
            </a:r>
            <a:endParaRPr sz="4100"/>
          </a:p>
          <a:p>
            <a:pPr indent="0" lvl="0" marL="0" rtl="0" algn="l">
              <a:spcBef>
                <a:spcPts val="0"/>
              </a:spcBef>
              <a:spcAft>
                <a:spcPts val="0"/>
              </a:spcAft>
              <a:buNone/>
            </a:pPr>
            <a:r>
              <a:t/>
            </a:r>
            <a:endParaRPr sz="4500"/>
          </a:p>
        </p:txBody>
      </p:sp>
      <p:sp>
        <p:nvSpPr>
          <p:cNvPr id="191" name="Google Shape;191;p12"/>
          <p:cNvSpPr txBox="1"/>
          <p:nvPr/>
        </p:nvSpPr>
        <p:spPr>
          <a:xfrm>
            <a:off x="685800" y="3307175"/>
            <a:ext cx="2976600" cy="62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chemeClr val="lt1"/>
                </a:solidFill>
                <a:latin typeface="Roboto Condensed"/>
                <a:ea typeface="Roboto Condensed"/>
                <a:cs typeface="Roboto Condensed"/>
                <a:sym typeface="Roboto Condensed"/>
              </a:rPr>
              <a:t>January 13, 2024</a:t>
            </a:r>
            <a:endParaRPr b="1">
              <a:solidFill>
                <a:schemeClr val="lt1"/>
              </a:solidFill>
              <a:latin typeface="Roboto Condensed"/>
              <a:ea typeface="Roboto Condensed"/>
              <a:cs typeface="Roboto Condensed"/>
              <a:sym typeface="Roboto Condensed"/>
            </a:endParaRPr>
          </a:p>
          <a:p>
            <a:pPr indent="0" lvl="0" marL="0" marR="0" rtl="0" algn="l">
              <a:lnSpc>
                <a:spcPct val="100000"/>
              </a:lnSpc>
              <a:spcBef>
                <a:spcPts val="600"/>
              </a:spcBef>
              <a:spcAft>
                <a:spcPts val="0"/>
              </a:spcAft>
              <a:buClr>
                <a:schemeClr val="dk1"/>
              </a:buClr>
              <a:buSzPts val="1100"/>
              <a:buFont typeface="Arial"/>
              <a:buNone/>
            </a:pPr>
            <a:r>
              <a:rPr b="1" lang="en">
                <a:solidFill>
                  <a:schemeClr val="lt1"/>
                </a:solidFill>
                <a:latin typeface="Roboto Condensed"/>
                <a:ea typeface="Roboto Condensed"/>
                <a:cs typeface="Roboto Condensed"/>
                <a:sym typeface="Roboto Condensed"/>
              </a:rPr>
              <a:t>Rachel Chong</a:t>
            </a:r>
            <a:endParaRPr b="1">
              <a:solidFill>
                <a:schemeClr val="lt1"/>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318" name="Google Shape;318;p21"/>
          <p:cNvSpPr txBox="1"/>
          <p:nvPr>
            <p:ph idx="1" type="body"/>
          </p:nvPr>
        </p:nvSpPr>
        <p:spPr>
          <a:xfrm>
            <a:off x="814275" y="1327350"/>
            <a:ext cx="6132600" cy="314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Continue cleaning data and conduct a more granular EDA</a:t>
            </a:r>
            <a:endParaRPr sz="1800"/>
          </a:p>
          <a:p>
            <a:pPr indent="-342900" lvl="0" marL="457200" rtl="0" algn="l">
              <a:spcBef>
                <a:spcPts val="1000"/>
              </a:spcBef>
              <a:spcAft>
                <a:spcPts val="0"/>
              </a:spcAft>
              <a:buSzPts val="1800"/>
              <a:buChar char="▰"/>
            </a:pPr>
            <a:r>
              <a:rPr lang="en" sz="1800"/>
              <a:t>Explore predictive modeling techniques such as binary classification and </a:t>
            </a:r>
            <a:r>
              <a:rPr lang="en" sz="1800"/>
              <a:t>multi-class classification</a:t>
            </a:r>
            <a:r>
              <a:rPr lang="en" sz="1800"/>
              <a:t> </a:t>
            </a:r>
            <a:endParaRPr sz="1800"/>
          </a:p>
          <a:p>
            <a:pPr indent="-336550" lvl="1" marL="914400" rtl="0" algn="l">
              <a:spcBef>
                <a:spcPts val="1000"/>
              </a:spcBef>
              <a:spcAft>
                <a:spcPts val="0"/>
              </a:spcAft>
              <a:buSzPts val="1700"/>
              <a:buChar char="▻"/>
            </a:pPr>
            <a:r>
              <a:rPr lang="en" sz="1700"/>
              <a:t>Binary Classification: Develop a system to predict the likelihood of an accident in real-time based on current conditions such as traffic cameras, weather APIs, and road sensors</a:t>
            </a:r>
            <a:endParaRPr sz="1700"/>
          </a:p>
          <a:p>
            <a:pPr indent="-336550" lvl="1" marL="914400" rtl="0" algn="l">
              <a:spcBef>
                <a:spcPts val="1000"/>
              </a:spcBef>
              <a:spcAft>
                <a:spcPts val="1000"/>
              </a:spcAft>
              <a:buSzPts val="1700"/>
              <a:buChar char="▻"/>
            </a:pPr>
            <a:r>
              <a:rPr lang="en" sz="1700"/>
              <a:t>Multi-Class Classification: Predicting severity level of accidents based on various features such as location, time, weather conditions, road type, traffic density, driver behavior, and vehicle conditions</a:t>
            </a:r>
            <a:endParaRPr sz="1700"/>
          </a:p>
        </p:txBody>
      </p:sp>
      <p:sp>
        <p:nvSpPr>
          <p:cNvPr id="319" name="Google Shape;319;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20" name="Google Shape;320;p21"/>
          <p:cNvGrpSpPr/>
          <p:nvPr/>
        </p:nvGrpSpPr>
        <p:grpSpPr>
          <a:xfrm>
            <a:off x="354563" y="580106"/>
            <a:ext cx="407743" cy="391135"/>
            <a:chOff x="5233525" y="4954450"/>
            <a:chExt cx="538275" cy="516350"/>
          </a:xfrm>
        </p:grpSpPr>
        <p:sp>
          <p:nvSpPr>
            <p:cNvPr id="321" name="Google Shape;321;p21"/>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REFERENCES</a:t>
            </a:r>
            <a:endParaRPr/>
          </a:p>
        </p:txBody>
      </p:sp>
      <p:sp>
        <p:nvSpPr>
          <p:cNvPr id="337" name="Google Shape;337;p22"/>
          <p:cNvSpPr txBox="1"/>
          <p:nvPr>
            <p:ph idx="1" type="body"/>
          </p:nvPr>
        </p:nvSpPr>
        <p:spPr>
          <a:xfrm>
            <a:off x="814275" y="1327350"/>
            <a:ext cx="6132600" cy="3145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CDC. (2020, December 14). Road Traffic Injuries and Deaths—A Global Problem. Centers for Disease Control and Prevention. </a:t>
            </a:r>
            <a:r>
              <a:rPr lang="en" sz="1200" u="sng">
                <a:solidFill>
                  <a:schemeClr val="hlink"/>
                </a:solidFill>
                <a:hlinkClick r:id="rId3"/>
              </a:rPr>
              <a:t>https://www.cdc.gov/injury/features/global-road-safety/index.html#:~:text=Road%20traffic%20crashes%20are%20a</a:t>
            </a:r>
            <a:r>
              <a:rPr lang="en" sz="1200"/>
              <a:t> </a:t>
            </a:r>
            <a:endParaRPr baseline="30000" sz="1200"/>
          </a:p>
          <a:p>
            <a:pPr indent="-304800" lvl="0" marL="457200" rtl="0" algn="l">
              <a:spcBef>
                <a:spcPts val="1000"/>
              </a:spcBef>
              <a:spcAft>
                <a:spcPts val="0"/>
              </a:spcAft>
              <a:buSzPts val="1200"/>
              <a:buAutoNum type="arabicPeriod"/>
            </a:pPr>
            <a:r>
              <a:rPr lang="en" sz="1200"/>
              <a:t>How Many Car Accidents Occur Each Hour, Day &amp; Year? (n.d.). Https://Amarolawfirm.com/. Retrieved January 11, 2024, from </a:t>
            </a:r>
            <a:r>
              <a:rPr lang="en" sz="1200" u="sng">
                <a:solidFill>
                  <a:schemeClr val="hlink"/>
                </a:solidFill>
                <a:hlinkClick r:id="rId4"/>
              </a:rPr>
              <a:t>https://amarolawfirm.com/how-many-car-accidents-occur-each-hour-day-year-in-the-u-s/#</a:t>
            </a:r>
            <a:r>
              <a:rPr lang="en" sz="1200"/>
              <a:t> </a:t>
            </a:r>
            <a:endParaRPr sz="1200"/>
          </a:p>
          <a:p>
            <a:pPr indent="-304800" lvl="0" marL="457200" rtl="0" algn="l">
              <a:spcBef>
                <a:spcPts val="1000"/>
              </a:spcBef>
              <a:spcAft>
                <a:spcPts val="1000"/>
              </a:spcAft>
              <a:buSzPts val="1200"/>
              <a:buAutoNum type="arabicPeriod"/>
            </a:pPr>
            <a:r>
              <a:rPr lang="en" sz="1200"/>
              <a:t>NHTSA: Traffic Crashes Cost America $340 Billion in 2019 | NHTSA. (2023, January 10). Www.nhtsa.gov. </a:t>
            </a:r>
            <a:r>
              <a:rPr lang="en" sz="1200" u="sng">
                <a:solidFill>
                  <a:schemeClr val="hlink"/>
                </a:solidFill>
                <a:hlinkClick r:id="rId5"/>
              </a:rPr>
              <a:t>https://www.nhtsa.gov/press-releases/traffic-crashes-cost-america-billions-2019</a:t>
            </a:r>
            <a:r>
              <a:rPr lang="en" sz="1200"/>
              <a:t> </a:t>
            </a:r>
            <a:endParaRPr sz="1200"/>
          </a:p>
        </p:txBody>
      </p:sp>
      <p:sp>
        <p:nvSpPr>
          <p:cNvPr id="338" name="Google Shape;338;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9" name="Google Shape;339;p22"/>
          <p:cNvGrpSpPr/>
          <p:nvPr/>
        </p:nvGrpSpPr>
        <p:grpSpPr>
          <a:xfrm>
            <a:off x="282216" y="590918"/>
            <a:ext cx="369505" cy="369505"/>
            <a:chOff x="2594050" y="1631825"/>
            <a:chExt cx="439625" cy="439625"/>
          </a:xfrm>
        </p:grpSpPr>
        <p:sp>
          <p:nvSpPr>
            <p:cNvPr id="340" name="Google Shape;340;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REFERENCES</a:t>
            </a:r>
            <a:endParaRPr/>
          </a:p>
        </p:txBody>
      </p:sp>
      <p:sp>
        <p:nvSpPr>
          <p:cNvPr id="349" name="Google Shape;349;p23"/>
          <p:cNvSpPr txBox="1"/>
          <p:nvPr>
            <p:ph idx="1" type="body"/>
          </p:nvPr>
        </p:nvSpPr>
        <p:spPr>
          <a:xfrm>
            <a:off x="814275" y="1327350"/>
            <a:ext cx="6132600" cy="3145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Moosavi, Sobhan, Mohammad Hossein Samavatian, Srinivasan Parthasarathy, and Rajiv Ramnath. “</a:t>
            </a:r>
            <a:r>
              <a:rPr lang="en" sz="1500" u="sng">
                <a:solidFill>
                  <a:schemeClr val="hlink"/>
                </a:solidFill>
                <a:hlinkClick r:id="rId3"/>
              </a:rPr>
              <a:t>A Countrywide Traffic Accident Dataset</a:t>
            </a:r>
            <a:r>
              <a:rPr lang="en" sz="1500"/>
              <a:t>.”, 2019. </a:t>
            </a:r>
            <a:endParaRPr sz="1500"/>
          </a:p>
          <a:p>
            <a:pPr indent="-323850" lvl="0" marL="457200" rtl="0" algn="l">
              <a:spcBef>
                <a:spcPts val="1000"/>
              </a:spcBef>
              <a:spcAft>
                <a:spcPts val="1000"/>
              </a:spcAft>
              <a:buSzPts val="1500"/>
              <a:buChar char="▰"/>
            </a:pPr>
            <a:r>
              <a:rPr lang="en" sz="1500"/>
              <a:t>Moosavi, Sobhan, Mohammad Hossein Samavatian, Srinivasan Parthasarathy, Radu Teodorescu, and Rajiv Ramnath. "</a:t>
            </a:r>
            <a:r>
              <a:rPr lang="en" sz="1500" u="sng">
                <a:solidFill>
                  <a:schemeClr val="hlink"/>
                </a:solidFill>
                <a:hlinkClick r:id="rId4"/>
              </a:rPr>
              <a:t>Accident Risk Prediction based on Heterogeneous Sparse Data: New Dataset and Insights.</a:t>
            </a:r>
            <a:r>
              <a:rPr lang="en" sz="1500"/>
              <a:t>" In proceedings of the 27th ACM SIGSPATIAL International Conference on Advances in Geographic Information Systems, ACM, 2019.</a:t>
            </a:r>
            <a:endParaRPr sz="1500"/>
          </a:p>
        </p:txBody>
      </p:sp>
      <p:sp>
        <p:nvSpPr>
          <p:cNvPr id="350" name="Google Shape;350;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1" name="Google Shape;351;p23"/>
          <p:cNvGrpSpPr/>
          <p:nvPr/>
        </p:nvGrpSpPr>
        <p:grpSpPr>
          <a:xfrm>
            <a:off x="282216" y="590918"/>
            <a:ext cx="369505" cy="369505"/>
            <a:chOff x="2594050" y="1631825"/>
            <a:chExt cx="439625" cy="439625"/>
          </a:xfrm>
        </p:grpSpPr>
        <p:sp>
          <p:nvSpPr>
            <p:cNvPr id="352" name="Google Shape;352;p2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idx="4294967295" type="ctrTitle"/>
          </p:nvPr>
        </p:nvSpPr>
        <p:spPr>
          <a:xfrm>
            <a:off x="685800" y="2269150"/>
            <a:ext cx="556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chemeClr val="accent5"/>
                </a:solidFill>
              </a:rPr>
              <a:t>THANK YOU!</a:t>
            </a:r>
            <a:endParaRPr sz="7200">
              <a:solidFill>
                <a:schemeClr val="accent5"/>
              </a:solidFill>
            </a:endParaRPr>
          </a:p>
        </p:txBody>
      </p:sp>
      <p:sp>
        <p:nvSpPr>
          <p:cNvPr id="361" name="Google Shape;361;p24"/>
          <p:cNvSpPr txBox="1"/>
          <p:nvPr>
            <p:ph idx="4294967295" type="subTitle"/>
          </p:nvPr>
        </p:nvSpPr>
        <p:spPr>
          <a:xfrm>
            <a:off x="685800" y="3411552"/>
            <a:ext cx="5567700" cy="7848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a:t>Any questions?</a:t>
            </a:r>
            <a:endParaRPr/>
          </a:p>
        </p:txBody>
      </p:sp>
      <p:sp>
        <p:nvSpPr>
          <p:cNvPr id="362" name="Google Shape;362;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AND OVERVIEW</a:t>
            </a:r>
            <a:endParaRPr/>
          </a:p>
        </p:txBody>
      </p:sp>
      <p:sp>
        <p:nvSpPr>
          <p:cNvPr id="197" name="Google Shape;197;p13"/>
          <p:cNvSpPr txBox="1"/>
          <p:nvPr>
            <p:ph idx="1" type="body"/>
          </p:nvPr>
        </p:nvSpPr>
        <p:spPr>
          <a:xfrm>
            <a:off x="814275" y="1327350"/>
            <a:ext cx="6132600" cy="3145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latin typeface="Roboto Condensed"/>
                <a:ea typeface="Roboto Condensed"/>
                <a:cs typeface="Roboto Condensed"/>
                <a:sym typeface="Roboto Condensed"/>
              </a:rPr>
              <a:t>Problem Statement:</a:t>
            </a:r>
            <a:r>
              <a:rPr lang="en" sz="2000"/>
              <a:t> How can we use machine learning to help address challenges in road safety, including identifying and mitigating car accident hotspots, providing real-time predictions, and analyzing causative factors for effective prevention and intervention?</a:t>
            </a:r>
            <a:endParaRPr sz="2000"/>
          </a:p>
          <a:p>
            <a:pPr indent="-355600" lvl="0" marL="457200" rtl="0" algn="l">
              <a:spcBef>
                <a:spcPts val="1000"/>
              </a:spcBef>
              <a:spcAft>
                <a:spcPts val="1000"/>
              </a:spcAft>
              <a:buSzPts val="2000"/>
              <a:buChar char="▰"/>
            </a:pPr>
            <a:r>
              <a:rPr b="1" lang="en" sz="2000">
                <a:latin typeface="Roboto Condensed"/>
                <a:ea typeface="Roboto Condensed"/>
                <a:cs typeface="Roboto Condensed"/>
                <a:sym typeface="Roboto Condensed"/>
              </a:rPr>
              <a:t>Goal: </a:t>
            </a:r>
            <a:r>
              <a:rPr lang="en" sz="2000"/>
              <a:t>By leveraging data science and machine learning, we aim to substantially reduce road safety accidents, contributing to a safer and more economically efficient society.</a:t>
            </a:r>
            <a:endParaRPr sz="2000"/>
          </a:p>
        </p:txBody>
      </p:sp>
      <p:sp>
        <p:nvSpPr>
          <p:cNvPr id="198" name="Google Shape;198;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99" name="Google Shape;199;p13"/>
          <p:cNvGrpSpPr/>
          <p:nvPr/>
        </p:nvGrpSpPr>
        <p:grpSpPr>
          <a:xfrm>
            <a:off x="282216" y="590918"/>
            <a:ext cx="369505" cy="369505"/>
            <a:chOff x="2594050" y="1631825"/>
            <a:chExt cx="439625" cy="439625"/>
          </a:xfrm>
        </p:grpSpPr>
        <p:sp>
          <p:nvSpPr>
            <p:cNvPr id="200" name="Google Shape;200;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14"/>
          <p:cNvGrpSpPr/>
          <p:nvPr/>
        </p:nvGrpSpPr>
        <p:grpSpPr>
          <a:xfrm>
            <a:off x="2053393" y="2059371"/>
            <a:ext cx="5043757" cy="907708"/>
            <a:chOff x="-1535283" y="1287960"/>
            <a:chExt cx="11486579" cy="2067200"/>
          </a:xfrm>
        </p:grpSpPr>
        <p:sp>
          <p:nvSpPr>
            <p:cNvPr id="209" name="Google Shape;209;p14"/>
            <p:cNvSpPr/>
            <p:nvPr/>
          </p:nvSpPr>
          <p:spPr>
            <a:xfrm>
              <a:off x="8699476" y="12879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10" name="Google Shape;210;p14"/>
            <p:cNvSpPr/>
            <p:nvPr/>
          </p:nvSpPr>
          <p:spPr>
            <a:xfrm flipH="1" rot="10800000">
              <a:off x="-308909" y="1697039"/>
              <a:ext cx="90306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11" name="Google Shape;211;p14"/>
            <p:cNvSpPr/>
            <p:nvPr/>
          </p:nvSpPr>
          <p:spPr>
            <a:xfrm flipH="1" rot="10800000">
              <a:off x="8707496"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12" name="Google Shape;212;p14"/>
            <p:cNvSpPr/>
            <p:nvPr/>
          </p:nvSpPr>
          <p:spPr>
            <a:xfrm flipH="1">
              <a:off x="-1535283"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13" name="Google Shape;213;p14"/>
            <p:cNvSpPr/>
            <p:nvPr/>
          </p:nvSpPr>
          <p:spPr>
            <a:xfrm rot="10800000">
              <a:off x="-1535278" y="29408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14" name="Google Shape;214;p14"/>
          <p:cNvGrpSpPr/>
          <p:nvPr/>
        </p:nvGrpSpPr>
        <p:grpSpPr>
          <a:xfrm>
            <a:off x="2053393" y="3507171"/>
            <a:ext cx="5043757" cy="907708"/>
            <a:chOff x="-1535283" y="1287960"/>
            <a:chExt cx="11486579" cy="2067200"/>
          </a:xfrm>
        </p:grpSpPr>
        <p:sp>
          <p:nvSpPr>
            <p:cNvPr id="215" name="Google Shape;215;p14"/>
            <p:cNvSpPr/>
            <p:nvPr/>
          </p:nvSpPr>
          <p:spPr>
            <a:xfrm>
              <a:off x="8699476" y="12879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16" name="Google Shape;216;p14"/>
            <p:cNvSpPr/>
            <p:nvPr/>
          </p:nvSpPr>
          <p:spPr>
            <a:xfrm flipH="1" rot="10800000">
              <a:off x="-308909" y="1697039"/>
              <a:ext cx="90306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17" name="Google Shape;217;p14"/>
            <p:cNvSpPr/>
            <p:nvPr/>
          </p:nvSpPr>
          <p:spPr>
            <a:xfrm flipH="1" rot="10800000">
              <a:off x="8707496"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18" name="Google Shape;218;p14"/>
            <p:cNvSpPr/>
            <p:nvPr/>
          </p:nvSpPr>
          <p:spPr>
            <a:xfrm flipH="1">
              <a:off x="-1535283"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19" name="Google Shape;219;p14"/>
            <p:cNvSpPr/>
            <p:nvPr/>
          </p:nvSpPr>
          <p:spPr>
            <a:xfrm rot="10800000">
              <a:off x="-1535278" y="29408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20" name="Google Shape;220;p14"/>
          <p:cNvGrpSpPr/>
          <p:nvPr/>
        </p:nvGrpSpPr>
        <p:grpSpPr>
          <a:xfrm>
            <a:off x="2053393" y="611571"/>
            <a:ext cx="5043757" cy="907708"/>
            <a:chOff x="-1535283" y="1287960"/>
            <a:chExt cx="11486579" cy="2067200"/>
          </a:xfrm>
        </p:grpSpPr>
        <p:sp>
          <p:nvSpPr>
            <p:cNvPr id="221" name="Google Shape;221;p14"/>
            <p:cNvSpPr/>
            <p:nvPr/>
          </p:nvSpPr>
          <p:spPr>
            <a:xfrm>
              <a:off x="8699476" y="12879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22" name="Google Shape;222;p14"/>
            <p:cNvSpPr/>
            <p:nvPr/>
          </p:nvSpPr>
          <p:spPr>
            <a:xfrm flipH="1" rot="10800000">
              <a:off x="-308909" y="1697039"/>
              <a:ext cx="90306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23" name="Google Shape;223;p14"/>
            <p:cNvSpPr/>
            <p:nvPr/>
          </p:nvSpPr>
          <p:spPr>
            <a:xfrm flipH="1" rot="10800000">
              <a:off x="8707496"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24" name="Google Shape;224;p14"/>
            <p:cNvSpPr/>
            <p:nvPr/>
          </p:nvSpPr>
          <p:spPr>
            <a:xfrm flipH="1">
              <a:off x="-1535283"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25" name="Google Shape;225;p14"/>
            <p:cNvSpPr/>
            <p:nvPr/>
          </p:nvSpPr>
          <p:spPr>
            <a:xfrm rot="10800000">
              <a:off x="-1535278" y="29408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226" name="Google Shape;226;p14"/>
          <p:cNvSpPr txBox="1"/>
          <p:nvPr>
            <p:ph idx="4294967295" type="ctrTitle"/>
          </p:nvPr>
        </p:nvSpPr>
        <p:spPr>
          <a:xfrm>
            <a:off x="2613475" y="800400"/>
            <a:ext cx="3917100" cy="53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$340 Billion in 2019</a:t>
            </a:r>
            <a:r>
              <a:rPr baseline="30000" lang="en" sz="3000"/>
              <a:t>3</a:t>
            </a:r>
            <a:endParaRPr baseline="30000" sz="3000"/>
          </a:p>
        </p:txBody>
      </p:sp>
      <p:sp>
        <p:nvSpPr>
          <p:cNvPr id="227" name="Google Shape;227;p14"/>
          <p:cNvSpPr txBox="1"/>
          <p:nvPr>
            <p:ph idx="4294967295" type="subTitle"/>
          </p:nvPr>
        </p:nvSpPr>
        <p:spPr>
          <a:xfrm>
            <a:off x="2613475" y="1335108"/>
            <a:ext cx="3917100" cy="463200"/>
          </a:xfrm>
          <a:prstGeom prst="rect">
            <a:avLst/>
          </a:prstGeom>
        </p:spPr>
        <p:txBody>
          <a:bodyPr anchorCtr="0" anchor="ctr" bIns="91425" lIns="91425" spcFirstLastPara="1" rIns="91425" wrap="square" tIns="91425">
            <a:noAutofit/>
          </a:bodyPr>
          <a:lstStyle/>
          <a:p>
            <a:pPr indent="0" lvl="0" marL="0" rtl="0" algn="ctr">
              <a:spcBef>
                <a:spcPts val="600"/>
              </a:spcBef>
              <a:spcAft>
                <a:spcPts val="1000"/>
              </a:spcAft>
              <a:buNone/>
            </a:pPr>
            <a:r>
              <a:rPr lang="en" sz="1800">
                <a:solidFill>
                  <a:srgbClr val="3F5378"/>
                </a:solidFill>
              </a:rPr>
              <a:t>That’s a lot of money for traffic crashes</a:t>
            </a:r>
            <a:endParaRPr sz="1800">
              <a:solidFill>
                <a:srgbClr val="3F5378"/>
              </a:solidFill>
            </a:endParaRPr>
          </a:p>
        </p:txBody>
      </p:sp>
      <p:sp>
        <p:nvSpPr>
          <p:cNvPr id="228" name="Google Shape;228;p14"/>
          <p:cNvSpPr txBox="1"/>
          <p:nvPr>
            <p:ph idx="4294967295" type="ctrTitle"/>
          </p:nvPr>
        </p:nvSpPr>
        <p:spPr>
          <a:xfrm>
            <a:off x="2613475" y="3693600"/>
            <a:ext cx="3917100" cy="53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~118 deaths</a:t>
            </a:r>
            <a:r>
              <a:rPr baseline="30000" lang="en" sz="3000"/>
              <a:t>2</a:t>
            </a:r>
            <a:endParaRPr baseline="30000" sz="3000"/>
          </a:p>
        </p:txBody>
      </p:sp>
      <p:sp>
        <p:nvSpPr>
          <p:cNvPr id="229" name="Google Shape;229;p14"/>
          <p:cNvSpPr txBox="1"/>
          <p:nvPr>
            <p:ph idx="4294967295" type="subTitle"/>
          </p:nvPr>
        </p:nvSpPr>
        <p:spPr>
          <a:xfrm>
            <a:off x="2613475" y="4243600"/>
            <a:ext cx="3917100" cy="412200"/>
          </a:xfrm>
          <a:prstGeom prst="rect">
            <a:avLst/>
          </a:prstGeom>
        </p:spPr>
        <p:txBody>
          <a:bodyPr anchorCtr="0" anchor="ctr" bIns="91425" lIns="91425" spcFirstLastPara="1" rIns="91425" wrap="square" tIns="91425">
            <a:noAutofit/>
          </a:bodyPr>
          <a:lstStyle/>
          <a:p>
            <a:pPr indent="0" lvl="0" marL="0" rtl="0" algn="ctr">
              <a:spcBef>
                <a:spcPts val="600"/>
              </a:spcBef>
              <a:spcAft>
                <a:spcPts val="1000"/>
              </a:spcAft>
              <a:buNone/>
            </a:pPr>
            <a:r>
              <a:rPr lang="en" sz="1800">
                <a:solidFill>
                  <a:srgbClr val="3F5378"/>
                </a:solidFill>
              </a:rPr>
              <a:t>Each day</a:t>
            </a:r>
            <a:endParaRPr sz="1800">
              <a:solidFill>
                <a:srgbClr val="3F5378"/>
              </a:solidFill>
            </a:endParaRPr>
          </a:p>
        </p:txBody>
      </p:sp>
      <p:sp>
        <p:nvSpPr>
          <p:cNvPr id="230" name="Google Shape;230;p14"/>
          <p:cNvSpPr txBox="1"/>
          <p:nvPr>
            <p:ph idx="4294967295" type="ctrTitle"/>
          </p:nvPr>
        </p:nvSpPr>
        <p:spPr>
          <a:xfrm>
            <a:off x="2613475" y="2242059"/>
            <a:ext cx="3917100" cy="53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~19,937 crashes</a:t>
            </a:r>
            <a:r>
              <a:rPr baseline="30000" lang="en" sz="3000"/>
              <a:t>2</a:t>
            </a:r>
            <a:endParaRPr baseline="30000" sz="3000"/>
          </a:p>
        </p:txBody>
      </p:sp>
      <p:sp>
        <p:nvSpPr>
          <p:cNvPr id="231" name="Google Shape;231;p14"/>
          <p:cNvSpPr txBox="1"/>
          <p:nvPr>
            <p:ph idx="4294967295" type="subTitle"/>
          </p:nvPr>
        </p:nvSpPr>
        <p:spPr>
          <a:xfrm>
            <a:off x="2613475" y="2776651"/>
            <a:ext cx="3917100" cy="412200"/>
          </a:xfrm>
          <a:prstGeom prst="rect">
            <a:avLst/>
          </a:prstGeom>
        </p:spPr>
        <p:txBody>
          <a:bodyPr anchorCtr="0" anchor="ctr" bIns="91425" lIns="91425" spcFirstLastPara="1" rIns="91425" wrap="square" tIns="91425">
            <a:noAutofit/>
          </a:bodyPr>
          <a:lstStyle/>
          <a:p>
            <a:pPr indent="0" lvl="0" marL="0" rtl="0" algn="ctr">
              <a:spcBef>
                <a:spcPts val="600"/>
              </a:spcBef>
              <a:spcAft>
                <a:spcPts val="1000"/>
              </a:spcAft>
              <a:buNone/>
            </a:pPr>
            <a:r>
              <a:rPr lang="en" sz="1800">
                <a:solidFill>
                  <a:srgbClr val="3F5378"/>
                </a:solidFill>
              </a:rPr>
              <a:t>Each day</a:t>
            </a:r>
            <a:endParaRPr sz="1800">
              <a:solidFill>
                <a:srgbClr val="3F5378"/>
              </a:solidFill>
            </a:endParaRPr>
          </a:p>
        </p:txBody>
      </p:sp>
      <p:sp>
        <p:nvSpPr>
          <p:cNvPr id="232" name="Google Shape;232;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15"/>
          <p:cNvSpPr txBox="1"/>
          <p:nvPr>
            <p:ph idx="4294967295" type="title"/>
          </p:nvPr>
        </p:nvSpPr>
        <p:spPr>
          <a:xfrm>
            <a:off x="1942800" y="87775"/>
            <a:ext cx="5258400" cy="7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F5378"/>
                </a:solidFill>
              </a:rPr>
              <a:t>MOTOR VEHICLE SAFETY DATA</a:t>
            </a:r>
            <a:endParaRPr>
              <a:solidFill>
                <a:srgbClr val="3F5378"/>
              </a:solidFill>
            </a:endParaRPr>
          </a:p>
          <a:p>
            <a:pPr indent="0" lvl="0" marL="0" rtl="0" algn="ctr">
              <a:spcBef>
                <a:spcPts val="0"/>
              </a:spcBef>
              <a:spcAft>
                <a:spcPts val="0"/>
              </a:spcAft>
              <a:buNone/>
            </a:pPr>
            <a:r>
              <a:rPr lang="en" sz="1500">
                <a:solidFill>
                  <a:srgbClr val="9E9E9E"/>
                </a:solidFill>
              </a:rPr>
              <a:t>BUREAU</a:t>
            </a:r>
            <a:r>
              <a:rPr lang="en" sz="1500">
                <a:solidFill>
                  <a:srgbClr val="9E9E9E"/>
                </a:solidFill>
              </a:rPr>
              <a:t> OF TRANSPORTATION STATISTICS</a:t>
            </a:r>
            <a:endParaRPr sz="1500">
              <a:solidFill>
                <a:srgbClr val="9E9E9E"/>
              </a:solidFill>
            </a:endParaRPr>
          </a:p>
        </p:txBody>
      </p:sp>
      <p:pic>
        <p:nvPicPr>
          <p:cNvPr id="239" name="Google Shape;239;p15" title="Chart"/>
          <p:cNvPicPr preferRelativeResize="0"/>
          <p:nvPr/>
        </p:nvPicPr>
        <p:blipFill>
          <a:blip r:embed="rId3">
            <a:alphaModFix/>
          </a:blip>
          <a:stretch>
            <a:fillRect/>
          </a:stretch>
        </p:blipFill>
        <p:spPr>
          <a:xfrm>
            <a:off x="889700" y="832875"/>
            <a:ext cx="7364596" cy="3477726"/>
          </a:xfrm>
          <a:prstGeom prst="rect">
            <a:avLst/>
          </a:prstGeom>
          <a:noFill/>
          <a:ln>
            <a:noFill/>
          </a:ln>
        </p:spPr>
      </p:pic>
      <p:cxnSp>
        <p:nvCxnSpPr>
          <p:cNvPr id="240" name="Google Shape;240;p15"/>
          <p:cNvCxnSpPr/>
          <p:nvPr/>
        </p:nvCxnSpPr>
        <p:spPr>
          <a:xfrm flipH="1" rot="10800000">
            <a:off x="4996250" y="1266425"/>
            <a:ext cx="3003600" cy="6771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Who is impacted?</a:t>
            </a:r>
            <a:endParaRPr b="1"/>
          </a:p>
          <a:p>
            <a:pPr indent="0" lvl="0" marL="0" rtl="0" algn="l">
              <a:spcBef>
                <a:spcPts val="1000"/>
              </a:spcBef>
              <a:spcAft>
                <a:spcPts val="1000"/>
              </a:spcAft>
              <a:buNone/>
            </a:pPr>
            <a:r>
              <a:rPr lang="en" sz="1800"/>
              <a:t>Commuters, law enforcement agencies, emergency services, city planners, and insurance companies</a:t>
            </a:r>
            <a:endParaRPr sz="1800"/>
          </a:p>
        </p:txBody>
      </p:sp>
      <p:sp>
        <p:nvSpPr>
          <p:cNvPr id="246" name="Google Shape;246;p1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47" name="Google Shape;247;p1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Anticipated impact:</a:t>
            </a:r>
            <a:endParaRPr b="1"/>
          </a:p>
          <a:p>
            <a:pPr indent="-342900" lvl="0" marL="457200" rtl="0" algn="l">
              <a:spcBef>
                <a:spcPts val="1000"/>
              </a:spcBef>
              <a:spcAft>
                <a:spcPts val="0"/>
              </a:spcAft>
              <a:buSzPts val="1800"/>
              <a:buChar char="▰"/>
            </a:pPr>
            <a:r>
              <a:rPr lang="en" sz="1800"/>
              <a:t>Enhance commuter safety</a:t>
            </a:r>
            <a:endParaRPr sz="1800"/>
          </a:p>
          <a:p>
            <a:pPr indent="-342900" lvl="0" marL="457200" rtl="0" algn="l">
              <a:spcBef>
                <a:spcPts val="0"/>
              </a:spcBef>
              <a:spcAft>
                <a:spcPts val="0"/>
              </a:spcAft>
              <a:buSzPts val="1800"/>
              <a:buChar char="▰"/>
            </a:pPr>
            <a:r>
              <a:rPr lang="en" sz="1800"/>
              <a:t>Optimized emergency responses</a:t>
            </a:r>
            <a:endParaRPr sz="1800"/>
          </a:p>
          <a:p>
            <a:pPr indent="-342900" lvl="0" marL="457200" rtl="0" algn="l">
              <a:spcBef>
                <a:spcPts val="0"/>
              </a:spcBef>
              <a:spcAft>
                <a:spcPts val="0"/>
              </a:spcAft>
              <a:buSzPts val="1800"/>
              <a:buChar char="▰"/>
            </a:pPr>
            <a:r>
              <a:rPr lang="en" sz="1800"/>
              <a:t>City planning for safer infrastructure</a:t>
            </a:r>
            <a:endParaRPr sz="1800"/>
          </a:p>
          <a:p>
            <a:pPr indent="-342900" lvl="0" marL="457200" rtl="0" algn="l">
              <a:spcBef>
                <a:spcPts val="0"/>
              </a:spcBef>
              <a:spcAft>
                <a:spcPts val="0"/>
              </a:spcAft>
              <a:buSzPts val="1800"/>
              <a:buChar char="▰"/>
            </a:pPr>
            <a:r>
              <a:rPr lang="en" sz="1800"/>
              <a:t>Insurance risk assessment improvement</a:t>
            </a:r>
            <a:endParaRPr sz="1800"/>
          </a:p>
          <a:p>
            <a:pPr indent="-342900" lvl="0" marL="457200" rtl="0" algn="l">
              <a:spcBef>
                <a:spcPts val="0"/>
              </a:spcBef>
              <a:spcAft>
                <a:spcPts val="0"/>
              </a:spcAft>
              <a:buSzPts val="1800"/>
              <a:buChar char="▰"/>
            </a:pPr>
            <a:r>
              <a:rPr lang="en" sz="1800"/>
              <a:t>Economic impact mitigation </a:t>
            </a:r>
            <a:endParaRPr sz="1800"/>
          </a:p>
        </p:txBody>
      </p:sp>
      <p:sp>
        <p:nvSpPr>
          <p:cNvPr id="248" name="Google Shape;248;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9" name="Google Shape;249;p16"/>
          <p:cNvGrpSpPr/>
          <p:nvPr/>
        </p:nvGrpSpPr>
        <p:grpSpPr>
          <a:xfrm>
            <a:off x="312466" y="587260"/>
            <a:ext cx="309022" cy="376837"/>
            <a:chOff x="596350" y="929175"/>
            <a:chExt cx="407950" cy="497475"/>
          </a:xfrm>
        </p:grpSpPr>
        <p:sp>
          <p:nvSpPr>
            <p:cNvPr id="250" name="Google Shape;250;p1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262" name="Google Shape;262;p17"/>
          <p:cNvSpPr txBox="1"/>
          <p:nvPr>
            <p:ph idx="1" type="body"/>
          </p:nvPr>
        </p:nvSpPr>
        <p:spPr>
          <a:xfrm>
            <a:off x="814275" y="1327350"/>
            <a:ext cx="6132600" cy="314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Kaggle Dataset: comprehensive dataset of car accidents across the USA spanning from February 2016 to March 2023</a:t>
            </a:r>
            <a:endParaRPr sz="1800"/>
          </a:p>
          <a:p>
            <a:pPr indent="-342900" lvl="0" marL="457200" rtl="0" algn="l">
              <a:spcBef>
                <a:spcPts val="1000"/>
              </a:spcBef>
              <a:spcAft>
                <a:spcPts val="0"/>
              </a:spcAft>
              <a:buSzPts val="1800"/>
              <a:buChar char="▰"/>
            </a:pPr>
            <a:r>
              <a:rPr lang="en" sz="1800"/>
              <a:t>7.7 million rows x 46 columns</a:t>
            </a:r>
            <a:endParaRPr sz="1800"/>
          </a:p>
          <a:p>
            <a:pPr indent="-342900" lvl="1" marL="914400" rtl="0" algn="l">
              <a:spcBef>
                <a:spcPts val="1000"/>
              </a:spcBef>
              <a:spcAft>
                <a:spcPts val="1000"/>
              </a:spcAft>
              <a:buSzPts val="1800"/>
              <a:buChar char="▻"/>
            </a:pPr>
            <a:r>
              <a:rPr lang="en" sz="1800"/>
              <a:t>Accident</a:t>
            </a:r>
            <a:r>
              <a:rPr lang="en" sz="1800"/>
              <a:t> severity, timestamps, geographical coordinates, weather conditions, and various Points of Interest annotations</a:t>
            </a:r>
            <a:endParaRPr sz="1800"/>
          </a:p>
        </p:txBody>
      </p:sp>
      <p:sp>
        <p:nvSpPr>
          <p:cNvPr id="263" name="Google Shape;263;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4" name="Google Shape;264;p17"/>
          <p:cNvGrpSpPr/>
          <p:nvPr/>
        </p:nvGrpSpPr>
        <p:grpSpPr>
          <a:xfrm>
            <a:off x="301258" y="617870"/>
            <a:ext cx="407731" cy="315597"/>
            <a:chOff x="3932350" y="3714775"/>
            <a:chExt cx="439650" cy="319075"/>
          </a:xfrm>
        </p:grpSpPr>
        <p:sp>
          <p:nvSpPr>
            <p:cNvPr id="265" name="Google Shape;265;p17"/>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AND DATA PREPROCESSING</a:t>
            </a:r>
            <a:endParaRPr/>
          </a:p>
        </p:txBody>
      </p:sp>
      <p:sp>
        <p:nvSpPr>
          <p:cNvPr id="275" name="Google Shape;275;p18"/>
          <p:cNvSpPr txBox="1"/>
          <p:nvPr>
            <p:ph idx="1" type="body"/>
          </p:nvPr>
        </p:nvSpPr>
        <p:spPr>
          <a:xfrm>
            <a:off x="814275" y="1327350"/>
            <a:ext cx="3859200" cy="314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Out of the 45 columns, 22 columns had null values </a:t>
            </a:r>
            <a:endParaRPr sz="1800"/>
          </a:p>
          <a:p>
            <a:pPr indent="-342900" lvl="1" marL="914400" rtl="0" algn="l">
              <a:spcBef>
                <a:spcPts val="1000"/>
              </a:spcBef>
              <a:spcAft>
                <a:spcPts val="0"/>
              </a:spcAft>
              <a:buSzPts val="1800"/>
              <a:buChar char="▻"/>
            </a:pPr>
            <a:r>
              <a:rPr lang="en" sz="1800"/>
              <a:t>End latitude, end longitude, </a:t>
            </a:r>
            <a:r>
              <a:rPr lang="en" sz="1800"/>
              <a:t>precipitation, wind chill, and wind speed were the top 5 columns with most null values</a:t>
            </a:r>
            <a:endParaRPr sz="1800"/>
          </a:p>
          <a:p>
            <a:pPr indent="-342900" lvl="0" marL="457200" rtl="0" algn="l">
              <a:spcBef>
                <a:spcPts val="1000"/>
              </a:spcBef>
              <a:spcAft>
                <a:spcPts val="0"/>
              </a:spcAft>
              <a:buSzPts val="1800"/>
              <a:buChar char="▰"/>
            </a:pPr>
            <a:r>
              <a:rPr lang="en" sz="1800"/>
              <a:t>Data types include: bool(13), float64(12), int64(1), object(20)</a:t>
            </a:r>
            <a:endParaRPr sz="1800"/>
          </a:p>
          <a:p>
            <a:pPr indent="-342900" lvl="0" marL="457200" rtl="0" algn="l">
              <a:spcBef>
                <a:spcPts val="1000"/>
              </a:spcBef>
              <a:spcAft>
                <a:spcPts val="0"/>
              </a:spcAft>
              <a:buSzPts val="1800"/>
              <a:buChar char="▰"/>
            </a:pPr>
            <a:r>
              <a:rPr lang="en" sz="1800"/>
              <a:t>No duplicate rows</a:t>
            </a:r>
            <a:endParaRPr sz="1800"/>
          </a:p>
          <a:p>
            <a:pPr indent="0" lvl="0" marL="457200" rtl="0" algn="l">
              <a:spcBef>
                <a:spcPts val="1000"/>
              </a:spcBef>
              <a:spcAft>
                <a:spcPts val="1000"/>
              </a:spcAft>
              <a:buNone/>
            </a:pPr>
            <a:r>
              <a:t/>
            </a:r>
            <a:endParaRPr sz="1800"/>
          </a:p>
        </p:txBody>
      </p:sp>
      <p:sp>
        <p:nvSpPr>
          <p:cNvPr id="276" name="Google Shape;276;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7" name="Google Shape;277;p18"/>
          <p:cNvGrpSpPr/>
          <p:nvPr/>
        </p:nvGrpSpPr>
        <p:grpSpPr>
          <a:xfrm>
            <a:off x="331333" y="617870"/>
            <a:ext cx="407731" cy="315597"/>
            <a:chOff x="3932350" y="3714775"/>
            <a:chExt cx="439650" cy="319075"/>
          </a:xfrm>
        </p:grpSpPr>
        <p:sp>
          <p:nvSpPr>
            <p:cNvPr id="278" name="Google Shape;278;p1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83" name="Google Shape;283;p18"/>
          <p:cNvGraphicFramePr/>
          <p:nvPr/>
        </p:nvGraphicFramePr>
        <p:xfrm>
          <a:off x="4740250" y="1227813"/>
          <a:ext cx="3000000" cy="3000000"/>
        </p:xfrm>
        <a:graphic>
          <a:graphicData uri="http://schemas.openxmlformats.org/drawingml/2006/table">
            <a:tbl>
              <a:tblPr>
                <a:noFill/>
                <a:tableStyleId>{C4923B4A-CC25-49EF-95A0-A3B69DF00533}</a:tableStyleId>
              </a:tblPr>
              <a:tblGrid>
                <a:gridCol w="1296200"/>
                <a:gridCol w="770725"/>
              </a:tblGrid>
              <a:tr h="124650">
                <a:tc>
                  <a:txBody>
                    <a:bodyPr/>
                    <a:lstStyle/>
                    <a:p>
                      <a:pPr indent="0" lvl="0" marL="0" rtl="0" algn="l">
                        <a:lnSpc>
                          <a:spcPct val="115000"/>
                        </a:lnSpc>
                        <a:spcBef>
                          <a:spcPts val="0"/>
                        </a:spcBef>
                        <a:spcAft>
                          <a:spcPts val="0"/>
                        </a:spcAft>
                        <a:buNone/>
                      </a:pPr>
                      <a:r>
                        <a:rPr b="1" lang="en" sz="700">
                          <a:latin typeface="Roboto Condensed"/>
                          <a:ea typeface="Roboto Condensed"/>
                          <a:cs typeface="Roboto Condensed"/>
                          <a:sym typeface="Roboto Condensed"/>
                        </a:rPr>
                        <a:t>Columns</a:t>
                      </a:r>
                      <a:endParaRPr b="1" sz="700">
                        <a:latin typeface="Roboto Condensed"/>
                        <a:ea typeface="Roboto Condensed"/>
                        <a:cs typeface="Roboto Condensed"/>
                        <a:sym typeface="Roboto Condense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700">
                          <a:latin typeface="Roboto Condensed"/>
                          <a:ea typeface="Roboto Condensed"/>
                          <a:cs typeface="Roboto Condensed"/>
                          <a:sym typeface="Roboto Condensed"/>
                        </a:rPr>
                        <a:t>Null Values</a:t>
                      </a:r>
                      <a:endParaRPr b="1" sz="700">
                        <a:latin typeface="Roboto Condensed"/>
                        <a:ea typeface="Roboto Condensed"/>
                        <a:cs typeface="Roboto Condensed"/>
                        <a:sym typeface="Roboto Condense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End_Lat</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3402762</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End_Lng</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3402762</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Precipitation(in)</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2203586</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Wind_Chill(F)</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1999019</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Wind_Speed(mph)</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571233</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Visibility(mi)</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177098</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Wind_Direction</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175206</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Humidity(%)</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174144</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Weather_Condition</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173459</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Temperature(F)</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163853</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Pressure(in)</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140679</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Weather_Timestamp</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120228</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Sunrise_Sunset</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23246</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Civil_Twilight</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23246</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Nautical_Twilight</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23246</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Astronomical_Twilight</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23246</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Airport_Code</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22635</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Street</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10869</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Timezone</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7808</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Zipcode</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1915</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City</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253</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4650">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Description</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latin typeface="Roboto Condensed Light"/>
                          <a:ea typeface="Roboto Condensed Light"/>
                          <a:cs typeface="Roboto Condensed Light"/>
                          <a:sym typeface="Roboto Condensed Light"/>
                        </a:rPr>
                        <a:t>5</a:t>
                      </a:r>
                      <a:endParaRPr sz="700">
                        <a:latin typeface="Roboto Condensed Light"/>
                        <a:ea typeface="Roboto Condensed Light"/>
                        <a:cs typeface="Roboto Condensed Light"/>
                        <a:sym typeface="Roboto Condensed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84" name="Google Shape;284;p18"/>
          <p:cNvSpPr/>
          <p:nvPr/>
        </p:nvSpPr>
        <p:spPr>
          <a:xfrm>
            <a:off x="4673600" y="1384300"/>
            <a:ext cx="2235300" cy="815100"/>
          </a:xfrm>
          <a:prstGeom prst="rect">
            <a:avLst/>
          </a:prstGeom>
          <a:solidFill>
            <a:srgbClr val="FFFFFF">
              <a:alpha val="0"/>
            </a:srgbClr>
          </a:solidFill>
          <a:ln cap="flat" cmpd="sng" w="9525">
            <a:solidFill>
              <a:srgbClr val="D26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a:p>
            <a:pPr indent="0" lvl="0" marL="0" rtl="0" algn="l">
              <a:spcBef>
                <a:spcPts val="0"/>
              </a:spcBef>
              <a:spcAft>
                <a:spcPts val="0"/>
              </a:spcAft>
              <a:buNone/>
            </a:pPr>
            <a:r>
              <a:rPr lang="en"/>
              <a:t>NUMBER OF ACCIDENTS BY STATE</a:t>
            </a:r>
            <a:endParaRPr/>
          </a:p>
        </p:txBody>
      </p:sp>
      <p:sp>
        <p:nvSpPr>
          <p:cNvPr id="290" name="Google Shape;290;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1" name="Google Shape;291;p19"/>
          <p:cNvGrpSpPr/>
          <p:nvPr/>
        </p:nvGrpSpPr>
        <p:grpSpPr>
          <a:xfrm>
            <a:off x="331333" y="617870"/>
            <a:ext cx="407731" cy="315597"/>
            <a:chOff x="3932350" y="3714775"/>
            <a:chExt cx="439650" cy="319075"/>
          </a:xfrm>
        </p:grpSpPr>
        <p:sp>
          <p:nvSpPr>
            <p:cNvPr id="292" name="Google Shape;292;p19"/>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7" name="Google Shape;297;p19"/>
          <p:cNvPicPr preferRelativeResize="0"/>
          <p:nvPr/>
        </p:nvPicPr>
        <p:blipFill>
          <a:blip r:embed="rId3">
            <a:alphaModFix/>
          </a:blip>
          <a:stretch>
            <a:fillRect/>
          </a:stretch>
        </p:blipFill>
        <p:spPr>
          <a:xfrm>
            <a:off x="889000" y="1311075"/>
            <a:ext cx="7517960" cy="3173113"/>
          </a:xfrm>
          <a:prstGeom prst="rect">
            <a:avLst/>
          </a:prstGeom>
          <a:noFill/>
          <a:ln>
            <a:noFill/>
          </a:ln>
        </p:spPr>
      </p:pic>
      <p:sp>
        <p:nvSpPr>
          <p:cNvPr id="298" name="Google Shape;298;p19"/>
          <p:cNvSpPr/>
          <p:nvPr/>
        </p:nvSpPr>
        <p:spPr>
          <a:xfrm>
            <a:off x="1549400" y="3898900"/>
            <a:ext cx="749400" cy="520800"/>
          </a:xfrm>
          <a:prstGeom prst="rect">
            <a:avLst/>
          </a:prstGeom>
          <a:solidFill>
            <a:srgbClr val="FFFFFF">
              <a:alpha val="0"/>
            </a:srgbClr>
          </a:solidFill>
          <a:ln cap="flat" cmpd="sng" w="9525">
            <a:solidFill>
              <a:srgbClr val="D26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a:p>
            <a:pPr indent="0" lvl="0" marL="0" rtl="0" algn="l">
              <a:spcBef>
                <a:spcPts val="0"/>
              </a:spcBef>
              <a:spcAft>
                <a:spcPts val="0"/>
              </a:spcAft>
              <a:buNone/>
            </a:pPr>
            <a:r>
              <a:rPr lang="en"/>
              <a:t>DISTRIBUTION OF SEVERITY LEVEL</a:t>
            </a:r>
            <a:endParaRPr/>
          </a:p>
        </p:txBody>
      </p:sp>
      <p:sp>
        <p:nvSpPr>
          <p:cNvPr id="304" name="Google Shape;304;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05" name="Google Shape;305;p20"/>
          <p:cNvGrpSpPr/>
          <p:nvPr/>
        </p:nvGrpSpPr>
        <p:grpSpPr>
          <a:xfrm>
            <a:off x="331333" y="617870"/>
            <a:ext cx="407731" cy="315597"/>
            <a:chOff x="3932350" y="3714775"/>
            <a:chExt cx="439650" cy="319075"/>
          </a:xfrm>
        </p:grpSpPr>
        <p:sp>
          <p:nvSpPr>
            <p:cNvPr id="306" name="Google Shape;306;p2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1" name="Google Shape;311;p20"/>
          <p:cNvPicPr preferRelativeResize="0"/>
          <p:nvPr/>
        </p:nvPicPr>
        <p:blipFill>
          <a:blip r:embed="rId3">
            <a:alphaModFix/>
          </a:blip>
          <a:stretch>
            <a:fillRect/>
          </a:stretch>
        </p:blipFill>
        <p:spPr>
          <a:xfrm>
            <a:off x="917600" y="1336575"/>
            <a:ext cx="4200501" cy="3424500"/>
          </a:xfrm>
          <a:prstGeom prst="rect">
            <a:avLst/>
          </a:prstGeom>
          <a:noFill/>
          <a:ln>
            <a:noFill/>
          </a:ln>
        </p:spPr>
      </p:pic>
      <p:sp>
        <p:nvSpPr>
          <p:cNvPr id="312" name="Google Shape;312;p20"/>
          <p:cNvSpPr txBox="1"/>
          <p:nvPr>
            <p:ph idx="1" type="body"/>
          </p:nvPr>
        </p:nvSpPr>
        <p:spPr>
          <a:xfrm>
            <a:off x="5435600" y="1552275"/>
            <a:ext cx="2819400" cy="314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sz="1800"/>
              <a:t>Severity of the accident on a scale of 1 to 4 where 1 indicates minimal impact and 4 significant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