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30"/>
  </p:notesMasterIdLst>
  <p:sldIdLst>
    <p:sldId id="256" r:id="rId2"/>
    <p:sldId id="320" r:id="rId3"/>
    <p:sldId id="261" r:id="rId4"/>
    <p:sldId id="262" r:id="rId5"/>
    <p:sldId id="286" r:id="rId6"/>
    <p:sldId id="295" r:id="rId7"/>
    <p:sldId id="319" r:id="rId8"/>
    <p:sldId id="258" r:id="rId9"/>
    <p:sldId id="260" r:id="rId10"/>
    <p:sldId id="269" r:id="rId11"/>
    <p:sldId id="268" r:id="rId12"/>
    <p:sldId id="281" r:id="rId13"/>
    <p:sldId id="288" r:id="rId14"/>
    <p:sldId id="270" r:id="rId15"/>
    <p:sldId id="277" r:id="rId16"/>
    <p:sldId id="283" r:id="rId17"/>
    <p:sldId id="323" r:id="rId18"/>
    <p:sldId id="292" r:id="rId19"/>
    <p:sldId id="291" r:id="rId20"/>
    <p:sldId id="296" r:id="rId21"/>
    <p:sldId id="318" r:id="rId22"/>
    <p:sldId id="263" r:id="rId23"/>
    <p:sldId id="321" r:id="rId24"/>
    <p:sldId id="267" r:id="rId25"/>
    <p:sldId id="284" r:id="rId26"/>
    <p:sldId id="289" r:id="rId27"/>
    <p:sldId id="293"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ti Coelho Lima Rachel (Student Com20)" initials="FCLR(C" lastIdx="1" clrIdx="0">
    <p:extLst>
      <p:ext uri="{19B8F6BF-5375-455C-9EA6-DF929625EA0E}">
        <p15:presenceInfo xmlns:p15="http://schemas.microsoft.com/office/powerpoint/2012/main" userId="Fanti Coelho Lima Rachel (Student Com20)"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1E9E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4C42B4-DF2C-4DA1-B2FA-19FD2D928F22}" v="206" dt="2021-06-09T22:03:33.4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5226" autoAdjust="0"/>
  </p:normalViewPr>
  <p:slideViewPr>
    <p:cSldViewPr snapToGrid="0">
      <p:cViewPr>
        <p:scale>
          <a:sx n="75" d="100"/>
          <a:sy n="75" d="100"/>
        </p:scale>
        <p:origin x="331" y="216"/>
      </p:cViewPr>
      <p:guideLst>
        <p:guide orient="horz" pos="2160"/>
        <p:guide pos="384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nti Coelho Lima Rachel (Student Com20)" userId="8862ce61-50c9-4cff-bd32-4a8093408d18" providerId="ADAL" clId="{334C42B4-DF2C-4DA1-B2FA-19FD2D928F22}"/>
    <pc:docChg chg="undo redo custSel addSld delSld modSld sldOrd">
      <pc:chgData name="Fanti Coelho Lima Rachel (Student Com20)" userId="8862ce61-50c9-4cff-bd32-4a8093408d18" providerId="ADAL" clId="{334C42B4-DF2C-4DA1-B2FA-19FD2D928F22}" dt="2021-06-09T22:05:30.300" v="6134" actId="20577"/>
      <pc:docMkLst>
        <pc:docMk/>
      </pc:docMkLst>
      <pc:sldChg chg="modSp mod">
        <pc:chgData name="Fanti Coelho Lima Rachel (Student Com20)" userId="8862ce61-50c9-4cff-bd32-4a8093408d18" providerId="ADAL" clId="{334C42B4-DF2C-4DA1-B2FA-19FD2D928F22}" dt="2021-06-09T14:42:12.089" v="70" actId="20577"/>
        <pc:sldMkLst>
          <pc:docMk/>
          <pc:sldMk cId="2251924777" sldId="262"/>
        </pc:sldMkLst>
        <pc:spChg chg="mod">
          <ac:chgData name="Fanti Coelho Lima Rachel (Student Com20)" userId="8862ce61-50c9-4cff-bd32-4a8093408d18" providerId="ADAL" clId="{334C42B4-DF2C-4DA1-B2FA-19FD2D928F22}" dt="2021-06-09T14:38:34.162" v="9" actId="20577"/>
          <ac:spMkLst>
            <pc:docMk/>
            <pc:sldMk cId="2251924777" sldId="262"/>
            <ac:spMk id="2" creationId="{748801AB-8D61-47AE-AF3E-E17CAF45A258}"/>
          </ac:spMkLst>
        </pc:spChg>
        <pc:spChg chg="mod">
          <ac:chgData name="Fanti Coelho Lima Rachel (Student Com20)" userId="8862ce61-50c9-4cff-bd32-4a8093408d18" providerId="ADAL" clId="{334C42B4-DF2C-4DA1-B2FA-19FD2D928F22}" dt="2021-06-09T14:42:12.089" v="70" actId="20577"/>
          <ac:spMkLst>
            <pc:docMk/>
            <pc:sldMk cId="2251924777" sldId="262"/>
            <ac:spMk id="3" creationId="{B7B3EC83-918B-4FB1-8E49-B2668E987C7A}"/>
          </ac:spMkLst>
        </pc:spChg>
      </pc:sldChg>
      <pc:sldChg chg="mod modShow">
        <pc:chgData name="Fanti Coelho Lima Rachel (Student Com20)" userId="8862ce61-50c9-4cff-bd32-4a8093408d18" providerId="ADAL" clId="{334C42B4-DF2C-4DA1-B2FA-19FD2D928F22}" dt="2021-06-09T20:38:53.003" v="5751" actId="729"/>
        <pc:sldMkLst>
          <pc:docMk/>
          <pc:sldMk cId="2395735168" sldId="279"/>
        </pc:sldMkLst>
      </pc:sldChg>
      <pc:sldChg chg="modSp add mod">
        <pc:chgData name="Fanti Coelho Lima Rachel (Student Com20)" userId="8862ce61-50c9-4cff-bd32-4a8093408d18" providerId="ADAL" clId="{334C42B4-DF2C-4DA1-B2FA-19FD2D928F22}" dt="2021-06-09T21:16:35.555" v="5910" actId="20577"/>
        <pc:sldMkLst>
          <pc:docMk/>
          <pc:sldMk cId="878594024" sldId="283"/>
        </pc:sldMkLst>
        <pc:spChg chg="mod">
          <ac:chgData name="Fanti Coelho Lima Rachel (Student Com20)" userId="8862ce61-50c9-4cff-bd32-4a8093408d18" providerId="ADAL" clId="{334C42B4-DF2C-4DA1-B2FA-19FD2D928F22}" dt="2021-06-09T21:16:35.555" v="5910" actId="20577"/>
          <ac:spMkLst>
            <pc:docMk/>
            <pc:sldMk cId="878594024" sldId="283"/>
            <ac:spMk id="3" creationId="{F109D9BC-57D7-49A7-BDA1-BCE47D581E9A}"/>
          </ac:spMkLst>
        </pc:spChg>
      </pc:sldChg>
      <pc:sldChg chg="del">
        <pc:chgData name="Fanti Coelho Lima Rachel (Student Com20)" userId="8862ce61-50c9-4cff-bd32-4a8093408d18" providerId="ADAL" clId="{334C42B4-DF2C-4DA1-B2FA-19FD2D928F22}" dt="2021-06-09T21:16:10.755" v="5905" actId="2696"/>
        <pc:sldMkLst>
          <pc:docMk/>
          <pc:sldMk cId="2043409116" sldId="283"/>
        </pc:sldMkLst>
      </pc:sldChg>
      <pc:sldChg chg="del">
        <pc:chgData name="Fanti Coelho Lima Rachel (Student Com20)" userId="8862ce61-50c9-4cff-bd32-4a8093408d18" providerId="ADAL" clId="{334C42B4-DF2C-4DA1-B2FA-19FD2D928F22}" dt="2021-06-09T17:33:06.922" v="2954" actId="47"/>
        <pc:sldMkLst>
          <pc:docMk/>
          <pc:sldMk cId="2689991430" sldId="285"/>
        </pc:sldMkLst>
      </pc:sldChg>
      <pc:sldChg chg="addSp delSp modSp">
        <pc:chgData name="Fanti Coelho Lima Rachel (Student Com20)" userId="8862ce61-50c9-4cff-bd32-4a8093408d18" providerId="ADAL" clId="{334C42B4-DF2C-4DA1-B2FA-19FD2D928F22}" dt="2021-06-09T21:18:07.232" v="5915" actId="478"/>
        <pc:sldMkLst>
          <pc:docMk/>
          <pc:sldMk cId="113656237" sldId="286"/>
        </pc:sldMkLst>
        <pc:picChg chg="add del mod">
          <ac:chgData name="Fanti Coelho Lima Rachel (Student Com20)" userId="8862ce61-50c9-4cff-bd32-4a8093408d18" providerId="ADAL" clId="{334C42B4-DF2C-4DA1-B2FA-19FD2D928F22}" dt="2021-06-09T21:18:07.232" v="5915" actId="478"/>
          <ac:picMkLst>
            <pc:docMk/>
            <pc:sldMk cId="113656237" sldId="286"/>
            <ac:picMk id="10" creationId="{99FCDD32-CA61-4F48-9D05-8CE5F286A3ED}"/>
          </ac:picMkLst>
        </pc:picChg>
      </pc:sldChg>
      <pc:sldChg chg="addSp delSp modSp del mod">
        <pc:chgData name="Fanti Coelho Lima Rachel (Student Com20)" userId="8862ce61-50c9-4cff-bd32-4a8093408d18" providerId="ADAL" clId="{334C42B4-DF2C-4DA1-B2FA-19FD2D928F22}" dt="2021-06-09T17:33:04.280" v="2953" actId="47"/>
        <pc:sldMkLst>
          <pc:docMk/>
          <pc:sldMk cId="1034564878" sldId="287"/>
        </pc:sldMkLst>
        <pc:spChg chg="mod">
          <ac:chgData name="Fanti Coelho Lima Rachel (Student Com20)" userId="8862ce61-50c9-4cff-bd32-4a8093408d18" providerId="ADAL" clId="{334C42B4-DF2C-4DA1-B2FA-19FD2D928F22}" dt="2021-06-09T16:41:14.709" v="1100" actId="20577"/>
          <ac:spMkLst>
            <pc:docMk/>
            <pc:sldMk cId="1034564878" sldId="287"/>
            <ac:spMk id="2" creationId="{C0A56127-3608-4AFE-AE32-01C4444C9B31}"/>
          </ac:spMkLst>
        </pc:spChg>
        <pc:spChg chg="mod">
          <ac:chgData name="Fanti Coelho Lima Rachel (Student Com20)" userId="8862ce61-50c9-4cff-bd32-4a8093408d18" providerId="ADAL" clId="{334C42B4-DF2C-4DA1-B2FA-19FD2D928F22}" dt="2021-06-09T16:42:26.648" v="1113" actId="1076"/>
          <ac:spMkLst>
            <pc:docMk/>
            <pc:sldMk cId="1034564878" sldId="287"/>
            <ac:spMk id="8" creationId="{4CDDE09C-ADF2-48DF-AE23-B9DD6E645E8E}"/>
          </ac:spMkLst>
        </pc:spChg>
        <pc:spChg chg="mod">
          <ac:chgData name="Fanti Coelho Lima Rachel (Student Com20)" userId="8862ce61-50c9-4cff-bd32-4a8093408d18" providerId="ADAL" clId="{334C42B4-DF2C-4DA1-B2FA-19FD2D928F22}" dt="2021-06-09T16:42:03.331" v="1109" actId="207"/>
          <ac:spMkLst>
            <pc:docMk/>
            <pc:sldMk cId="1034564878" sldId="287"/>
            <ac:spMk id="14" creationId="{A1C513A9-9A11-4E4A-BE82-5D8557F1F9B8}"/>
          </ac:spMkLst>
        </pc:spChg>
        <pc:spChg chg="add del mod">
          <ac:chgData name="Fanti Coelho Lima Rachel (Student Com20)" userId="8862ce61-50c9-4cff-bd32-4a8093408d18" providerId="ADAL" clId="{334C42B4-DF2C-4DA1-B2FA-19FD2D928F22}" dt="2021-06-09T16:42:23.857" v="1112" actId="1076"/>
          <ac:spMkLst>
            <pc:docMk/>
            <pc:sldMk cId="1034564878" sldId="287"/>
            <ac:spMk id="18" creationId="{062EA3E8-2CD8-4C22-BA25-E6CE21E37898}"/>
          </ac:spMkLst>
        </pc:spChg>
      </pc:sldChg>
      <pc:sldChg chg="modAnim">
        <pc:chgData name="Fanti Coelho Lima Rachel (Student Com20)" userId="8862ce61-50c9-4cff-bd32-4a8093408d18" providerId="ADAL" clId="{334C42B4-DF2C-4DA1-B2FA-19FD2D928F22}" dt="2021-06-09T22:01:04.038" v="6085"/>
        <pc:sldMkLst>
          <pc:docMk/>
          <pc:sldMk cId="2922867730" sldId="295"/>
        </pc:sldMkLst>
      </pc:sldChg>
      <pc:sldChg chg="modSp mod">
        <pc:chgData name="Fanti Coelho Lima Rachel (Student Com20)" userId="8862ce61-50c9-4cff-bd32-4a8093408d18" providerId="ADAL" clId="{334C42B4-DF2C-4DA1-B2FA-19FD2D928F22}" dt="2021-06-09T21:30:02.850" v="6079" actId="1076"/>
        <pc:sldMkLst>
          <pc:docMk/>
          <pc:sldMk cId="2130898422" sldId="318"/>
        </pc:sldMkLst>
        <pc:spChg chg="mod">
          <ac:chgData name="Fanti Coelho Lima Rachel (Student Com20)" userId="8862ce61-50c9-4cff-bd32-4a8093408d18" providerId="ADAL" clId="{334C42B4-DF2C-4DA1-B2FA-19FD2D928F22}" dt="2021-06-09T21:30:02.850" v="6079" actId="1076"/>
          <ac:spMkLst>
            <pc:docMk/>
            <pc:sldMk cId="2130898422" sldId="318"/>
            <ac:spMk id="8" creationId="{D369F366-FBE1-4341-B7BA-2CC8CBBBCD28}"/>
          </ac:spMkLst>
        </pc:spChg>
        <pc:spChg chg="mod">
          <ac:chgData name="Fanti Coelho Lima Rachel (Student Com20)" userId="8862ce61-50c9-4cff-bd32-4a8093408d18" providerId="ADAL" clId="{334C42B4-DF2C-4DA1-B2FA-19FD2D928F22}" dt="2021-06-09T21:29:31.238" v="6073" actId="1076"/>
          <ac:spMkLst>
            <pc:docMk/>
            <pc:sldMk cId="2130898422" sldId="318"/>
            <ac:spMk id="12" creationId="{FB0DC115-2EC7-4A24-919E-B23B316D1393}"/>
          </ac:spMkLst>
        </pc:spChg>
        <pc:graphicFrameChg chg="mod">
          <ac:chgData name="Fanti Coelho Lima Rachel (Student Com20)" userId="8862ce61-50c9-4cff-bd32-4a8093408d18" providerId="ADAL" clId="{334C42B4-DF2C-4DA1-B2FA-19FD2D928F22}" dt="2021-06-09T21:29:08.604" v="6058" actId="20577"/>
          <ac:graphicFrameMkLst>
            <pc:docMk/>
            <pc:sldMk cId="2130898422" sldId="318"/>
            <ac:graphicFrameMk id="4" creationId="{75D760A2-6EB1-4E50-AD4C-8B24AEC95630}"/>
          </ac:graphicFrameMkLst>
        </pc:graphicFrameChg>
      </pc:sldChg>
      <pc:sldChg chg="addSp delSp modSp new mod chgLayout modNotesTx">
        <pc:chgData name="Fanti Coelho Lima Rachel (Student Com20)" userId="8862ce61-50c9-4cff-bd32-4a8093408d18" providerId="ADAL" clId="{334C42B4-DF2C-4DA1-B2FA-19FD2D928F22}" dt="2021-06-09T22:05:30.300" v="6134" actId="20577"/>
        <pc:sldMkLst>
          <pc:docMk/>
          <pc:sldMk cId="422629151" sldId="319"/>
        </pc:sldMkLst>
        <pc:spChg chg="mod ord">
          <ac:chgData name="Fanti Coelho Lima Rachel (Student Com20)" userId="8862ce61-50c9-4cff-bd32-4a8093408d18" providerId="ADAL" clId="{334C42B4-DF2C-4DA1-B2FA-19FD2D928F22}" dt="2021-06-09T22:04:18.925" v="6093" actId="20577"/>
          <ac:spMkLst>
            <pc:docMk/>
            <pc:sldMk cId="422629151" sldId="319"/>
            <ac:spMk id="2" creationId="{EA7DEE8A-289A-49E3-B54D-F995BB0CBA1F}"/>
          </ac:spMkLst>
        </pc:spChg>
        <pc:spChg chg="del mod">
          <ac:chgData name="Fanti Coelho Lima Rachel (Student Com20)" userId="8862ce61-50c9-4cff-bd32-4a8093408d18" providerId="ADAL" clId="{334C42B4-DF2C-4DA1-B2FA-19FD2D928F22}" dt="2021-06-09T15:15:50.586" v="542" actId="478"/>
          <ac:spMkLst>
            <pc:docMk/>
            <pc:sldMk cId="422629151" sldId="319"/>
            <ac:spMk id="3" creationId="{8D80D1BB-FBF6-4B2A-8E84-8DBDFAA12DC7}"/>
          </ac:spMkLst>
        </pc:spChg>
        <pc:spChg chg="add del mod">
          <ac:chgData name="Fanti Coelho Lima Rachel (Student Com20)" userId="8862ce61-50c9-4cff-bd32-4a8093408d18" providerId="ADAL" clId="{334C42B4-DF2C-4DA1-B2FA-19FD2D928F22}" dt="2021-06-09T15:15:52.529" v="543" actId="478"/>
          <ac:spMkLst>
            <pc:docMk/>
            <pc:sldMk cId="422629151" sldId="319"/>
            <ac:spMk id="6" creationId="{9F7059F4-682B-4ED9-A176-BCC1F9A58908}"/>
          </ac:spMkLst>
        </pc:spChg>
        <pc:spChg chg="add del mod">
          <ac:chgData name="Fanti Coelho Lima Rachel (Student Com20)" userId="8862ce61-50c9-4cff-bd32-4a8093408d18" providerId="ADAL" clId="{334C42B4-DF2C-4DA1-B2FA-19FD2D928F22}" dt="2021-06-09T19:44:19.153" v="5091" actId="478"/>
          <ac:spMkLst>
            <pc:docMk/>
            <pc:sldMk cId="422629151" sldId="319"/>
            <ac:spMk id="8" creationId="{19FFD38D-E3DA-4419-ACC8-F05A0C287F3B}"/>
          </ac:spMkLst>
        </pc:spChg>
        <pc:spChg chg="add del mod ord">
          <ac:chgData name="Fanti Coelho Lima Rachel (Student Com20)" userId="8862ce61-50c9-4cff-bd32-4a8093408d18" providerId="ADAL" clId="{334C42B4-DF2C-4DA1-B2FA-19FD2D928F22}" dt="2021-06-09T18:43:22.262" v="4189" actId="700"/>
          <ac:spMkLst>
            <pc:docMk/>
            <pc:sldMk cId="422629151" sldId="319"/>
            <ac:spMk id="9" creationId="{9F832BD9-801C-4A2E-BEA1-21EE54C10151}"/>
          </ac:spMkLst>
        </pc:spChg>
        <pc:spChg chg="add del mod ord">
          <ac:chgData name="Fanti Coelho Lima Rachel (Student Com20)" userId="8862ce61-50c9-4cff-bd32-4a8093408d18" providerId="ADAL" clId="{334C42B4-DF2C-4DA1-B2FA-19FD2D928F22}" dt="2021-06-09T22:03:49.440" v="6088" actId="478"/>
          <ac:spMkLst>
            <pc:docMk/>
            <pc:sldMk cId="422629151" sldId="319"/>
            <ac:spMk id="10" creationId="{716D6C5B-1BA1-4048-9126-EF309CBA2CD2}"/>
          </ac:spMkLst>
        </pc:spChg>
        <pc:spChg chg="add mod">
          <ac:chgData name="Fanti Coelho Lima Rachel (Student Com20)" userId="8862ce61-50c9-4cff-bd32-4a8093408d18" providerId="ADAL" clId="{334C42B4-DF2C-4DA1-B2FA-19FD2D928F22}" dt="2021-06-09T22:04:30.497" v="6124" actId="1037"/>
          <ac:spMkLst>
            <pc:docMk/>
            <pc:sldMk cId="422629151" sldId="319"/>
            <ac:spMk id="12" creationId="{C76AD4F4-DCED-4D6D-B6C6-689B964EA006}"/>
          </ac:spMkLst>
        </pc:spChg>
        <pc:graphicFrameChg chg="add mod modGraphic">
          <ac:chgData name="Fanti Coelho Lima Rachel (Student Com20)" userId="8862ce61-50c9-4cff-bd32-4a8093408d18" providerId="ADAL" clId="{334C42B4-DF2C-4DA1-B2FA-19FD2D928F22}" dt="2021-06-09T22:05:30.300" v="6134" actId="20577"/>
          <ac:graphicFrameMkLst>
            <pc:docMk/>
            <pc:sldMk cId="422629151" sldId="319"/>
            <ac:graphicFrameMk id="4" creationId="{92D64170-67C6-4217-A161-17D91EA24B21}"/>
          </ac:graphicFrameMkLst>
        </pc:graphicFrameChg>
      </pc:sldChg>
      <pc:sldChg chg="addSp delSp modSp add mod delAnim modAnim">
        <pc:chgData name="Fanti Coelho Lima Rachel (Student Com20)" userId="8862ce61-50c9-4cff-bd32-4a8093408d18" providerId="ADAL" clId="{334C42B4-DF2C-4DA1-B2FA-19FD2D928F22}" dt="2021-06-09T21:53:15.465" v="6084" actId="20577"/>
        <pc:sldMkLst>
          <pc:docMk/>
          <pc:sldMk cId="406677336" sldId="320"/>
        </pc:sldMkLst>
        <pc:spChg chg="mod">
          <ac:chgData name="Fanti Coelho Lima Rachel (Student Com20)" userId="8862ce61-50c9-4cff-bd32-4a8093408d18" providerId="ADAL" clId="{334C42B4-DF2C-4DA1-B2FA-19FD2D928F22}" dt="2021-06-09T17:48:28.358" v="3277" actId="20577"/>
          <ac:spMkLst>
            <pc:docMk/>
            <pc:sldMk cId="406677336" sldId="320"/>
            <ac:spMk id="3" creationId="{BD8806E1-821D-49E0-83B2-47C433346395}"/>
          </ac:spMkLst>
        </pc:spChg>
        <pc:spChg chg="mod">
          <ac:chgData name="Fanti Coelho Lima Rachel (Student Com20)" userId="8862ce61-50c9-4cff-bd32-4a8093408d18" providerId="ADAL" clId="{334C42B4-DF2C-4DA1-B2FA-19FD2D928F22}" dt="2021-06-09T21:53:15.465" v="6084" actId="20577"/>
          <ac:spMkLst>
            <pc:docMk/>
            <pc:sldMk cId="406677336" sldId="320"/>
            <ac:spMk id="5" creationId="{9B26450A-A572-4D0A-B501-40205C0F9EFF}"/>
          </ac:spMkLst>
        </pc:spChg>
        <pc:spChg chg="add del mod">
          <ac:chgData name="Fanti Coelho Lima Rachel (Student Com20)" userId="8862ce61-50c9-4cff-bd32-4a8093408d18" providerId="ADAL" clId="{334C42B4-DF2C-4DA1-B2FA-19FD2D928F22}" dt="2021-06-09T17:21:29.011" v="2666" actId="478"/>
          <ac:spMkLst>
            <pc:docMk/>
            <pc:sldMk cId="406677336" sldId="320"/>
            <ac:spMk id="8" creationId="{4CDDE09C-ADF2-48DF-AE23-B9DD6E645E8E}"/>
          </ac:spMkLst>
        </pc:spChg>
        <pc:spChg chg="mod">
          <ac:chgData name="Fanti Coelho Lima Rachel (Student Com20)" userId="8862ce61-50c9-4cff-bd32-4a8093408d18" providerId="ADAL" clId="{334C42B4-DF2C-4DA1-B2FA-19FD2D928F22}" dt="2021-06-09T16:51:52.965" v="1253" actId="20577"/>
          <ac:spMkLst>
            <pc:docMk/>
            <pc:sldMk cId="406677336" sldId="320"/>
            <ac:spMk id="13" creationId="{C4218A5D-B2FE-4034-ACD9-57AAB1EF37A4}"/>
          </ac:spMkLst>
        </pc:spChg>
        <pc:spChg chg="mod">
          <ac:chgData name="Fanti Coelho Lima Rachel (Student Com20)" userId="8862ce61-50c9-4cff-bd32-4a8093408d18" providerId="ADAL" clId="{334C42B4-DF2C-4DA1-B2FA-19FD2D928F22}" dt="2021-06-09T16:43:19.945" v="1122" actId="1076"/>
          <ac:spMkLst>
            <pc:docMk/>
            <pc:sldMk cId="406677336" sldId="320"/>
            <ac:spMk id="14" creationId="{A1C513A9-9A11-4E4A-BE82-5D8557F1F9B8}"/>
          </ac:spMkLst>
        </pc:spChg>
        <pc:spChg chg="del mod">
          <ac:chgData name="Fanti Coelho Lima Rachel (Student Com20)" userId="8862ce61-50c9-4cff-bd32-4a8093408d18" providerId="ADAL" clId="{334C42B4-DF2C-4DA1-B2FA-19FD2D928F22}" dt="2021-06-09T16:45:39.443" v="1195" actId="478"/>
          <ac:spMkLst>
            <pc:docMk/>
            <pc:sldMk cId="406677336" sldId="320"/>
            <ac:spMk id="18" creationId="{062EA3E8-2CD8-4C22-BA25-E6CE21E37898}"/>
          </ac:spMkLst>
        </pc:spChg>
        <pc:spChg chg="del mod">
          <ac:chgData name="Fanti Coelho Lima Rachel (Student Com20)" userId="8862ce61-50c9-4cff-bd32-4a8093408d18" providerId="ADAL" clId="{334C42B4-DF2C-4DA1-B2FA-19FD2D928F22}" dt="2021-06-09T16:45:49.386" v="1198" actId="478"/>
          <ac:spMkLst>
            <pc:docMk/>
            <pc:sldMk cId="406677336" sldId="320"/>
            <ac:spMk id="19" creationId="{BCE71577-6B8C-4135-AE0E-717A667EFBFA}"/>
          </ac:spMkLst>
        </pc:spChg>
        <pc:spChg chg="add del mod">
          <ac:chgData name="Fanti Coelho Lima Rachel (Student Com20)" userId="8862ce61-50c9-4cff-bd32-4a8093408d18" providerId="ADAL" clId="{334C42B4-DF2C-4DA1-B2FA-19FD2D928F22}" dt="2021-06-09T16:55:19.744" v="1437" actId="478"/>
          <ac:spMkLst>
            <pc:docMk/>
            <pc:sldMk cId="406677336" sldId="320"/>
            <ac:spMk id="21" creationId="{38992ADD-5F41-4971-836B-AE8562908FFD}"/>
          </ac:spMkLst>
        </pc:spChg>
        <pc:spChg chg="add del mod">
          <ac:chgData name="Fanti Coelho Lima Rachel (Student Com20)" userId="8862ce61-50c9-4cff-bd32-4a8093408d18" providerId="ADAL" clId="{334C42B4-DF2C-4DA1-B2FA-19FD2D928F22}" dt="2021-06-09T16:57:34.591" v="1502" actId="478"/>
          <ac:spMkLst>
            <pc:docMk/>
            <pc:sldMk cId="406677336" sldId="320"/>
            <ac:spMk id="23" creationId="{2CB42B18-4791-4B82-ACFB-B7025D7924E3}"/>
          </ac:spMkLst>
        </pc:spChg>
        <pc:spChg chg="add del mod">
          <ac:chgData name="Fanti Coelho Lima Rachel (Student Com20)" userId="8862ce61-50c9-4cff-bd32-4a8093408d18" providerId="ADAL" clId="{334C42B4-DF2C-4DA1-B2FA-19FD2D928F22}" dt="2021-06-09T16:57:39.241" v="1504" actId="478"/>
          <ac:spMkLst>
            <pc:docMk/>
            <pc:sldMk cId="406677336" sldId="320"/>
            <ac:spMk id="25" creationId="{D446B4AB-ED9E-4AFB-B722-DEB996309E08}"/>
          </ac:spMkLst>
        </pc:spChg>
        <pc:spChg chg="add del mod">
          <ac:chgData name="Fanti Coelho Lima Rachel (Student Com20)" userId="8862ce61-50c9-4cff-bd32-4a8093408d18" providerId="ADAL" clId="{334C42B4-DF2C-4DA1-B2FA-19FD2D928F22}" dt="2021-06-09T16:46:20.761" v="1205" actId="478"/>
          <ac:spMkLst>
            <pc:docMk/>
            <pc:sldMk cId="406677336" sldId="320"/>
            <ac:spMk id="27" creationId="{ACEF9C58-F625-4A88-A610-CD2ACCF679CC}"/>
          </ac:spMkLst>
        </pc:spChg>
        <pc:spChg chg="add del mod">
          <ac:chgData name="Fanti Coelho Lima Rachel (Student Com20)" userId="8862ce61-50c9-4cff-bd32-4a8093408d18" providerId="ADAL" clId="{334C42B4-DF2C-4DA1-B2FA-19FD2D928F22}" dt="2021-06-09T16:46:22.344" v="1206" actId="478"/>
          <ac:spMkLst>
            <pc:docMk/>
            <pc:sldMk cId="406677336" sldId="320"/>
            <ac:spMk id="29" creationId="{D054CDA7-D473-453B-B934-0CA2AB768029}"/>
          </ac:spMkLst>
        </pc:spChg>
        <pc:spChg chg="add del mod">
          <ac:chgData name="Fanti Coelho Lima Rachel (Student Com20)" userId="8862ce61-50c9-4cff-bd32-4a8093408d18" providerId="ADAL" clId="{334C42B4-DF2C-4DA1-B2FA-19FD2D928F22}" dt="2021-06-09T16:46:25.098" v="1208" actId="478"/>
          <ac:spMkLst>
            <pc:docMk/>
            <pc:sldMk cId="406677336" sldId="320"/>
            <ac:spMk id="31" creationId="{D8B917A0-FBE7-4FF2-988C-FBF00016060A}"/>
          </ac:spMkLst>
        </pc:spChg>
        <pc:spChg chg="add del mod">
          <ac:chgData name="Fanti Coelho Lima Rachel (Student Com20)" userId="8862ce61-50c9-4cff-bd32-4a8093408d18" providerId="ADAL" clId="{334C42B4-DF2C-4DA1-B2FA-19FD2D928F22}" dt="2021-06-09T16:46:26.201" v="1209" actId="478"/>
          <ac:spMkLst>
            <pc:docMk/>
            <pc:sldMk cId="406677336" sldId="320"/>
            <ac:spMk id="33" creationId="{97920648-9804-405A-B085-E3D3DFB7DF74}"/>
          </ac:spMkLst>
        </pc:spChg>
        <pc:spChg chg="add del mod">
          <ac:chgData name="Fanti Coelho Lima Rachel (Student Com20)" userId="8862ce61-50c9-4cff-bd32-4a8093408d18" providerId="ADAL" clId="{334C42B4-DF2C-4DA1-B2FA-19FD2D928F22}" dt="2021-06-09T16:46:23.810" v="1207" actId="478"/>
          <ac:spMkLst>
            <pc:docMk/>
            <pc:sldMk cId="406677336" sldId="320"/>
            <ac:spMk id="35" creationId="{BBC3DF14-8F33-430C-8DED-FAA4682A0F88}"/>
          </ac:spMkLst>
        </pc:spChg>
        <pc:spChg chg="add del mod">
          <ac:chgData name="Fanti Coelho Lima Rachel (Student Com20)" userId="8862ce61-50c9-4cff-bd32-4a8093408d18" providerId="ADAL" clId="{334C42B4-DF2C-4DA1-B2FA-19FD2D928F22}" dt="2021-06-09T16:57:32.370" v="1501" actId="478"/>
          <ac:spMkLst>
            <pc:docMk/>
            <pc:sldMk cId="406677336" sldId="320"/>
            <ac:spMk id="36" creationId="{CAAC2965-A703-4B05-92D5-E4989B4FB440}"/>
          </ac:spMkLst>
        </pc:spChg>
        <pc:spChg chg="add del mod">
          <ac:chgData name="Fanti Coelho Lima Rachel (Student Com20)" userId="8862ce61-50c9-4cff-bd32-4a8093408d18" providerId="ADAL" clId="{334C42B4-DF2C-4DA1-B2FA-19FD2D928F22}" dt="2021-06-09T17:18:17.200" v="2635" actId="478"/>
          <ac:spMkLst>
            <pc:docMk/>
            <pc:sldMk cId="406677336" sldId="320"/>
            <ac:spMk id="39" creationId="{3ADF0816-8272-4470-A257-86B6AE0F5938}"/>
          </ac:spMkLst>
        </pc:spChg>
        <pc:spChg chg="add del mod">
          <ac:chgData name="Fanti Coelho Lima Rachel (Student Com20)" userId="8862ce61-50c9-4cff-bd32-4a8093408d18" providerId="ADAL" clId="{334C42B4-DF2C-4DA1-B2FA-19FD2D928F22}" dt="2021-06-09T17:15:07.240" v="2609" actId="478"/>
          <ac:spMkLst>
            <pc:docMk/>
            <pc:sldMk cId="406677336" sldId="320"/>
            <ac:spMk id="45" creationId="{82F6F1D6-3C9A-4500-8F82-C4181A41D789}"/>
          </ac:spMkLst>
        </pc:spChg>
        <pc:spChg chg="add del mod">
          <ac:chgData name="Fanti Coelho Lima Rachel (Student Com20)" userId="8862ce61-50c9-4cff-bd32-4a8093408d18" providerId="ADAL" clId="{334C42B4-DF2C-4DA1-B2FA-19FD2D928F22}" dt="2021-06-09T17:14:58.416" v="2605" actId="478"/>
          <ac:spMkLst>
            <pc:docMk/>
            <pc:sldMk cId="406677336" sldId="320"/>
            <ac:spMk id="47" creationId="{4B9B9DF0-9C35-46AD-8452-4E8783E80FB2}"/>
          </ac:spMkLst>
        </pc:spChg>
        <pc:spChg chg="add del mod">
          <ac:chgData name="Fanti Coelho Lima Rachel (Student Com20)" userId="8862ce61-50c9-4cff-bd32-4a8093408d18" providerId="ADAL" clId="{334C42B4-DF2C-4DA1-B2FA-19FD2D928F22}" dt="2021-06-09T17:49:09.423" v="3288" actId="313"/>
          <ac:spMkLst>
            <pc:docMk/>
            <pc:sldMk cId="406677336" sldId="320"/>
            <ac:spMk id="49" creationId="{1D0706A5-436D-4D7C-ADAF-9ECCEC913797}"/>
          </ac:spMkLst>
        </pc:spChg>
        <pc:spChg chg="add mod">
          <ac:chgData name="Fanti Coelho Lima Rachel (Student Com20)" userId="8862ce61-50c9-4cff-bd32-4a8093408d18" providerId="ADAL" clId="{334C42B4-DF2C-4DA1-B2FA-19FD2D928F22}" dt="2021-06-09T17:20:24.330" v="2649" actId="571"/>
          <ac:spMkLst>
            <pc:docMk/>
            <pc:sldMk cId="406677336" sldId="320"/>
            <ac:spMk id="50" creationId="{504C5137-BB51-48A6-BED4-8AA7CF763ADA}"/>
          </ac:spMkLst>
        </pc:spChg>
        <pc:spChg chg="add mod">
          <ac:chgData name="Fanti Coelho Lima Rachel (Student Com20)" userId="8862ce61-50c9-4cff-bd32-4a8093408d18" providerId="ADAL" clId="{334C42B4-DF2C-4DA1-B2FA-19FD2D928F22}" dt="2021-06-09T17:44:07.611" v="3038" actId="1076"/>
          <ac:spMkLst>
            <pc:docMk/>
            <pc:sldMk cId="406677336" sldId="320"/>
            <ac:spMk id="52" creationId="{442D066D-EFE7-42C7-9061-B7B8CBB18A16}"/>
          </ac:spMkLst>
        </pc:spChg>
        <pc:grpChg chg="add del mod">
          <ac:chgData name="Fanti Coelho Lima Rachel (Student Com20)" userId="8862ce61-50c9-4cff-bd32-4a8093408d18" providerId="ADAL" clId="{334C42B4-DF2C-4DA1-B2FA-19FD2D928F22}" dt="2021-06-09T16:55:20.834" v="1438" actId="478"/>
          <ac:grpSpMkLst>
            <pc:docMk/>
            <pc:sldMk cId="406677336" sldId="320"/>
            <ac:grpSpMk id="12" creationId="{E48DB4D8-A0F5-4459-90C5-0B479F6894F3}"/>
          </ac:grpSpMkLst>
        </pc:grpChg>
        <pc:cxnChg chg="add">
          <ac:chgData name="Fanti Coelho Lima Rachel (Student Com20)" userId="8862ce61-50c9-4cff-bd32-4a8093408d18" providerId="ADAL" clId="{334C42B4-DF2C-4DA1-B2FA-19FD2D928F22}" dt="2021-06-09T17:06:21.775" v="2169" actId="11529"/>
          <ac:cxnSpMkLst>
            <pc:docMk/>
            <pc:sldMk cId="406677336" sldId="320"/>
            <ac:cxnSpMk id="10" creationId="{FACDD38A-E529-441E-B36D-C8239CFD4298}"/>
          </ac:cxnSpMkLst>
        </pc:cxnChg>
        <pc:cxnChg chg="del">
          <ac:chgData name="Fanti Coelho Lima Rachel (Student Com20)" userId="8862ce61-50c9-4cff-bd32-4a8093408d18" providerId="ADAL" clId="{334C42B4-DF2C-4DA1-B2FA-19FD2D928F22}" dt="2021-06-09T16:42:44.882" v="1119" actId="478"/>
          <ac:cxnSpMkLst>
            <pc:docMk/>
            <pc:sldMk cId="406677336" sldId="320"/>
            <ac:cxnSpMk id="11" creationId="{6CD88ABF-DF57-418D-89CD-678B90977328}"/>
          </ac:cxnSpMkLst>
        </pc:cxnChg>
        <pc:cxnChg chg="del">
          <ac:chgData name="Fanti Coelho Lima Rachel (Student Com20)" userId="8862ce61-50c9-4cff-bd32-4a8093408d18" providerId="ADAL" clId="{334C42B4-DF2C-4DA1-B2FA-19FD2D928F22}" dt="2021-06-09T16:42:42.430" v="1116" actId="478"/>
          <ac:cxnSpMkLst>
            <pc:docMk/>
            <pc:sldMk cId="406677336" sldId="320"/>
            <ac:cxnSpMk id="15" creationId="{53FFE304-9282-49CB-ADB4-1DD34A4F4937}"/>
          </ac:cxnSpMkLst>
        </pc:cxnChg>
        <pc:cxnChg chg="del">
          <ac:chgData name="Fanti Coelho Lima Rachel (Student Com20)" userId="8862ce61-50c9-4cff-bd32-4a8093408d18" providerId="ADAL" clId="{334C42B4-DF2C-4DA1-B2FA-19FD2D928F22}" dt="2021-06-09T16:42:44.202" v="1118" actId="478"/>
          <ac:cxnSpMkLst>
            <pc:docMk/>
            <pc:sldMk cId="406677336" sldId="320"/>
            <ac:cxnSpMk id="16" creationId="{E16D4453-831F-4144-AE23-519CDA024BDD}"/>
          </ac:cxnSpMkLst>
        </pc:cxnChg>
        <pc:cxnChg chg="del">
          <ac:chgData name="Fanti Coelho Lima Rachel (Student Com20)" userId="8862ce61-50c9-4cff-bd32-4a8093408d18" providerId="ADAL" clId="{334C42B4-DF2C-4DA1-B2FA-19FD2D928F22}" dt="2021-06-09T16:42:43.417" v="1117" actId="478"/>
          <ac:cxnSpMkLst>
            <pc:docMk/>
            <pc:sldMk cId="406677336" sldId="320"/>
            <ac:cxnSpMk id="17" creationId="{683B34B4-73E1-4917-9DC1-5CDD9C39BF8A}"/>
          </ac:cxnSpMkLst>
        </pc:cxnChg>
        <pc:cxnChg chg="mod">
          <ac:chgData name="Fanti Coelho Lima Rachel (Student Com20)" userId="8862ce61-50c9-4cff-bd32-4a8093408d18" providerId="ADAL" clId="{334C42B4-DF2C-4DA1-B2FA-19FD2D928F22}" dt="2021-06-09T16:55:20.834" v="1438" actId="478"/>
          <ac:cxnSpMkLst>
            <pc:docMk/>
            <pc:sldMk cId="406677336" sldId="320"/>
            <ac:cxnSpMk id="20" creationId="{3F5CA3A8-84A7-47CB-B36A-DDF3F139CC99}"/>
          </ac:cxnSpMkLst>
        </pc:cxnChg>
        <pc:cxnChg chg="add del mod">
          <ac:chgData name="Fanti Coelho Lima Rachel (Student Com20)" userId="8862ce61-50c9-4cff-bd32-4a8093408d18" providerId="ADAL" clId="{334C42B4-DF2C-4DA1-B2FA-19FD2D928F22}" dt="2021-06-09T16:55:23.292" v="1439" actId="478"/>
          <ac:cxnSpMkLst>
            <pc:docMk/>
            <pc:sldMk cId="406677336" sldId="320"/>
            <ac:cxnSpMk id="22" creationId="{2DA8A368-EFB1-4622-842A-D90465A02254}"/>
          </ac:cxnSpMkLst>
        </pc:cxnChg>
        <pc:cxnChg chg="add del mod">
          <ac:chgData name="Fanti Coelho Lima Rachel (Student Com20)" userId="8862ce61-50c9-4cff-bd32-4a8093408d18" providerId="ADAL" clId="{334C42B4-DF2C-4DA1-B2FA-19FD2D928F22}" dt="2021-06-09T16:55:48.858" v="1447" actId="478"/>
          <ac:cxnSpMkLst>
            <pc:docMk/>
            <pc:sldMk cId="406677336" sldId="320"/>
            <ac:cxnSpMk id="24" creationId="{E6C00518-3881-4E20-965E-FE1D7D47578F}"/>
          </ac:cxnSpMkLst>
        </pc:cxnChg>
        <pc:cxnChg chg="add del mod">
          <ac:chgData name="Fanti Coelho Lima Rachel (Student Com20)" userId="8862ce61-50c9-4cff-bd32-4a8093408d18" providerId="ADAL" clId="{334C42B4-DF2C-4DA1-B2FA-19FD2D928F22}" dt="2021-06-09T16:55:58.942" v="1450" actId="478"/>
          <ac:cxnSpMkLst>
            <pc:docMk/>
            <pc:sldMk cId="406677336" sldId="320"/>
            <ac:cxnSpMk id="26" creationId="{ABF60612-0758-493A-9AA7-AFFB7AC26662}"/>
          </ac:cxnSpMkLst>
        </pc:cxnChg>
        <pc:cxnChg chg="add del mod">
          <ac:chgData name="Fanti Coelho Lima Rachel (Student Com20)" userId="8862ce61-50c9-4cff-bd32-4a8093408d18" providerId="ADAL" clId="{334C42B4-DF2C-4DA1-B2FA-19FD2D928F22}" dt="2021-06-09T16:46:29.766" v="1214" actId="478"/>
          <ac:cxnSpMkLst>
            <pc:docMk/>
            <pc:sldMk cId="406677336" sldId="320"/>
            <ac:cxnSpMk id="28" creationId="{A139246B-CBDD-4C34-96EC-EE713FBDA380}"/>
          </ac:cxnSpMkLst>
        </pc:cxnChg>
        <pc:cxnChg chg="add del mod">
          <ac:chgData name="Fanti Coelho Lima Rachel (Student Com20)" userId="8862ce61-50c9-4cff-bd32-4a8093408d18" providerId="ADAL" clId="{334C42B4-DF2C-4DA1-B2FA-19FD2D928F22}" dt="2021-06-09T16:46:28.946" v="1213" actId="478"/>
          <ac:cxnSpMkLst>
            <pc:docMk/>
            <pc:sldMk cId="406677336" sldId="320"/>
            <ac:cxnSpMk id="30" creationId="{681E9C51-1345-429D-8C2F-8FE690752E71}"/>
          </ac:cxnSpMkLst>
        </pc:cxnChg>
        <pc:cxnChg chg="add del mod">
          <ac:chgData name="Fanti Coelho Lima Rachel (Student Com20)" userId="8862ce61-50c9-4cff-bd32-4a8093408d18" providerId="ADAL" clId="{334C42B4-DF2C-4DA1-B2FA-19FD2D928F22}" dt="2021-06-09T16:46:27.756" v="1211" actId="478"/>
          <ac:cxnSpMkLst>
            <pc:docMk/>
            <pc:sldMk cId="406677336" sldId="320"/>
            <ac:cxnSpMk id="32" creationId="{54A308C1-8E23-4E7A-B6DE-91F05238E925}"/>
          </ac:cxnSpMkLst>
        </pc:cxnChg>
        <pc:cxnChg chg="add del mod">
          <ac:chgData name="Fanti Coelho Lima Rachel (Student Com20)" userId="8862ce61-50c9-4cff-bd32-4a8093408d18" providerId="ADAL" clId="{334C42B4-DF2C-4DA1-B2FA-19FD2D928F22}" dt="2021-06-09T16:46:27.157" v="1210" actId="478"/>
          <ac:cxnSpMkLst>
            <pc:docMk/>
            <pc:sldMk cId="406677336" sldId="320"/>
            <ac:cxnSpMk id="34" creationId="{41F53284-9484-4AAE-89CA-CABF124EA5E6}"/>
          </ac:cxnSpMkLst>
        </pc:cxnChg>
        <pc:cxnChg chg="add del mod">
          <ac:chgData name="Fanti Coelho Lima Rachel (Student Com20)" userId="8862ce61-50c9-4cff-bd32-4a8093408d18" providerId="ADAL" clId="{334C42B4-DF2C-4DA1-B2FA-19FD2D928F22}" dt="2021-06-09T16:46:28.376" v="1212" actId="478"/>
          <ac:cxnSpMkLst>
            <pc:docMk/>
            <pc:sldMk cId="406677336" sldId="320"/>
            <ac:cxnSpMk id="37" creationId="{244DD73A-3FA4-4E6E-94E0-71DF6FED5C46}"/>
          </ac:cxnSpMkLst>
        </pc:cxnChg>
        <pc:cxnChg chg="add del mod">
          <ac:chgData name="Fanti Coelho Lima Rachel (Student Com20)" userId="8862ce61-50c9-4cff-bd32-4a8093408d18" providerId="ADAL" clId="{334C42B4-DF2C-4DA1-B2FA-19FD2D928F22}" dt="2021-06-09T16:46:41.544" v="1220" actId="478"/>
          <ac:cxnSpMkLst>
            <pc:docMk/>
            <pc:sldMk cId="406677336" sldId="320"/>
            <ac:cxnSpMk id="38" creationId="{6FEDD55E-24A7-4F91-96B4-603692F6E417}"/>
          </ac:cxnSpMkLst>
        </pc:cxnChg>
        <pc:cxnChg chg="add">
          <ac:chgData name="Fanti Coelho Lima Rachel (Student Com20)" userId="8862ce61-50c9-4cff-bd32-4a8093408d18" providerId="ADAL" clId="{334C42B4-DF2C-4DA1-B2FA-19FD2D928F22}" dt="2021-06-09T17:06:27.781" v="2170" actId="11529"/>
          <ac:cxnSpMkLst>
            <pc:docMk/>
            <pc:sldMk cId="406677336" sldId="320"/>
            <ac:cxnSpMk id="41" creationId="{AC32ED4C-0CCE-4432-AA43-99C88C88C5BF}"/>
          </ac:cxnSpMkLst>
        </pc:cxnChg>
        <pc:cxnChg chg="add mod">
          <ac:chgData name="Fanti Coelho Lima Rachel (Student Com20)" userId="8862ce61-50c9-4cff-bd32-4a8093408d18" providerId="ADAL" clId="{334C42B4-DF2C-4DA1-B2FA-19FD2D928F22}" dt="2021-06-09T17:42:49.995" v="3027" actId="1076"/>
          <ac:cxnSpMkLst>
            <pc:docMk/>
            <pc:sldMk cId="406677336" sldId="320"/>
            <ac:cxnSpMk id="43" creationId="{1F0BF272-BF0D-4096-9AC1-6AC49E561391}"/>
          </ac:cxnSpMkLst>
        </pc:cxnChg>
      </pc:sldChg>
      <pc:sldChg chg="addSp delSp modSp new del mod modAnim">
        <pc:chgData name="Fanti Coelho Lima Rachel (Student Com20)" userId="8862ce61-50c9-4cff-bd32-4a8093408d18" providerId="ADAL" clId="{334C42B4-DF2C-4DA1-B2FA-19FD2D928F22}" dt="2021-06-09T17:30:18.719" v="2926" actId="47"/>
        <pc:sldMkLst>
          <pc:docMk/>
          <pc:sldMk cId="951620178" sldId="321"/>
        </pc:sldMkLst>
        <pc:spChg chg="del">
          <ac:chgData name="Fanti Coelho Lima Rachel (Student Com20)" userId="8862ce61-50c9-4cff-bd32-4a8093408d18" providerId="ADAL" clId="{334C42B4-DF2C-4DA1-B2FA-19FD2D928F22}" dt="2021-06-09T16:46:12.017" v="1203" actId="478"/>
          <ac:spMkLst>
            <pc:docMk/>
            <pc:sldMk cId="951620178" sldId="321"/>
            <ac:spMk id="2" creationId="{B3BE9616-465A-43C5-94FD-ADBF030B974F}"/>
          </ac:spMkLst>
        </pc:spChg>
        <pc:spChg chg="del">
          <ac:chgData name="Fanti Coelho Lima Rachel (Student Com20)" userId="8862ce61-50c9-4cff-bd32-4a8093408d18" providerId="ADAL" clId="{334C42B4-DF2C-4DA1-B2FA-19FD2D928F22}" dt="2021-06-09T16:46:09.573" v="1202" actId="478"/>
          <ac:spMkLst>
            <pc:docMk/>
            <pc:sldMk cId="951620178" sldId="321"/>
            <ac:spMk id="3" creationId="{B4FEFB5B-6AFE-4560-BC7B-2C59D35B4D1F}"/>
          </ac:spMkLst>
        </pc:spChg>
        <pc:spChg chg="mod">
          <ac:chgData name="Fanti Coelho Lima Rachel (Student Com20)" userId="8862ce61-50c9-4cff-bd32-4a8093408d18" providerId="ADAL" clId="{334C42B4-DF2C-4DA1-B2FA-19FD2D928F22}" dt="2021-06-09T16:46:12.803" v="1204"/>
          <ac:spMkLst>
            <pc:docMk/>
            <pc:sldMk cId="951620178" sldId="321"/>
            <ac:spMk id="5" creationId="{854968F5-B5BE-458B-86D9-AD65980D45DC}"/>
          </ac:spMkLst>
        </pc:spChg>
        <pc:spChg chg="mod">
          <ac:chgData name="Fanti Coelho Lima Rachel (Student Com20)" userId="8862ce61-50c9-4cff-bd32-4a8093408d18" providerId="ADAL" clId="{334C42B4-DF2C-4DA1-B2FA-19FD2D928F22}" dt="2021-06-09T16:46:12.803" v="1204"/>
          <ac:spMkLst>
            <pc:docMk/>
            <pc:sldMk cId="951620178" sldId="321"/>
            <ac:spMk id="6" creationId="{90012EBE-A43F-44D6-B8C8-D0DC52781996}"/>
          </ac:spMkLst>
        </pc:spChg>
        <pc:spChg chg="add mod">
          <ac:chgData name="Fanti Coelho Lima Rachel (Student Com20)" userId="8862ce61-50c9-4cff-bd32-4a8093408d18" providerId="ADAL" clId="{334C42B4-DF2C-4DA1-B2FA-19FD2D928F22}" dt="2021-06-09T16:46:12.803" v="1204"/>
          <ac:spMkLst>
            <pc:docMk/>
            <pc:sldMk cId="951620178" sldId="321"/>
            <ac:spMk id="8" creationId="{A0E6478A-1744-414F-9805-4E203A9D34A4}"/>
          </ac:spMkLst>
        </pc:spChg>
        <pc:spChg chg="add mod">
          <ac:chgData name="Fanti Coelho Lima Rachel (Student Com20)" userId="8862ce61-50c9-4cff-bd32-4a8093408d18" providerId="ADAL" clId="{334C42B4-DF2C-4DA1-B2FA-19FD2D928F22}" dt="2021-06-09T16:46:12.803" v="1204"/>
          <ac:spMkLst>
            <pc:docMk/>
            <pc:sldMk cId="951620178" sldId="321"/>
            <ac:spMk id="10" creationId="{C569E8E0-5FCD-4C17-A140-9464782C02C2}"/>
          </ac:spMkLst>
        </pc:spChg>
        <pc:spChg chg="add mod">
          <ac:chgData name="Fanti Coelho Lima Rachel (Student Com20)" userId="8862ce61-50c9-4cff-bd32-4a8093408d18" providerId="ADAL" clId="{334C42B4-DF2C-4DA1-B2FA-19FD2D928F22}" dt="2021-06-09T16:46:12.803" v="1204"/>
          <ac:spMkLst>
            <pc:docMk/>
            <pc:sldMk cId="951620178" sldId="321"/>
            <ac:spMk id="12" creationId="{A2B36D41-5649-452D-96A3-99A040F793C0}"/>
          </ac:spMkLst>
        </pc:spChg>
        <pc:spChg chg="add mod">
          <ac:chgData name="Fanti Coelho Lima Rachel (Student Com20)" userId="8862ce61-50c9-4cff-bd32-4a8093408d18" providerId="ADAL" clId="{334C42B4-DF2C-4DA1-B2FA-19FD2D928F22}" dt="2021-06-09T16:46:12.803" v="1204"/>
          <ac:spMkLst>
            <pc:docMk/>
            <pc:sldMk cId="951620178" sldId="321"/>
            <ac:spMk id="14" creationId="{9B8E2F4D-D7D9-48AB-9954-1F12A4106525}"/>
          </ac:spMkLst>
        </pc:spChg>
        <pc:spChg chg="add mod">
          <ac:chgData name="Fanti Coelho Lima Rachel (Student Com20)" userId="8862ce61-50c9-4cff-bd32-4a8093408d18" providerId="ADAL" clId="{334C42B4-DF2C-4DA1-B2FA-19FD2D928F22}" dt="2021-06-09T16:46:12.803" v="1204"/>
          <ac:spMkLst>
            <pc:docMk/>
            <pc:sldMk cId="951620178" sldId="321"/>
            <ac:spMk id="16" creationId="{163D3C0B-6E72-4394-9523-84DD686C101C}"/>
          </ac:spMkLst>
        </pc:spChg>
        <pc:spChg chg="add mod">
          <ac:chgData name="Fanti Coelho Lima Rachel (Student Com20)" userId="8862ce61-50c9-4cff-bd32-4a8093408d18" providerId="ADAL" clId="{334C42B4-DF2C-4DA1-B2FA-19FD2D928F22}" dt="2021-06-09T16:46:12.803" v="1204"/>
          <ac:spMkLst>
            <pc:docMk/>
            <pc:sldMk cId="951620178" sldId="321"/>
            <ac:spMk id="18" creationId="{82D6C386-E471-4557-BB2E-67EEFCE99957}"/>
          </ac:spMkLst>
        </pc:spChg>
        <pc:spChg chg="add mod">
          <ac:chgData name="Fanti Coelho Lima Rachel (Student Com20)" userId="8862ce61-50c9-4cff-bd32-4a8093408d18" providerId="ADAL" clId="{334C42B4-DF2C-4DA1-B2FA-19FD2D928F22}" dt="2021-06-09T16:46:12.803" v="1204"/>
          <ac:spMkLst>
            <pc:docMk/>
            <pc:sldMk cId="951620178" sldId="321"/>
            <ac:spMk id="20" creationId="{737407EA-7C34-4BAE-9404-19B1E37B03F8}"/>
          </ac:spMkLst>
        </pc:spChg>
        <pc:spChg chg="add mod">
          <ac:chgData name="Fanti Coelho Lima Rachel (Student Com20)" userId="8862ce61-50c9-4cff-bd32-4a8093408d18" providerId="ADAL" clId="{334C42B4-DF2C-4DA1-B2FA-19FD2D928F22}" dt="2021-06-09T16:46:12.803" v="1204"/>
          <ac:spMkLst>
            <pc:docMk/>
            <pc:sldMk cId="951620178" sldId="321"/>
            <ac:spMk id="22" creationId="{56A2C02F-2CE5-4977-A47E-5D36A3A5C746}"/>
          </ac:spMkLst>
        </pc:spChg>
        <pc:spChg chg="add mod">
          <ac:chgData name="Fanti Coelho Lima Rachel (Student Com20)" userId="8862ce61-50c9-4cff-bd32-4a8093408d18" providerId="ADAL" clId="{334C42B4-DF2C-4DA1-B2FA-19FD2D928F22}" dt="2021-06-09T16:46:12.803" v="1204"/>
          <ac:spMkLst>
            <pc:docMk/>
            <pc:sldMk cId="951620178" sldId="321"/>
            <ac:spMk id="23" creationId="{ED9CADA8-92BE-4A62-A9B2-301A3C3A1A1D}"/>
          </ac:spMkLst>
        </pc:spChg>
        <pc:grpChg chg="add mod">
          <ac:chgData name="Fanti Coelho Lima Rachel (Student Com20)" userId="8862ce61-50c9-4cff-bd32-4a8093408d18" providerId="ADAL" clId="{334C42B4-DF2C-4DA1-B2FA-19FD2D928F22}" dt="2021-06-09T16:46:12.803" v="1204"/>
          <ac:grpSpMkLst>
            <pc:docMk/>
            <pc:sldMk cId="951620178" sldId="321"/>
            <ac:grpSpMk id="4" creationId="{6721DAF1-8234-4A41-97F4-EC7D1E35AE84}"/>
          </ac:grpSpMkLst>
        </pc:grpChg>
        <pc:cxnChg chg="mod">
          <ac:chgData name="Fanti Coelho Lima Rachel (Student Com20)" userId="8862ce61-50c9-4cff-bd32-4a8093408d18" providerId="ADAL" clId="{334C42B4-DF2C-4DA1-B2FA-19FD2D928F22}" dt="2021-06-09T16:46:12.803" v="1204"/>
          <ac:cxnSpMkLst>
            <pc:docMk/>
            <pc:sldMk cId="951620178" sldId="321"/>
            <ac:cxnSpMk id="7" creationId="{2D7CF19B-BE8F-4129-8841-6C814B273DDE}"/>
          </ac:cxnSpMkLst>
        </pc:cxnChg>
        <pc:cxnChg chg="add mod">
          <ac:chgData name="Fanti Coelho Lima Rachel (Student Com20)" userId="8862ce61-50c9-4cff-bd32-4a8093408d18" providerId="ADAL" clId="{334C42B4-DF2C-4DA1-B2FA-19FD2D928F22}" dt="2021-06-09T16:46:12.803" v="1204"/>
          <ac:cxnSpMkLst>
            <pc:docMk/>
            <pc:sldMk cId="951620178" sldId="321"/>
            <ac:cxnSpMk id="9" creationId="{3CC5CAF0-BA91-4E46-B722-BEFA23E82BDC}"/>
          </ac:cxnSpMkLst>
        </pc:cxnChg>
        <pc:cxnChg chg="add mod">
          <ac:chgData name="Fanti Coelho Lima Rachel (Student Com20)" userId="8862ce61-50c9-4cff-bd32-4a8093408d18" providerId="ADAL" clId="{334C42B4-DF2C-4DA1-B2FA-19FD2D928F22}" dt="2021-06-09T16:46:12.803" v="1204"/>
          <ac:cxnSpMkLst>
            <pc:docMk/>
            <pc:sldMk cId="951620178" sldId="321"/>
            <ac:cxnSpMk id="11" creationId="{687D1BF5-43B9-4336-9BDD-FAB569471B16}"/>
          </ac:cxnSpMkLst>
        </pc:cxnChg>
        <pc:cxnChg chg="add mod">
          <ac:chgData name="Fanti Coelho Lima Rachel (Student Com20)" userId="8862ce61-50c9-4cff-bd32-4a8093408d18" providerId="ADAL" clId="{334C42B4-DF2C-4DA1-B2FA-19FD2D928F22}" dt="2021-06-09T16:46:12.803" v="1204"/>
          <ac:cxnSpMkLst>
            <pc:docMk/>
            <pc:sldMk cId="951620178" sldId="321"/>
            <ac:cxnSpMk id="13" creationId="{213C6A5C-7183-4947-A252-79A74207095E}"/>
          </ac:cxnSpMkLst>
        </pc:cxnChg>
        <pc:cxnChg chg="add mod">
          <ac:chgData name="Fanti Coelho Lima Rachel (Student Com20)" userId="8862ce61-50c9-4cff-bd32-4a8093408d18" providerId="ADAL" clId="{334C42B4-DF2C-4DA1-B2FA-19FD2D928F22}" dt="2021-06-09T16:46:12.803" v="1204"/>
          <ac:cxnSpMkLst>
            <pc:docMk/>
            <pc:sldMk cId="951620178" sldId="321"/>
            <ac:cxnSpMk id="15" creationId="{132EF6E8-5AD9-4893-9462-E0FE77A031B0}"/>
          </ac:cxnSpMkLst>
        </pc:cxnChg>
        <pc:cxnChg chg="add mod">
          <ac:chgData name="Fanti Coelho Lima Rachel (Student Com20)" userId="8862ce61-50c9-4cff-bd32-4a8093408d18" providerId="ADAL" clId="{334C42B4-DF2C-4DA1-B2FA-19FD2D928F22}" dt="2021-06-09T16:46:12.803" v="1204"/>
          <ac:cxnSpMkLst>
            <pc:docMk/>
            <pc:sldMk cId="951620178" sldId="321"/>
            <ac:cxnSpMk id="17" creationId="{68FCB43D-19E1-4D56-8ED7-FE5298307192}"/>
          </ac:cxnSpMkLst>
        </pc:cxnChg>
        <pc:cxnChg chg="add mod">
          <ac:chgData name="Fanti Coelho Lima Rachel (Student Com20)" userId="8862ce61-50c9-4cff-bd32-4a8093408d18" providerId="ADAL" clId="{334C42B4-DF2C-4DA1-B2FA-19FD2D928F22}" dt="2021-06-09T16:46:12.803" v="1204"/>
          <ac:cxnSpMkLst>
            <pc:docMk/>
            <pc:sldMk cId="951620178" sldId="321"/>
            <ac:cxnSpMk id="19" creationId="{9D38AF7C-D3EB-4CC1-80BA-DF112D26EF7A}"/>
          </ac:cxnSpMkLst>
        </pc:cxnChg>
        <pc:cxnChg chg="add mod">
          <ac:chgData name="Fanti Coelho Lima Rachel (Student Com20)" userId="8862ce61-50c9-4cff-bd32-4a8093408d18" providerId="ADAL" clId="{334C42B4-DF2C-4DA1-B2FA-19FD2D928F22}" dt="2021-06-09T16:46:12.803" v="1204"/>
          <ac:cxnSpMkLst>
            <pc:docMk/>
            <pc:sldMk cId="951620178" sldId="321"/>
            <ac:cxnSpMk id="21" creationId="{60FD9380-8B26-4D95-A7A4-3095FB0DC19C}"/>
          </ac:cxnSpMkLst>
        </pc:cxnChg>
        <pc:cxnChg chg="add mod">
          <ac:chgData name="Fanti Coelho Lima Rachel (Student Com20)" userId="8862ce61-50c9-4cff-bd32-4a8093408d18" providerId="ADAL" clId="{334C42B4-DF2C-4DA1-B2FA-19FD2D928F22}" dt="2021-06-09T16:46:12.803" v="1204"/>
          <ac:cxnSpMkLst>
            <pc:docMk/>
            <pc:sldMk cId="951620178" sldId="321"/>
            <ac:cxnSpMk id="24" creationId="{25F26AAF-4020-4117-B9DB-B6184FDED8FF}"/>
          </ac:cxnSpMkLst>
        </pc:cxnChg>
        <pc:cxnChg chg="add mod">
          <ac:chgData name="Fanti Coelho Lima Rachel (Student Com20)" userId="8862ce61-50c9-4cff-bd32-4a8093408d18" providerId="ADAL" clId="{334C42B4-DF2C-4DA1-B2FA-19FD2D928F22}" dt="2021-06-09T16:46:12.803" v="1204"/>
          <ac:cxnSpMkLst>
            <pc:docMk/>
            <pc:sldMk cId="951620178" sldId="321"/>
            <ac:cxnSpMk id="25" creationId="{7311727A-400D-4DFF-A443-41E2E1FA1397}"/>
          </ac:cxnSpMkLst>
        </pc:cxnChg>
      </pc:sldChg>
      <pc:sldChg chg="modSp new mod ord">
        <pc:chgData name="Fanti Coelho Lima Rachel (Student Com20)" userId="8862ce61-50c9-4cff-bd32-4a8093408d18" providerId="ADAL" clId="{334C42B4-DF2C-4DA1-B2FA-19FD2D928F22}" dt="2021-06-09T20:34:54.442" v="5688" actId="122"/>
        <pc:sldMkLst>
          <pc:docMk/>
          <pc:sldMk cId="1507264410" sldId="321"/>
        </pc:sldMkLst>
        <pc:spChg chg="mod">
          <ac:chgData name="Fanti Coelho Lima Rachel (Student Com20)" userId="8862ce61-50c9-4cff-bd32-4a8093408d18" providerId="ADAL" clId="{334C42B4-DF2C-4DA1-B2FA-19FD2D928F22}" dt="2021-06-09T20:34:54.442" v="5688" actId="122"/>
          <ac:spMkLst>
            <pc:docMk/>
            <pc:sldMk cId="1507264410" sldId="321"/>
            <ac:spMk id="2" creationId="{ED85B0C1-9245-406D-A713-8A63C19DC7FE}"/>
          </ac:spMkLst>
        </pc:spChg>
      </pc:sldChg>
      <pc:sldChg chg="addSp delSp modSp add del mod">
        <pc:chgData name="Fanti Coelho Lima Rachel (Student Com20)" userId="8862ce61-50c9-4cff-bd32-4a8093408d18" providerId="ADAL" clId="{334C42B4-DF2C-4DA1-B2FA-19FD2D928F22}" dt="2021-06-09T20:43:52.531" v="5894" actId="47"/>
        <pc:sldMkLst>
          <pc:docMk/>
          <pc:sldMk cId="2936022456" sldId="322"/>
        </pc:sldMkLst>
        <pc:spChg chg="del">
          <ac:chgData name="Fanti Coelho Lima Rachel (Student Com20)" userId="8862ce61-50c9-4cff-bd32-4a8093408d18" providerId="ADAL" clId="{334C42B4-DF2C-4DA1-B2FA-19FD2D928F22}" dt="2021-06-09T20:35:26.926" v="5690" actId="478"/>
          <ac:spMkLst>
            <pc:docMk/>
            <pc:sldMk cId="2936022456" sldId="322"/>
            <ac:spMk id="3" creationId="{6426FED5-A24A-4005-9CF0-815038D2707E}"/>
          </ac:spMkLst>
        </pc:spChg>
        <pc:spChg chg="add del mod">
          <ac:chgData name="Fanti Coelho Lima Rachel (Student Com20)" userId="8862ce61-50c9-4cff-bd32-4a8093408d18" providerId="ADAL" clId="{334C42B4-DF2C-4DA1-B2FA-19FD2D928F22}" dt="2021-06-09T20:35:31.077" v="5692" actId="478"/>
          <ac:spMkLst>
            <pc:docMk/>
            <pc:sldMk cId="2936022456" sldId="322"/>
            <ac:spMk id="5" creationId="{6D87B8E9-C36E-473C-98DD-DA4630E436F6}"/>
          </ac:spMkLst>
        </pc:spChg>
        <pc:spChg chg="del">
          <ac:chgData name="Fanti Coelho Lima Rachel (Student Com20)" userId="8862ce61-50c9-4cff-bd32-4a8093408d18" providerId="ADAL" clId="{334C42B4-DF2C-4DA1-B2FA-19FD2D928F22}" dt="2021-06-09T20:35:29.244" v="5691" actId="478"/>
          <ac:spMkLst>
            <pc:docMk/>
            <pc:sldMk cId="2936022456" sldId="322"/>
            <ac:spMk id="11" creationId="{57FCE0B0-18A5-4C4D-B4B3-9E74E2C0BE08}"/>
          </ac:spMkLst>
        </pc:spChg>
        <pc:picChg chg="mod">
          <ac:chgData name="Fanti Coelho Lima Rachel (Student Com20)" userId="8862ce61-50c9-4cff-bd32-4a8093408d18" providerId="ADAL" clId="{334C42B4-DF2C-4DA1-B2FA-19FD2D928F22}" dt="2021-06-09T20:35:33.880" v="5693" actId="1076"/>
          <ac:picMkLst>
            <pc:docMk/>
            <pc:sldMk cId="2936022456" sldId="322"/>
            <ac:picMk id="1026" creationId="{ADFA3F1A-9A13-4984-851C-47A3B74E7A21}"/>
          </ac:picMkLst>
        </pc:picChg>
      </pc:sldChg>
      <pc:sldChg chg="addSp delSp modSp add mod modNotesTx">
        <pc:chgData name="Fanti Coelho Lima Rachel (Student Com20)" userId="8862ce61-50c9-4cff-bd32-4a8093408d18" providerId="ADAL" clId="{334C42B4-DF2C-4DA1-B2FA-19FD2D928F22}" dt="2021-06-09T21:15:52.450" v="5904" actId="6549"/>
        <pc:sldMkLst>
          <pc:docMk/>
          <pc:sldMk cId="3333663956" sldId="323"/>
        </pc:sldMkLst>
        <pc:spChg chg="mod">
          <ac:chgData name="Fanti Coelho Lima Rachel (Student Com20)" userId="8862ce61-50c9-4cff-bd32-4a8093408d18" providerId="ADAL" clId="{334C42B4-DF2C-4DA1-B2FA-19FD2D928F22}" dt="2021-06-09T20:36:54.266" v="5702" actId="1076"/>
          <ac:spMkLst>
            <pc:docMk/>
            <pc:sldMk cId="3333663956" sldId="323"/>
            <ac:spMk id="7" creationId="{0E673C58-3168-40B5-A2FD-D09925D611C8}"/>
          </ac:spMkLst>
        </pc:spChg>
        <pc:spChg chg="mod">
          <ac:chgData name="Fanti Coelho Lima Rachel (Student Com20)" userId="8862ce61-50c9-4cff-bd32-4a8093408d18" providerId="ADAL" clId="{334C42B4-DF2C-4DA1-B2FA-19FD2D928F22}" dt="2021-06-09T20:36:54.266" v="5702" actId="1076"/>
          <ac:spMkLst>
            <pc:docMk/>
            <pc:sldMk cId="3333663956" sldId="323"/>
            <ac:spMk id="9" creationId="{45539B92-D405-40AB-8930-F0A7FCBD6BC2}"/>
          </ac:spMkLst>
        </pc:spChg>
        <pc:spChg chg="mod">
          <ac:chgData name="Fanti Coelho Lima Rachel (Student Com20)" userId="8862ce61-50c9-4cff-bd32-4a8093408d18" providerId="ADAL" clId="{334C42B4-DF2C-4DA1-B2FA-19FD2D928F22}" dt="2021-06-09T20:36:54.266" v="5702" actId="1076"/>
          <ac:spMkLst>
            <pc:docMk/>
            <pc:sldMk cId="3333663956" sldId="323"/>
            <ac:spMk id="11" creationId="{4756D187-11CF-4DD4-8601-921EC1A98615}"/>
          </ac:spMkLst>
        </pc:spChg>
        <pc:spChg chg="add mod">
          <ac:chgData name="Fanti Coelho Lima Rachel (Student Com20)" userId="8862ce61-50c9-4cff-bd32-4a8093408d18" providerId="ADAL" clId="{334C42B4-DF2C-4DA1-B2FA-19FD2D928F22}" dt="2021-06-09T20:42:56.615" v="5893" actId="255"/>
          <ac:spMkLst>
            <pc:docMk/>
            <pc:sldMk cId="3333663956" sldId="323"/>
            <ac:spMk id="12" creationId="{69DB8759-9FB4-4284-9BB6-139C83E583F7}"/>
          </ac:spMkLst>
        </pc:spChg>
        <pc:spChg chg="add mod">
          <ac:chgData name="Fanti Coelho Lima Rachel (Student Com20)" userId="8862ce61-50c9-4cff-bd32-4a8093408d18" providerId="ADAL" clId="{334C42B4-DF2C-4DA1-B2FA-19FD2D928F22}" dt="2021-06-09T20:42:44.298" v="5891" actId="1035"/>
          <ac:spMkLst>
            <pc:docMk/>
            <pc:sldMk cId="3333663956" sldId="323"/>
            <ac:spMk id="13" creationId="{AA17006C-7B29-4400-BFB6-5F1EBA5A804A}"/>
          </ac:spMkLst>
        </pc:spChg>
        <pc:spChg chg="del mod">
          <ac:chgData name="Fanti Coelho Lima Rachel (Student Com20)" userId="8862ce61-50c9-4cff-bd32-4a8093408d18" providerId="ADAL" clId="{334C42B4-DF2C-4DA1-B2FA-19FD2D928F22}" dt="2021-06-09T20:37:34.753" v="5709" actId="478"/>
          <ac:spMkLst>
            <pc:docMk/>
            <pc:sldMk cId="3333663956" sldId="323"/>
            <ac:spMk id="18" creationId="{D6CF0BA6-10FE-4C95-B12E-4FDBA218CE3E}"/>
          </ac:spMkLst>
        </pc:spChg>
        <pc:picChg chg="mod">
          <ac:chgData name="Fanti Coelho Lima Rachel (Student Com20)" userId="8862ce61-50c9-4cff-bd32-4a8093408d18" providerId="ADAL" clId="{334C42B4-DF2C-4DA1-B2FA-19FD2D928F22}" dt="2021-06-09T20:36:54.266" v="5702" actId="1076"/>
          <ac:picMkLst>
            <pc:docMk/>
            <pc:sldMk cId="3333663956" sldId="323"/>
            <ac:picMk id="2050" creationId="{78D3B32A-91BB-4ACC-9452-287E8AB92780}"/>
          </ac:picMkLst>
        </pc:picChg>
        <pc:picChg chg="mod">
          <ac:chgData name="Fanti Coelho Lima Rachel (Student Com20)" userId="8862ce61-50c9-4cff-bd32-4a8093408d18" providerId="ADAL" clId="{334C42B4-DF2C-4DA1-B2FA-19FD2D928F22}" dt="2021-06-09T20:36:54.266" v="5702" actId="1076"/>
          <ac:picMkLst>
            <pc:docMk/>
            <pc:sldMk cId="3333663956" sldId="323"/>
            <ac:picMk id="2052" creationId="{3375A8BF-420D-470A-833F-DC49076C2B4B}"/>
          </ac:picMkLst>
        </pc:picChg>
        <pc:picChg chg="mod">
          <ac:chgData name="Fanti Coelho Lima Rachel (Student Com20)" userId="8862ce61-50c9-4cff-bd32-4a8093408d18" providerId="ADAL" clId="{334C42B4-DF2C-4DA1-B2FA-19FD2D928F22}" dt="2021-06-09T20:36:54.266" v="5702" actId="1076"/>
          <ac:picMkLst>
            <pc:docMk/>
            <pc:sldMk cId="3333663956" sldId="323"/>
            <ac:picMk id="2056" creationId="{C385A400-47AE-44DB-8F11-F8F4CFC557C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6326AF-D75D-41C0-B6FD-2BC979E54F79}"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GB"/>
        </a:p>
      </dgm:t>
    </dgm:pt>
    <dgm:pt modelId="{D4AA1807-BD90-423D-8BFD-91158459E4E9}">
      <dgm:prSet phldrT="[Text]"/>
      <dgm:spPr>
        <a:solidFill>
          <a:schemeClr val="tx2">
            <a:lumMod val="75000"/>
            <a:lumOff val="25000"/>
          </a:schemeClr>
        </a:solidFill>
      </dgm:spPr>
      <dgm:t>
        <a:bodyPr/>
        <a:lstStyle/>
        <a:p>
          <a:r>
            <a:rPr lang="en-GB" dirty="0">
              <a:ln>
                <a:noFill/>
              </a:ln>
            </a:rPr>
            <a:t>Significance of the models/ techniques</a:t>
          </a:r>
        </a:p>
      </dgm:t>
    </dgm:pt>
    <dgm:pt modelId="{1ADF4C1B-74F2-467F-8AA8-9167CC2B5397}" type="parTrans" cxnId="{7974B7BE-2E55-47F0-B269-3FED21CC89D0}">
      <dgm:prSet/>
      <dgm:spPr/>
      <dgm:t>
        <a:bodyPr/>
        <a:lstStyle/>
        <a:p>
          <a:endParaRPr lang="en-GB">
            <a:ln>
              <a:noFill/>
            </a:ln>
          </a:endParaRPr>
        </a:p>
      </dgm:t>
    </dgm:pt>
    <dgm:pt modelId="{13B89B8B-8592-4694-8288-6C089BC86C0E}" type="sibTrans" cxnId="{7974B7BE-2E55-47F0-B269-3FED21CC89D0}">
      <dgm:prSet/>
      <dgm:spPr/>
      <dgm:t>
        <a:bodyPr/>
        <a:lstStyle/>
        <a:p>
          <a:endParaRPr lang="en-GB">
            <a:ln>
              <a:noFill/>
            </a:ln>
          </a:endParaRPr>
        </a:p>
      </dgm:t>
    </dgm:pt>
    <dgm:pt modelId="{0E40CEA4-004C-4DB8-A490-89475F782E18}">
      <dgm:prSet phldrT="[Text]"/>
      <dgm:spPr>
        <a:solidFill>
          <a:srgbClr val="002060"/>
        </a:solidFill>
        <a:ln>
          <a:solidFill>
            <a:srgbClr val="00B0F0"/>
          </a:solidFill>
        </a:ln>
      </dgm:spPr>
      <dgm:t>
        <a:bodyPr/>
        <a:lstStyle/>
        <a:p>
          <a:r>
            <a:rPr lang="en-GB" dirty="0">
              <a:ln>
                <a:noFill/>
              </a:ln>
            </a:rPr>
            <a:t>Performance</a:t>
          </a:r>
        </a:p>
      </dgm:t>
    </dgm:pt>
    <dgm:pt modelId="{1CA92ABC-4772-45F9-9919-62551FC42FBD}" type="parTrans" cxnId="{251BEC24-B7A2-4B20-80D4-EB100BE424BC}">
      <dgm:prSet/>
      <dgm:spPr/>
      <dgm:t>
        <a:bodyPr/>
        <a:lstStyle/>
        <a:p>
          <a:endParaRPr lang="en-GB">
            <a:ln>
              <a:noFill/>
            </a:ln>
          </a:endParaRPr>
        </a:p>
      </dgm:t>
    </dgm:pt>
    <dgm:pt modelId="{63FBF052-616F-4192-8DFD-F9BA00916B24}" type="sibTrans" cxnId="{251BEC24-B7A2-4B20-80D4-EB100BE424BC}">
      <dgm:prSet/>
      <dgm:spPr/>
      <dgm:t>
        <a:bodyPr/>
        <a:lstStyle/>
        <a:p>
          <a:endParaRPr lang="en-GB">
            <a:ln>
              <a:noFill/>
            </a:ln>
          </a:endParaRPr>
        </a:p>
      </dgm:t>
    </dgm:pt>
    <dgm:pt modelId="{D736C517-DD36-4B10-84C7-9F364A0DF81B}">
      <dgm:prSet phldrT="[Text]"/>
      <dgm:spPr>
        <a:solidFill>
          <a:srgbClr val="00B0F0"/>
        </a:solidFill>
      </dgm:spPr>
      <dgm:t>
        <a:bodyPr/>
        <a:lstStyle/>
        <a:p>
          <a:r>
            <a:rPr lang="en-GB" dirty="0">
              <a:ln>
                <a:noFill/>
              </a:ln>
            </a:rPr>
            <a:t>Strengths</a:t>
          </a:r>
        </a:p>
      </dgm:t>
    </dgm:pt>
    <dgm:pt modelId="{925A1B50-7C54-41DB-8097-3FEAB989E2A2}" type="parTrans" cxnId="{1C797419-987F-49DC-B287-1B159BD64BAF}">
      <dgm:prSet/>
      <dgm:spPr/>
      <dgm:t>
        <a:bodyPr/>
        <a:lstStyle/>
        <a:p>
          <a:endParaRPr lang="en-GB">
            <a:ln>
              <a:noFill/>
            </a:ln>
          </a:endParaRPr>
        </a:p>
      </dgm:t>
    </dgm:pt>
    <dgm:pt modelId="{FF8545C9-C106-4F79-B451-8213BAE25FF9}" type="sibTrans" cxnId="{1C797419-987F-49DC-B287-1B159BD64BAF}">
      <dgm:prSet/>
      <dgm:spPr/>
      <dgm:t>
        <a:bodyPr/>
        <a:lstStyle/>
        <a:p>
          <a:endParaRPr lang="en-GB">
            <a:ln>
              <a:noFill/>
            </a:ln>
          </a:endParaRPr>
        </a:p>
      </dgm:t>
    </dgm:pt>
    <dgm:pt modelId="{250C873C-12FC-4FCA-9367-5C9C86D125F5}">
      <dgm:prSet phldrT="[Text]" custT="1"/>
      <dgm:spPr>
        <a:solidFill>
          <a:prstClr val="black">
            <a:lumMod val="75000"/>
            <a:lumOff val="25000"/>
          </a:prstClr>
        </a:solidFill>
        <a:ln w="12700" cap="flat" cmpd="sng" algn="ctr">
          <a:solidFill>
            <a:srgbClr val="1D6FA9">
              <a:lumMod val="60000"/>
              <a:lumOff val="40000"/>
            </a:srgbClr>
          </a:solidFill>
          <a:prstDash val="solid"/>
          <a:miter lim="800000"/>
        </a:ln>
        <a:effectLst/>
      </dgm:spPr>
      <dgm:t>
        <a:bodyPr spcFirstLastPara="0" vert="horz" wrap="square" lIns="128016" tIns="128016" rIns="128016" bIns="128016" numCol="1" spcCol="1270" anchor="ctr" anchorCtr="0"/>
        <a:lstStyle/>
        <a:p>
          <a:pPr marL="0" lvl="0" indent="0" algn="ctr" defTabSz="800100">
            <a:lnSpc>
              <a:spcPct val="90000"/>
            </a:lnSpc>
            <a:spcBef>
              <a:spcPct val="0"/>
            </a:spcBef>
            <a:spcAft>
              <a:spcPct val="35000"/>
            </a:spcAft>
            <a:buNone/>
          </a:pPr>
          <a:r>
            <a:rPr lang="en-GB" sz="1800" kern="1200" dirty="0">
              <a:ln>
                <a:noFill/>
              </a:ln>
              <a:solidFill>
                <a:prstClr val="white"/>
              </a:solidFill>
              <a:latin typeface="Calibri" panose="020F0502020204030204"/>
              <a:ea typeface="+mn-ea"/>
              <a:cs typeface="+mn-cs"/>
            </a:rPr>
            <a:t>Limitations</a:t>
          </a:r>
        </a:p>
      </dgm:t>
    </dgm:pt>
    <dgm:pt modelId="{92BB1C61-12AB-4554-9477-78C5EF0E69FF}" type="parTrans" cxnId="{5C654D4E-38AB-442F-AE10-52C53DB95E24}">
      <dgm:prSet/>
      <dgm:spPr/>
      <dgm:t>
        <a:bodyPr/>
        <a:lstStyle/>
        <a:p>
          <a:endParaRPr lang="en-GB">
            <a:ln>
              <a:noFill/>
            </a:ln>
          </a:endParaRPr>
        </a:p>
      </dgm:t>
    </dgm:pt>
    <dgm:pt modelId="{39EF80EC-EBDE-4109-808D-8BC1CE7043DE}" type="sibTrans" cxnId="{5C654D4E-38AB-442F-AE10-52C53DB95E24}">
      <dgm:prSet/>
      <dgm:spPr/>
      <dgm:t>
        <a:bodyPr/>
        <a:lstStyle/>
        <a:p>
          <a:endParaRPr lang="en-GB">
            <a:ln>
              <a:noFill/>
            </a:ln>
          </a:endParaRPr>
        </a:p>
      </dgm:t>
    </dgm:pt>
    <dgm:pt modelId="{9774EDB6-A0DD-4A37-AE75-004F5C12BD08}" type="pres">
      <dgm:prSet presAssocID="{CD6326AF-D75D-41C0-B6FD-2BC979E54F79}" presName="cycleMatrixDiagram" presStyleCnt="0">
        <dgm:presLayoutVars>
          <dgm:chMax val="1"/>
          <dgm:dir/>
          <dgm:animLvl val="lvl"/>
          <dgm:resizeHandles val="exact"/>
        </dgm:presLayoutVars>
      </dgm:prSet>
      <dgm:spPr/>
    </dgm:pt>
    <dgm:pt modelId="{480A2017-3283-4075-8F2A-C1973C2313A4}" type="pres">
      <dgm:prSet presAssocID="{CD6326AF-D75D-41C0-B6FD-2BC979E54F79}" presName="children" presStyleCnt="0"/>
      <dgm:spPr/>
    </dgm:pt>
    <dgm:pt modelId="{4A178A5F-E846-4FB0-867C-74EEB8791B25}" type="pres">
      <dgm:prSet presAssocID="{CD6326AF-D75D-41C0-B6FD-2BC979E54F79}" presName="childPlaceholder" presStyleCnt="0"/>
      <dgm:spPr/>
    </dgm:pt>
    <dgm:pt modelId="{B9564469-CC36-4B50-B97A-D735E95F37B9}" type="pres">
      <dgm:prSet presAssocID="{CD6326AF-D75D-41C0-B6FD-2BC979E54F79}" presName="circle" presStyleCnt="0"/>
      <dgm:spPr/>
    </dgm:pt>
    <dgm:pt modelId="{53A7118F-5870-473F-8E4B-B2C3F40B286D}" type="pres">
      <dgm:prSet presAssocID="{CD6326AF-D75D-41C0-B6FD-2BC979E54F79}" presName="quadrant1" presStyleLbl="node1" presStyleIdx="0" presStyleCnt="4">
        <dgm:presLayoutVars>
          <dgm:chMax val="1"/>
          <dgm:bulletEnabled val="1"/>
        </dgm:presLayoutVars>
      </dgm:prSet>
      <dgm:spPr/>
    </dgm:pt>
    <dgm:pt modelId="{9B945EF9-B10A-4B98-9BBB-A592A6FBEBB7}" type="pres">
      <dgm:prSet presAssocID="{CD6326AF-D75D-41C0-B6FD-2BC979E54F79}" presName="quadrant2" presStyleLbl="node1" presStyleIdx="1" presStyleCnt="4">
        <dgm:presLayoutVars>
          <dgm:chMax val="1"/>
          <dgm:bulletEnabled val="1"/>
        </dgm:presLayoutVars>
      </dgm:prSet>
      <dgm:spPr/>
    </dgm:pt>
    <dgm:pt modelId="{68CDBB2F-C456-49DB-929C-19F9E6E4DAAC}" type="pres">
      <dgm:prSet presAssocID="{CD6326AF-D75D-41C0-B6FD-2BC979E54F79}" presName="quadrant3" presStyleLbl="node1" presStyleIdx="2" presStyleCnt="4">
        <dgm:presLayoutVars>
          <dgm:chMax val="1"/>
          <dgm:bulletEnabled val="1"/>
        </dgm:presLayoutVars>
      </dgm:prSet>
      <dgm:spPr/>
    </dgm:pt>
    <dgm:pt modelId="{9FAE0D02-E3C3-4DBB-91D8-69145F0B5C79}" type="pres">
      <dgm:prSet presAssocID="{CD6326AF-D75D-41C0-B6FD-2BC979E54F79}" presName="quadrant4" presStyleLbl="node1" presStyleIdx="3" presStyleCnt="4">
        <dgm:presLayoutVars>
          <dgm:chMax val="1"/>
          <dgm:bulletEnabled val="1"/>
        </dgm:presLayoutVars>
      </dgm:prSet>
      <dgm:spPr>
        <a:xfrm rot="16200000">
          <a:off x="3116365" y="2465308"/>
          <a:ext cx="2093095" cy="2093095"/>
        </a:xfrm>
        <a:prstGeom prst="pieWedge">
          <a:avLst/>
        </a:prstGeom>
      </dgm:spPr>
    </dgm:pt>
    <dgm:pt modelId="{6F059FC9-753F-4719-AE97-C5CCC26D0CC8}" type="pres">
      <dgm:prSet presAssocID="{CD6326AF-D75D-41C0-B6FD-2BC979E54F79}" presName="quadrantPlaceholder" presStyleCnt="0"/>
      <dgm:spPr/>
    </dgm:pt>
    <dgm:pt modelId="{83BE24B9-F95A-4578-B312-510F8CB280F3}" type="pres">
      <dgm:prSet presAssocID="{CD6326AF-D75D-41C0-B6FD-2BC979E54F79}" presName="center1" presStyleLbl="fgShp" presStyleIdx="0" presStyleCnt="2"/>
      <dgm:spPr/>
    </dgm:pt>
    <dgm:pt modelId="{536583D3-E4A3-41EA-977A-184BCACE0F32}" type="pres">
      <dgm:prSet presAssocID="{CD6326AF-D75D-41C0-B6FD-2BC979E54F79}" presName="center2" presStyleLbl="fgShp" presStyleIdx="1" presStyleCnt="2"/>
      <dgm:spPr/>
    </dgm:pt>
  </dgm:ptLst>
  <dgm:cxnLst>
    <dgm:cxn modelId="{1C797419-987F-49DC-B287-1B159BD64BAF}" srcId="{CD6326AF-D75D-41C0-B6FD-2BC979E54F79}" destId="{D736C517-DD36-4B10-84C7-9F364A0DF81B}" srcOrd="2" destOrd="0" parTransId="{925A1B50-7C54-41DB-8097-3FEAB989E2A2}" sibTransId="{FF8545C9-C106-4F79-B451-8213BAE25FF9}"/>
    <dgm:cxn modelId="{251BEC24-B7A2-4B20-80D4-EB100BE424BC}" srcId="{CD6326AF-D75D-41C0-B6FD-2BC979E54F79}" destId="{0E40CEA4-004C-4DB8-A490-89475F782E18}" srcOrd="1" destOrd="0" parTransId="{1CA92ABC-4772-45F9-9919-62551FC42FBD}" sibTransId="{63FBF052-616F-4192-8DFD-F9BA00916B24}"/>
    <dgm:cxn modelId="{C0A46C45-6B70-4033-B591-1F612EDD315F}" type="presOf" srcId="{D736C517-DD36-4B10-84C7-9F364A0DF81B}" destId="{68CDBB2F-C456-49DB-929C-19F9E6E4DAAC}" srcOrd="0" destOrd="0" presId="urn:microsoft.com/office/officeart/2005/8/layout/cycle4"/>
    <dgm:cxn modelId="{5C654D4E-38AB-442F-AE10-52C53DB95E24}" srcId="{CD6326AF-D75D-41C0-B6FD-2BC979E54F79}" destId="{250C873C-12FC-4FCA-9367-5C9C86D125F5}" srcOrd="3" destOrd="0" parTransId="{92BB1C61-12AB-4554-9477-78C5EF0E69FF}" sibTransId="{39EF80EC-EBDE-4109-808D-8BC1CE7043DE}"/>
    <dgm:cxn modelId="{765D7D58-2322-470B-B821-62C829B49E4E}" type="presOf" srcId="{CD6326AF-D75D-41C0-B6FD-2BC979E54F79}" destId="{9774EDB6-A0DD-4A37-AE75-004F5C12BD08}" srcOrd="0" destOrd="0" presId="urn:microsoft.com/office/officeart/2005/8/layout/cycle4"/>
    <dgm:cxn modelId="{7974B7BE-2E55-47F0-B269-3FED21CC89D0}" srcId="{CD6326AF-D75D-41C0-B6FD-2BC979E54F79}" destId="{D4AA1807-BD90-423D-8BFD-91158459E4E9}" srcOrd="0" destOrd="0" parTransId="{1ADF4C1B-74F2-467F-8AA8-9167CC2B5397}" sibTransId="{13B89B8B-8592-4694-8288-6C089BC86C0E}"/>
    <dgm:cxn modelId="{E28A59D3-5DD9-4390-85F8-F8C283D024BE}" type="presOf" srcId="{D4AA1807-BD90-423D-8BFD-91158459E4E9}" destId="{53A7118F-5870-473F-8E4B-B2C3F40B286D}" srcOrd="0" destOrd="0" presId="urn:microsoft.com/office/officeart/2005/8/layout/cycle4"/>
    <dgm:cxn modelId="{D74F54DA-967F-4FAB-A48E-BDD349E0237A}" type="presOf" srcId="{250C873C-12FC-4FCA-9367-5C9C86D125F5}" destId="{9FAE0D02-E3C3-4DBB-91D8-69145F0B5C79}" srcOrd="0" destOrd="0" presId="urn:microsoft.com/office/officeart/2005/8/layout/cycle4"/>
    <dgm:cxn modelId="{EF2CE1DC-4EA2-40B4-81D4-261B99D03A29}" type="presOf" srcId="{0E40CEA4-004C-4DB8-A490-89475F782E18}" destId="{9B945EF9-B10A-4B98-9BBB-A592A6FBEBB7}" srcOrd="0" destOrd="0" presId="urn:microsoft.com/office/officeart/2005/8/layout/cycle4"/>
    <dgm:cxn modelId="{9070CA8E-5749-4B34-89E6-482C2E4D3280}" type="presParOf" srcId="{9774EDB6-A0DD-4A37-AE75-004F5C12BD08}" destId="{480A2017-3283-4075-8F2A-C1973C2313A4}" srcOrd="0" destOrd="0" presId="urn:microsoft.com/office/officeart/2005/8/layout/cycle4"/>
    <dgm:cxn modelId="{4CF05E61-75C5-4310-9440-14398242D541}" type="presParOf" srcId="{480A2017-3283-4075-8F2A-C1973C2313A4}" destId="{4A178A5F-E846-4FB0-867C-74EEB8791B25}" srcOrd="0" destOrd="0" presId="urn:microsoft.com/office/officeart/2005/8/layout/cycle4"/>
    <dgm:cxn modelId="{45FEAB24-B141-49CB-B461-1DF048FF2195}" type="presParOf" srcId="{9774EDB6-A0DD-4A37-AE75-004F5C12BD08}" destId="{B9564469-CC36-4B50-B97A-D735E95F37B9}" srcOrd="1" destOrd="0" presId="urn:microsoft.com/office/officeart/2005/8/layout/cycle4"/>
    <dgm:cxn modelId="{EA7FF997-EEE7-458D-A0DE-BA936598BF75}" type="presParOf" srcId="{B9564469-CC36-4B50-B97A-D735E95F37B9}" destId="{53A7118F-5870-473F-8E4B-B2C3F40B286D}" srcOrd="0" destOrd="0" presId="urn:microsoft.com/office/officeart/2005/8/layout/cycle4"/>
    <dgm:cxn modelId="{89D780C5-D092-4506-B99E-479D6BFC4C67}" type="presParOf" srcId="{B9564469-CC36-4B50-B97A-D735E95F37B9}" destId="{9B945EF9-B10A-4B98-9BBB-A592A6FBEBB7}" srcOrd="1" destOrd="0" presId="urn:microsoft.com/office/officeart/2005/8/layout/cycle4"/>
    <dgm:cxn modelId="{7A080ED6-D037-4ABC-8E7F-77ABF6CC0F1C}" type="presParOf" srcId="{B9564469-CC36-4B50-B97A-D735E95F37B9}" destId="{68CDBB2F-C456-49DB-929C-19F9E6E4DAAC}" srcOrd="2" destOrd="0" presId="urn:microsoft.com/office/officeart/2005/8/layout/cycle4"/>
    <dgm:cxn modelId="{EBA6E47E-5BE5-46BB-A1E5-4532B7872004}" type="presParOf" srcId="{B9564469-CC36-4B50-B97A-D735E95F37B9}" destId="{9FAE0D02-E3C3-4DBB-91D8-69145F0B5C79}" srcOrd="3" destOrd="0" presId="urn:microsoft.com/office/officeart/2005/8/layout/cycle4"/>
    <dgm:cxn modelId="{46613BD0-A716-4CF8-806C-2EB19264D98D}" type="presParOf" srcId="{B9564469-CC36-4B50-B97A-D735E95F37B9}" destId="{6F059FC9-753F-4719-AE97-C5CCC26D0CC8}" srcOrd="4" destOrd="0" presId="urn:microsoft.com/office/officeart/2005/8/layout/cycle4"/>
    <dgm:cxn modelId="{6BE62811-4902-498E-9837-DB2F2278A818}" type="presParOf" srcId="{9774EDB6-A0DD-4A37-AE75-004F5C12BD08}" destId="{83BE24B9-F95A-4578-B312-510F8CB280F3}" srcOrd="2" destOrd="0" presId="urn:microsoft.com/office/officeart/2005/8/layout/cycle4"/>
    <dgm:cxn modelId="{84BF2EEC-3030-4EEE-B3D2-9C6640B0BFBB}" type="presParOf" srcId="{9774EDB6-A0DD-4A37-AE75-004F5C12BD08}" destId="{536583D3-E4A3-41EA-977A-184BCACE0F32}" srcOrd="3" destOrd="0" presId="urn:microsoft.com/office/officeart/2005/8/layout/cycle4"/>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A7118F-5870-473F-8E4B-B2C3F40B286D}">
      <dsp:nvSpPr>
        <dsp:cNvPr id="0" name=""/>
        <dsp:cNvSpPr/>
      </dsp:nvSpPr>
      <dsp:spPr>
        <a:xfrm>
          <a:off x="3116365" y="275534"/>
          <a:ext cx="2093095" cy="2093095"/>
        </a:xfrm>
        <a:prstGeom prst="pieWedge">
          <a:avLst/>
        </a:prstGeom>
        <a:solidFill>
          <a:schemeClr val="tx2">
            <a:lumMod val="75000"/>
            <a:lumOff val="2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ln>
                <a:noFill/>
              </a:ln>
            </a:rPr>
            <a:t>Significance of the models/ techniques</a:t>
          </a:r>
        </a:p>
      </dsp:txBody>
      <dsp:txXfrm>
        <a:off x="3729418" y="888587"/>
        <a:ext cx="1480042" cy="1480042"/>
      </dsp:txXfrm>
    </dsp:sp>
    <dsp:sp modelId="{9B945EF9-B10A-4B98-9BBB-A592A6FBEBB7}">
      <dsp:nvSpPr>
        <dsp:cNvPr id="0" name=""/>
        <dsp:cNvSpPr/>
      </dsp:nvSpPr>
      <dsp:spPr>
        <a:xfrm rot="5400000">
          <a:off x="5306139" y="275534"/>
          <a:ext cx="2093095" cy="2093095"/>
        </a:xfrm>
        <a:prstGeom prst="pieWedge">
          <a:avLst/>
        </a:prstGeom>
        <a:solidFill>
          <a:srgbClr val="002060"/>
        </a:solidFill>
        <a:ln w="10795"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ln>
                <a:noFill/>
              </a:ln>
            </a:rPr>
            <a:t>Performance</a:t>
          </a:r>
        </a:p>
      </dsp:txBody>
      <dsp:txXfrm rot="-5400000">
        <a:off x="5306139" y="888587"/>
        <a:ext cx="1480042" cy="1480042"/>
      </dsp:txXfrm>
    </dsp:sp>
    <dsp:sp modelId="{68CDBB2F-C456-49DB-929C-19F9E6E4DAAC}">
      <dsp:nvSpPr>
        <dsp:cNvPr id="0" name=""/>
        <dsp:cNvSpPr/>
      </dsp:nvSpPr>
      <dsp:spPr>
        <a:xfrm rot="10800000">
          <a:off x="5306139" y="2465308"/>
          <a:ext cx="2093095" cy="2093095"/>
        </a:xfrm>
        <a:prstGeom prst="pieWedge">
          <a:avLst/>
        </a:prstGeom>
        <a:solidFill>
          <a:srgbClr val="00B0F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ln>
                <a:noFill/>
              </a:ln>
            </a:rPr>
            <a:t>Strengths</a:t>
          </a:r>
        </a:p>
      </dsp:txBody>
      <dsp:txXfrm rot="10800000">
        <a:off x="5306139" y="2465308"/>
        <a:ext cx="1480042" cy="1480042"/>
      </dsp:txXfrm>
    </dsp:sp>
    <dsp:sp modelId="{9FAE0D02-E3C3-4DBB-91D8-69145F0B5C79}">
      <dsp:nvSpPr>
        <dsp:cNvPr id="0" name=""/>
        <dsp:cNvSpPr/>
      </dsp:nvSpPr>
      <dsp:spPr>
        <a:xfrm rot="16200000">
          <a:off x="3116365" y="2465308"/>
          <a:ext cx="2093095" cy="2093095"/>
        </a:xfrm>
        <a:prstGeom prst="pieWedge">
          <a:avLst/>
        </a:prstGeom>
        <a:solidFill>
          <a:prstClr val="black">
            <a:lumMod val="75000"/>
            <a:lumOff val="25000"/>
          </a:prstClr>
        </a:solidFill>
        <a:ln w="12700" cap="flat" cmpd="sng" algn="ctr">
          <a:solidFill>
            <a:srgbClr val="1D6FA9">
              <a:lumMod val="60000"/>
              <a:lumOff val="4000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GB" sz="1800" kern="1200" dirty="0">
              <a:ln>
                <a:noFill/>
              </a:ln>
              <a:solidFill>
                <a:prstClr val="white"/>
              </a:solidFill>
              <a:latin typeface="Calibri" panose="020F0502020204030204"/>
              <a:ea typeface="+mn-ea"/>
              <a:cs typeface="+mn-cs"/>
            </a:rPr>
            <a:t>Limitations</a:t>
          </a:r>
        </a:p>
      </dsp:txBody>
      <dsp:txXfrm rot="5400000">
        <a:off x="3729418" y="2465308"/>
        <a:ext cx="1480042" cy="1480042"/>
      </dsp:txXfrm>
    </dsp:sp>
    <dsp:sp modelId="{83BE24B9-F95A-4578-B312-510F8CB280F3}">
      <dsp:nvSpPr>
        <dsp:cNvPr id="0" name=""/>
        <dsp:cNvSpPr/>
      </dsp:nvSpPr>
      <dsp:spPr>
        <a:xfrm>
          <a:off x="4896463" y="1981914"/>
          <a:ext cx="722673" cy="628411"/>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6583D3-E4A3-41EA-977A-184BCACE0F32}">
      <dsp:nvSpPr>
        <dsp:cNvPr id="0" name=""/>
        <dsp:cNvSpPr/>
      </dsp:nvSpPr>
      <dsp:spPr>
        <a:xfrm rot="10800000">
          <a:off x="4896463" y="2223611"/>
          <a:ext cx="722673" cy="628411"/>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8B420-4776-4DCE-86E0-57AA72C68E15}" type="datetimeFigureOut">
              <a:rPr lang="en-GB" smtClean="0"/>
              <a:t>09/06/2021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C5AA1A-68E3-4D93-B297-4EB7A4DC9BE0}" type="slidenum">
              <a:rPr lang="en-GB" smtClean="0"/>
              <a:t>‹#›</a:t>
            </a:fld>
            <a:endParaRPr lang="en-GB"/>
          </a:p>
        </p:txBody>
      </p:sp>
    </p:spTree>
    <p:extLst>
      <p:ext uri="{BB962C8B-B14F-4D97-AF65-F5344CB8AC3E}">
        <p14:creationId xmlns:p14="http://schemas.microsoft.com/office/powerpoint/2010/main" val="2604726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Rogue_security_software#cite_note-1" TargetMode="External"/><Relationship Id="rId3" Type="http://schemas.openxmlformats.org/officeDocument/2006/relationships/hyperlink" Target="https://en.wikipedia.org/wiki/Malware" TargetMode="External"/><Relationship Id="rId7" Type="http://schemas.openxmlformats.org/officeDocument/2006/relationships/hyperlink" Target="https://en.wikipedia.org/wiki/Ransomware"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Scareware" TargetMode="External"/><Relationship Id="rId5" Type="http://schemas.openxmlformats.org/officeDocument/2006/relationships/hyperlink" Target="https://en.wikipedia.org/wiki/Computer_virus" TargetMode="External"/><Relationship Id="rId4" Type="http://schemas.openxmlformats.org/officeDocument/2006/relationships/hyperlink" Target="https://en.wikipedia.org/wiki/Internet_fraud"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ciencedirect.com/topics/computer-science/obfuscation-techniqu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baseline="0" dirty="0">
              <a:solidFill>
                <a:srgbClr val="000000"/>
              </a:solidFill>
              <a:latin typeface="CharisSIL"/>
            </a:endParaRPr>
          </a:p>
        </p:txBody>
      </p:sp>
      <p:sp>
        <p:nvSpPr>
          <p:cNvPr id="4" name="Slide Number Placeholder 3"/>
          <p:cNvSpPr>
            <a:spLocks noGrp="1"/>
          </p:cNvSpPr>
          <p:nvPr>
            <p:ph type="sldNum" sz="quarter" idx="5"/>
          </p:nvPr>
        </p:nvSpPr>
        <p:spPr/>
        <p:txBody>
          <a:bodyPr/>
          <a:lstStyle/>
          <a:p>
            <a:fld id="{4FC5AA1A-68E3-4D93-B297-4EB7A4DC9BE0}" type="slidenum">
              <a:rPr lang="en-GB" smtClean="0"/>
              <a:t>2</a:t>
            </a:fld>
            <a:endParaRPr lang="en-GB"/>
          </a:p>
        </p:txBody>
      </p:sp>
    </p:spTree>
    <p:extLst>
      <p:ext uri="{BB962C8B-B14F-4D97-AF65-F5344CB8AC3E}">
        <p14:creationId xmlns:p14="http://schemas.microsoft.com/office/powerpoint/2010/main" val="4101457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defTabSz="622300">
              <a:lnSpc>
                <a:spcPct val="90000"/>
              </a:lnSpc>
              <a:spcBef>
                <a:spcPct val="0"/>
              </a:spcBef>
              <a:spcAft>
                <a:spcPct val="15000"/>
              </a:spcAft>
              <a:buFont typeface="Wingdings" panose="05000000000000000000" pitchFamily="2" charset="2"/>
              <a:buChar char="§"/>
            </a:pPr>
            <a:r>
              <a:rPr lang="en-GB" sz="2800" dirty="0">
                <a:latin typeface="Calibri Light" panose="020F0302020204030204" pitchFamily="34" charset="0"/>
                <a:cs typeface="Calibri Light" panose="020F0302020204030204" pitchFamily="34" charset="0"/>
              </a:rPr>
              <a:t>There are many techniques that can be used to classify a malware image, such as </a:t>
            </a:r>
            <a:r>
              <a:rPr lang="en-GB" sz="2800" b="1" i="0" dirty="0">
                <a:solidFill>
                  <a:srgbClr val="202124"/>
                </a:solidFill>
                <a:effectLst/>
                <a:latin typeface="Google Sans"/>
              </a:rPr>
              <a:t>Gist features extraction </a:t>
            </a:r>
            <a:r>
              <a:rPr lang="en-GB" sz="2800" i="0" dirty="0">
                <a:solidFill>
                  <a:srgbClr val="202124"/>
                </a:solidFill>
                <a:effectLst/>
                <a:latin typeface="Google Sans"/>
              </a:rPr>
              <a:t>with other ML techniques (KNN,SVM, random forest); different architectures of deep learning (CNN, 2 level of ANN);  etc. </a:t>
            </a:r>
          </a:p>
          <a:p>
            <a:pPr marL="268288" indent="-268288" defTabSz="622300">
              <a:lnSpc>
                <a:spcPct val="90000"/>
              </a:lnSpc>
              <a:spcBef>
                <a:spcPct val="0"/>
              </a:spcBef>
              <a:spcAft>
                <a:spcPct val="15000"/>
              </a:spcAft>
              <a:buFont typeface="Wingdings" panose="05000000000000000000" pitchFamily="2" charset="2"/>
              <a:buChar char="§"/>
            </a:pPr>
            <a:endParaRPr lang="en-GB" sz="2800" dirty="0">
              <a:solidFill>
                <a:srgbClr val="202124"/>
              </a:solidFill>
              <a:latin typeface="Google Sans"/>
            </a:endParaRPr>
          </a:p>
          <a:p>
            <a:pPr marL="268288" indent="-268288" defTabSz="622300">
              <a:lnSpc>
                <a:spcPct val="90000"/>
              </a:lnSpc>
              <a:spcBef>
                <a:spcPct val="0"/>
              </a:spcBef>
              <a:spcAft>
                <a:spcPct val="15000"/>
              </a:spcAft>
              <a:buFont typeface="Wingdings" panose="05000000000000000000" pitchFamily="2" charset="2"/>
              <a:buChar char="§"/>
            </a:pPr>
            <a:r>
              <a:rPr lang="en-GB" sz="2800" dirty="0">
                <a:solidFill>
                  <a:srgbClr val="202124"/>
                </a:solidFill>
                <a:latin typeface="Google Sans"/>
              </a:rPr>
              <a:t>In this study we tried to replicate and test two architectures which were among the best rated, considering the various articles published referring to this dataset.</a:t>
            </a:r>
          </a:p>
          <a:p>
            <a:endParaRPr lang="en-GB" sz="2800" b="0" i="0" dirty="0">
              <a:solidFill>
                <a:srgbClr val="000000"/>
              </a:solidFill>
              <a:effectLst/>
              <a:latin typeface="proxima_novaregular"/>
            </a:endParaRPr>
          </a:p>
          <a:p>
            <a:pPr algn="l"/>
            <a:endParaRPr lang="en-GB" sz="4000" b="1" i="0" dirty="0">
              <a:solidFill>
                <a:srgbClr val="222635"/>
              </a:solidFill>
              <a:effectLst/>
              <a:latin typeface="Cambria" panose="02040503050406030204" pitchFamily="18" charset="0"/>
            </a:endParaRPr>
          </a:p>
          <a:p>
            <a:pPr algn="l"/>
            <a:r>
              <a:rPr lang="en-GB" sz="4000" b="1" i="0" dirty="0">
                <a:solidFill>
                  <a:srgbClr val="222635"/>
                </a:solidFill>
                <a:effectLst/>
                <a:latin typeface="Cambria" panose="02040503050406030204" pitchFamily="18" charset="0"/>
              </a:rPr>
              <a:t>Convolutional layer</a:t>
            </a:r>
            <a:r>
              <a:rPr lang="en-GB" sz="4000" b="0" i="0" dirty="0">
                <a:solidFill>
                  <a:srgbClr val="222635"/>
                </a:solidFill>
                <a:effectLst/>
                <a:latin typeface="Cambria" panose="02040503050406030204" pitchFamily="18" charset="0"/>
              </a:rPr>
              <a:t>: A convolutional operation refers to extracting features from the input image and multiplying the values in the filter with the original pixel values</a:t>
            </a:r>
          </a:p>
          <a:p>
            <a:pPr algn="l"/>
            <a:r>
              <a:rPr lang="en-GB" sz="4000" b="1" i="0" dirty="0">
                <a:solidFill>
                  <a:srgbClr val="222635"/>
                </a:solidFill>
                <a:effectLst/>
                <a:latin typeface="Cambria" panose="02040503050406030204" pitchFamily="18" charset="0"/>
              </a:rPr>
              <a:t>Pooling layer</a:t>
            </a:r>
            <a:r>
              <a:rPr lang="en-GB" sz="4000" b="0" i="0" dirty="0">
                <a:solidFill>
                  <a:srgbClr val="222635"/>
                </a:solidFill>
                <a:effectLst/>
                <a:latin typeface="Cambria" panose="02040503050406030204" pitchFamily="18" charset="0"/>
              </a:rPr>
              <a:t>: The pooling operation reduces the dimensionality of each feature map</a:t>
            </a:r>
          </a:p>
          <a:p>
            <a:pPr algn="l"/>
            <a:r>
              <a:rPr lang="en-GB" sz="4000" b="1" i="0" dirty="0">
                <a:solidFill>
                  <a:srgbClr val="222635"/>
                </a:solidFill>
                <a:effectLst/>
                <a:latin typeface="Cambria" panose="02040503050406030204" pitchFamily="18" charset="0"/>
              </a:rPr>
              <a:t>Fully-connected layer</a:t>
            </a:r>
            <a:r>
              <a:rPr lang="en-GB" sz="4000" b="0" i="0" dirty="0">
                <a:solidFill>
                  <a:srgbClr val="222635"/>
                </a:solidFill>
                <a:effectLst/>
                <a:latin typeface="Cambria" panose="02040503050406030204" pitchFamily="18" charset="0"/>
              </a:rPr>
              <a:t>: The fully-connected layer is a classic multi-layer </a:t>
            </a:r>
            <a:r>
              <a:rPr lang="en-GB" sz="4000" b="0" i="0" dirty="0" err="1">
                <a:solidFill>
                  <a:srgbClr val="222635"/>
                </a:solidFill>
                <a:effectLst/>
                <a:latin typeface="Cambria" panose="02040503050406030204" pitchFamily="18" charset="0"/>
              </a:rPr>
              <a:t>perceptrons</a:t>
            </a:r>
            <a:r>
              <a:rPr lang="en-GB" sz="4000" b="0" i="0" dirty="0">
                <a:solidFill>
                  <a:srgbClr val="222635"/>
                </a:solidFill>
                <a:effectLst/>
                <a:latin typeface="Cambria" panose="02040503050406030204" pitchFamily="18" charset="0"/>
              </a:rPr>
              <a:t> with a </a:t>
            </a:r>
            <a:r>
              <a:rPr lang="en-GB" sz="4000" b="0" i="0" dirty="0" err="1">
                <a:solidFill>
                  <a:srgbClr val="222635"/>
                </a:solidFill>
                <a:effectLst/>
                <a:latin typeface="Cambria" panose="02040503050406030204" pitchFamily="18" charset="0"/>
              </a:rPr>
              <a:t>softmax</a:t>
            </a:r>
            <a:r>
              <a:rPr lang="en-GB" sz="4000" b="0" i="0" dirty="0">
                <a:solidFill>
                  <a:srgbClr val="222635"/>
                </a:solidFill>
                <a:effectLst/>
                <a:latin typeface="Cambria" panose="02040503050406030204" pitchFamily="18" charset="0"/>
              </a:rPr>
              <a:t> activation function in the output layer</a:t>
            </a:r>
          </a:p>
          <a:p>
            <a:pPr algn="l"/>
            <a:endParaRPr lang="en-GB" sz="4000" b="0" i="0" dirty="0">
              <a:solidFill>
                <a:srgbClr val="222635"/>
              </a:solidFill>
              <a:effectLst/>
              <a:latin typeface="Cambria" panose="02040503050406030204" pitchFamily="18" charset="0"/>
            </a:endParaRPr>
          </a:p>
          <a:p>
            <a:pPr algn="l"/>
            <a:endParaRPr lang="en-GB" sz="4000" b="0" i="0" dirty="0">
              <a:solidFill>
                <a:srgbClr val="222635"/>
              </a:solidFill>
              <a:effectLst/>
              <a:latin typeface="Cambria" panose="02040503050406030204" pitchFamily="18" charset="0"/>
            </a:endParaRPr>
          </a:p>
          <a:p>
            <a:r>
              <a:rPr lang="en-GB" sz="2800" b="0" i="0" dirty="0">
                <a:solidFill>
                  <a:srgbClr val="000000"/>
                </a:solidFill>
                <a:effectLst/>
                <a:latin typeface="proxima_novaregular"/>
              </a:rPr>
              <a:t>In Max Pooling, the largest element is taken from feature map. Average Pooling calculates the average of the elements in a predefined sized Image section. The total sum of the elements in the predefined section is computed in Sum Pooling. </a:t>
            </a:r>
            <a:endParaRPr lang="en-GB" sz="1800" u="none" kern="1200" dirty="0">
              <a:solidFill>
                <a:srgbClr val="636363"/>
              </a:solidFill>
              <a:latin typeface="Calibri" panose="020F0502020204030204" pitchFamily="34" charset="0"/>
              <a:ea typeface="+mn-ea"/>
              <a:cs typeface="Calibri" panose="020F0502020204030204" pitchFamily="34" charset="0"/>
            </a:endParaRPr>
          </a:p>
        </p:txBody>
      </p:sp>
      <p:sp>
        <p:nvSpPr>
          <p:cNvPr id="4" name="Slide Number Placeholder 3"/>
          <p:cNvSpPr>
            <a:spLocks noGrp="1"/>
          </p:cNvSpPr>
          <p:nvPr>
            <p:ph type="sldNum" sz="quarter" idx="5"/>
          </p:nvPr>
        </p:nvSpPr>
        <p:spPr/>
        <p:txBody>
          <a:bodyPr/>
          <a:lstStyle/>
          <a:p>
            <a:fld id="{4FC5AA1A-68E3-4D93-B297-4EB7A4DC9BE0}" type="slidenum">
              <a:rPr lang="en-GB" smtClean="0"/>
              <a:t>17</a:t>
            </a:fld>
            <a:endParaRPr lang="en-GB"/>
          </a:p>
        </p:txBody>
      </p:sp>
    </p:spTree>
    <p:extLst>
      <p:ext uri="{BB962C8B-B14F-4D97-AF65-F5344CB8AC3E}">
        <p14:creationId xmlns:p14="http://schemas.microsoft.com/office/powerpoint/2010/main" val="3945959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 – Artificial Neural Network</a:t>
            </a:r>
          </a:p>
        </p:txBody>
      </p:sp>
      <p:sp>
        <p:nvSpPr>
          <p:cNvPr id="4" name="Slide Number Placeholder 3"/>
          <p:cNvSpPr>
            <a:spLocks noGrp="1"/>
          </p:cNvSpPr>
          <p:nvPr>
            <p:ph type="sldNum" sz="quarter" idx="5"/>
          </p:nvPr>
        </p:nvSpPr>
        <p:spPr/>
        <p:txBody>
          <a:bodyPr/>
          <a:lstStyle/>
          <a:p>
            <a:fld id="{80F4A334-50C5-4CB9-9EF8-BA24A6111C28}" type="slidenum">
              <a:rPr lang="en-GB" smtClean="0"/>
              <a:t>21</a:t>
            </a:fld>
            <a:endParaRPr lang="en-GB"/>
          </a:p>
        </p:txBody>
      </p:sp>
    </p:spTree>
    <p:extLst>
      <p:ext uri="{BB962C8B-B14F-4D97-AF65-F5344CB8AC3E}">
        <p14:creationId xmlns:p14="http://schemas.microsoft.com/office/powerpoint/2010/main" val="759470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2800" b="0" i="0" dirty="0">
              <a:solidFill>
                <a:srgbClr val="000000"/>
              </a:solidFill>
              <a:effectLst/>
              <a:latin typeface="proxima_novaregular"/>
            </a:endParaRPr>
          </a:p>
          <a:p>
            <a:pPr algn="l"/>
            <a:r>
              <a:rPr lang="en-GB" sz="4000" b="1" i="0" dirty="0">
                <a:solidFill>
                  <a:srgbClr val="222635"/>
                </a:solidFill>
                <a:effectLst/>
                <a:latin typeface="Cambria" panose="02040503050406030204" pitchFamily="18" charset="0"/>
              </a:rPr>
              <a:t>Convolutional layer</a:t>
            </a:r>
            <a:r>
              <a:rPr lang="en-GB" sz="4000" b="0" i="0" dirty="0">
                <a:solidFill>
                  <a:srgbClr val="222635"/>
                </a:solidFill>
                <a:effectLst/>
                <a:latin typeface="Cambria" panose="02040503050406030204" pitchFamily="18" charset="0"/>
              </a:rPr>
              <a:t>: A convolutional operation refers to extracting features from the input image and multiplying the values in the filter with the original pixel values</a:t>
            </a:r>
          </a:p>
          <a:p>
            <a:pPr algn="l"/>
            <a:r>
              <a:rPr lang="en-GB" sz="4000" b="1" i="0" dirty="0">
                <a:solidFill>
                  <a:srgbClr val="222635"/>
                </a:solidFill>
                <a:effectLst/>
                <a:latin typeface="Cambria" panose="02040503050406030204" pitchFamily="18" charset="0"/>
              </a:rPr>
              <a:t>Pooling layer</a:t>
            </a:r>
            <a:r>
              <a:rPr lang="en-GB" sz="4000" b="0" i="0" dirty="0">
                <a:solidFill>
                  <a:srgbClr val="222635"/>
                </a:solidFill>
                <a:effectLst/>
                <a:latin typeface="Cambria" panose="02040503050406030204" pitchFamily="18" charset="0"/>
              </a:rPr>
              <a:t>: The pooling operation reduces the dimensionality of each feature map</a:t>
            </a:r>
          </a:p>
          <a:p>
            <a:pPr algn="l"/>
            <a:r>
              <a:rPr lang="en-GB" sz="4000" b="1" i="0" dirty="0">
                <a:solidFill>
                  <a:srgbClr val="222635"/>
                </a:solidFill>
                <a:effectLst/>
                <a:latin typeface="Cambria" panose="02040503050406030204" pitchFamily="18" charset="0"/>
              </a:rPr>
              <a:t>Fully-connected layer</a:t>
            </a:r>
            <a:r>
              <a:rPr lang="en-GB" sz="4000" b="0" i="0" dirty="0">
                <a:solidFill>
                  <a:srgbClr val="222635"/>
                </a:solidFill>
                <a:effectLst/>
                <a:latin typeface="Cambria" panose="02040503050406030204" pitchFamily="18" charset="0"/>
              </a:rPr>
              <a:t>: The fully-connected layer is a classic multi-layer </a:t>
            </a:r>
            <a:r>
              <a:rPr lang="en-GB" sz="4000" b="0" i="0" dirty="0" err="1">
                <a:solidFill>
                  <a:srgbClr val="222635"/>
                </a:solidFill>
                <a:effectLst/>
                <a:latin typeface="Cambria" panose="02040503050406030204" pitchFamily="18" charset="0"/>
              </a:rPr>
              <a:t>perceptrons</a:t>
            </a:r>
            <a:r>
              <a:rPr lang="en-GB" sz="4000" b="0" i="0" dirty="0">
                <a:solidFill>
                  <a:srgbClr val="222635"/>
                </a:solidFill>
                <a:effectLst/>
                <a:latin typeface="Cambria" panose="02040503050406030204" pitchFamily="18" charset="0"/>
              </a:rPr>
              <a:t> with a </a:t>
            </a:r>
            <a:r>
              <a:rPr lang="en-GB" sz="4000" b="0" i="0" dirty="0" err="1">
                <a:solidFill>
                  <a:srgbClr val="222635"/>
                </a:solidFill>
                <a:effectLst/>
                <a:latin typeface="Cambria" panose="02040503050406030204" pitchFamily="18" charset="0"/>
              </a:rPr>
              <a:t>softmax</a:t>
            </a:r>
            <a:r>
              <a:rPr lang="en-GB" sz="4000" b="0" i="0" dirty="0">
                <a:solidFill>
                  <a:srgbClr val="222635"/>
                </a:solidFill>
                <a:effectLst/>
                <a:latin typeface="Cambria" panose="02040503050406030204" pitchFamily="18" charset="0"/>
              </a:rPr>
              <a:t> activation function in the output layer</a:t>
            </a:r>
          </a:p>
          <a:p>
            <a:pPr algn="l"/>
            <a:endParaRPr lang="en-GB" sz="4000" b="0" i="0" dirty="0">
              <a:solidFill>
                <a:srgbClr val="222635"/>
              </a:solidFill>
              <a:effectLst/>
              <a:latin typeface="Cambria" panose="02040503050406030204" pitchFamily="18" charset="0"/>
            </a:endParaRPr>
          </a:p>
          <a:p>
            <a:pPr algn="l"/>
            <a:endParaRPr lang="en-GB" sz="4000" b="0" i="0" dirty="0">
              <a:solidFill>
                <a:srgbClr val="222635"/>
              </a:solidFill>
              <a:effectLst/>
              <a:latin typeface="Cambria" panose="02040503050406030204" pitchFamily="18" charset="0"/>
            </a:endParaRPr>
          </a:p>
          <a:p>
            <a:r>
              <a:rPr lang="en-GB" sz="2800" b="0" i="0" dirty="0">
                <a:solidFill>
                  <a:srgbClr val="000000"/>
                </a:solidFill>
                <a:effectLst/>
                <a:latin typeface="proxima_novaregular"/>
              </a:rPr>
              <a:t>In Max Pooling, the largest element is taken from feature map. Average Pooling calculates the average of the elements in a predefined sized Image section. The total sum of the elements in the predefined section is computed in Sum Pooling. </a:t>
            </a:r>
            <a:endParaRPr lang="en-GB" sz="1800" u="none" kern="1200" dirty="0">
              <a:solidFill>
                <a:srgbClr val="636363"/>
              </a:solidFill>
              <a:latin typeface="Calibri" panose="020F0502020204030204" pitchFamily="34" charset="0"/>
              <a:ea typeface="+mn-ea"/>
              <a:cs typeface="Calibri" panose="020F0502020204030204" pitchFamily="34" charset="0"/>
            </a:endParaRPr>
          </a:p>
        </p:txBody>
      </p:sp>
      <p:sp>
        <p:nvSpPr>
          <p:cNvPr id="4" name="Slide Number Placeholder 3"/>
          <p:cNvSpPr>
            <a:spLocks noGrp="1"/>
          </p:cNvSpPr>
          <p:nvPr>
            <p:ph type="sldNum" sz="quarter" idx="5"/>
          </p:nvPr>
        </p:nvSpPr>
        <p:spPr/>
        <p:txBody>
          <a:bodyPr/>
          <a:lstStyle/>
          <a:p>
            <a:fld id="{4FC5AA1A-68E3-4D93-B297-4EB7A4DC9BE0}" type="slidenum">
              <a:rPr lang="en-GB" smtClean="0"/>
              <a:t>25</a:t>
            </a:fld>
            <a:endParaRPr lang="en-GB"/>
          </a:p>
        </p:txBody>
      </p:sp>
    </p:spTree>
    <p:extLst>
      <p:ext uri="{BB962C8B-B14F-4D97-AF65-F5344CB8AC3E}">
        <p14:creationId xmlns:p14="http://schemas.microsoft.com/office/powerpoint/2010/main" val="2807617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42729"/>
                </a:solidFill>
                <a:effectLst/>
                <a:latin typeface="-apple-system"/>
              </a:rPr>
              <a:t>The Inception models are types on Convolutional Neural Networks designed by google mainly for image classification. </a:t>
            </a:r>
            <a:endParaRPr lang="en-GB" dirty="0"/>
          </a:p>
        </p:txBody>
      </p:sp>
      <p:sp>
        <p:nvSpPr>
          <p:cNvPr id="4" name="Slide Number Placeholder 3"/>
          <p:cNvSpPr>
            <a:spLocks noGrp="1"/>
          </p:cNvSpPr>
          <p:nvPr>
            <p:ph type="sldNum" sz="quarter" idx="5"/>
          </p:nvPr>
        </p:nvSpPr>
        <p:spPr/>
        <p:txBody>
          <a:bodyPr/>
          <a:lstStyle/>
          <a:p>
            <a:fld id="{4FC5AA1A-68E3-4D93-B297-4EB7A4DC9BE0}" type="slidenum">
              <a:rPr lang="en-GB" smtClean="0"/>
              <a:t>27</a:t>
            </a:fld>
            <a:endParaRPr lang="en-GB"/>
          </a:p>
        </p:txBody>
      </p:sp>
    </p:spTree>
    <p:extLst>
      <p:ext uri="{BB962C8B-B14F-4D97-AF65-F5344CB8AC3E}">
        <p14:creationId xmlns:p14="http://schemas.microsoft.com/office/powerpoint/2010/main" val="1280264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spc="-10" dirty="0">
                <a:effectLst/>
                <a:highlight>
                  <a:srgbClr val="FF0000"/>
                </a:highlight>
                <a:latin typeface="Calibri Light" panose="020F0302020204030204" pitchFamily="34" charset="0"/>
                <a:ea typeface="Times New Roman" panose="02020603050405020304" pitchFamily="18" charset="0"/>
              </a:rPr>
              <a:t>Virus - </a:t>
            </a:r>
            <a:r>
              <a:rPr lang="en-US" sz="1800" spc="-10" dirty="0">
                <a:effectLst/>
                <a:highlight>
                  <a:srgbClr val="FF0000"/>
                </a:highlight>
                <a:latin typeface="Calibri Light" panose="020F0302020204030204" pitchFamily="34" charset="0"/>
                <a:ea typeface="Times New Roman" panose="02020603050405020304" pitchFamily="18" charset="0"/>
              </a:rPr>
              <a:t>Malware that, when executed, tries to replicate itself into other executable machine or script code; when it succeeds, the code is said to be infected. When the infected code is executed, the virus also executes.</a:t>
            </a:r>
            <a:endParaRPr lang="en-GB" sz="1800" spc="-10" dirty="0">
              <a:effectLst/>
              <a:latin typeface="Garamond" panose="02020404030301010803" pitchFamily="18" charset="0"/>
              <a:ea typeface="Times New Roman" panose="02020603050405020304" pitchFamily="18" charset="0"/>
              <a:cs typeface="Times New Roman" panose="02020603050405020304" pitchFamily="18" charset="0"/>
            </a:endParaRPr>
          </a:p>
          <a:p>
            <a:pPr algn="just">
              <a:tabLst>
                <a:tab pos="5486400" algn="r"/>
                <a:tab pos="457200" algn="l"/>
              </a:tabLst>
            </a:pPr>
            <a:r>
              <a:rPr lang="en-US" sz="1800" b="1" spc="-10" dirty="0">
                <a:effectLst/>
                <a:highlight>
                  <a:srgbClr val="FF0000"/>
                </a:highlight>
                <a:latin typeface="Calibri Light" panose="020F0302020204030204" pitchFamily="34" charset="0"/>
                <a:ea typeface="Times New Roman" panose="02020603050405020304" pitchFamily="18" charset="0"/>
                <a:cs typeface="Times New Roman" panose="02020603050405020304" pitchFamily="18" charset="0"/>
              </a:rPr>
              <a:t>Worm</a:t>
            </a:r>
            <a:r>
              <a:rPr lang="en-US" sz="1800" spc="-10" dirty="0">
                <a:effectLst/>
                <a:highlight>
                  <a:srgbClr val="FF0000"/>
                </a:highlight>
                <a:latin typeface="Calibri Light" panose="020F0302020204030204" pitchFamily="34" charset="0"/>
                <a:ea typeface="Times New Roman" panose="02020603050405020304" pitchFamily="18" charset="0"/>
                <a:cs typeface="Times New Roman" panose="02020603050405020304" pitchFamily="18" charset="0"/>
              </a:rPr>
              <a:t> - A computer program that can run independently and can propagate a complete working version of itself onto other hosts on a network, usually by exploiting software vulnerabilities in the target system.</a:t>
            </a:r>
          </a:p>
          <a:p>
            <a:pPr marL="0" marR="0" lvl="0" indent="0" algn="just" defTabSz="914400" rtl="0" eaLnBrk="1" fontAlgn="auto" latinLnBrk="0" hangingPunct="1">
              <a:lnSpc>
                <a:spcPct val="100000"/>
              </a:lnSpc>
              <a:spcBef>
                <a:spcPts val="0"/>
              </a:spcBef>
              <a:spcAft>
                <a:spcPts val="0"/>
              </a:spcAft>
              <a:buClrTx/>
              <a:buSzTx/>
              <a:buFontTx/>
              <a:buNone/>
              <a:tabLst>
                <a:tab pos="5486400" algn="r"/>
                <a:tab pos="457200" algn="l"/>
              </a:tabLst>
              <a:defRPr/>
            </a:pPr>
            <a:r>
              <a:rPr lang="en-US" sz="1800" b="1" spc="-10" dirty="0">
                <a:effectLst/>
                <a:highlight>
                  <a:srgbClr val="FF0000"/>
                </a:highlight>
                <a:latin typeface="Calibri Light" panose="020F0302020204030204" pitchFamily="34" charset="0"/>
                <a:ea typeface="Times New Roman" panose="02020603050405020304" pitchFamily="18" charset="0"/>
                <a:cs typeface="Times New Roman" panose="02020603050405020304" pitchFamily="18" charset="0"/>
              </a:rPr>
              <a:t>Social engineering attacks</a:t>
            </a:r>
            <a:r>
              <a:rPr lang="en-GB" sz="1800" b="1" spc="-10" dirty="0">
                <a:effectLst/>
                <a:highlight>
                  <a:srgbClr val="FF0000"/>
                </a:highlight>
                <a:latin typeface="Garamond" panose="02020404030301010803" pitchFamily="18" charset="0"/>
                <a:ea typeface="Times New Roman" panose="02020603050405020304" pitchFamily="18" charset="0"/>
                <a:cs typeface="Times New Roman" panose="02020603050405020304" pitchFamily="18" charset="0"/>
              </a:rPr>
              <a:t> - </a:t>
            </a:r>
            <a:r>
              <a:rPr lang="en-US" sz="1800" spc="-10" dirty="0">
                <a:effectLst/>
                <a:highlight>
                  <a:srgbClr val="FF0000"/>
                </a:highlight>
                <a:latin typeface="Calibri Light" panose="020F0302020204030204" pitchFamily="34" charset="0"/>
                <a:ea typeface="Times New Roman" panose="02020603050405020304" pitchFamily="18" charset="0"/>
              </a:rPr>
              <a:t>exploits social engineering to leverage user’s trust by masquerading as communications from a trusted source.</a:t>
            </a:r>
          </a:p>
          <a:p>
            <a:pPr marL="0" marR="0" lvl="0" indent="0" algn="just" defTabSz="914400" rtl="0" eaLnBrk="1" fontAlgn="auto" latinLnBrk="0" hangingPunct="1">
              <a:lnSpc>
                <a:spcPct val="100000"/>
              </a:lnSpc>
              <a:spcBef>
                <a:spcPts val="0"/>
              </a:spcBef>
              <a:spcAft>
                <a:spcPts val="0"/>
              </a:spcAft>
              <a:buClrTx/>
              <a:buSzTx/>
              <a:buFontTx/>
              <a:buNone/>
              <a:tabLst>
                <a:tab pos="5486400" algn="r"/>
                <a:tab pos="457200" algn="l"/>
              </a:tabLst>
              <a:defRPr/>
            </a:pPr>
            <a:r>
              <a:rPr lang="en-US" sz="1800" b="1" spc="-10" dirty="0">
                <a:effectLst/>
                <a:highlight>
                  <a:srgbClr val="FF0000"/>
                </a:highlight>
                <a:latin typeface="Calibri Light" panose="020F0302020204030204" pitchFamily="34" charset="0"/>
                <a:ea typeface="Times New Roman" panose="02020603050405020304" pitchFamily="18" charset="0"/>
              </a:rPr>
              <a:t>Trojan horse</a:t>
            </a:r>
            <a:r>
              <a:rPr lang="en-US" sz="1800" spc="-10" dirty="0">
                <a:effectLst/>
                <a:highlight>
                  <a:srgbClr val="FF0000"/>
                </a:highlight>
                <a:latin typeface="Calibri Light" panose="020F0302020204030204" pitchFamily="34" charset="0"/>
                <a:ea typeface="Times New Roman" panose="02020603050405020304" pitchFamily="18" charset="0"/>
              </a:rPr>
              <a:t> A computer program that appears to have a useful function, but also has a hidden and potentially malicious function that evades security mechanisms, sometimes by exploiting legitimate authorizations of a system entity that invokes it.</a:t>
            </a:r>
          </a:p>
          <a:p>
            <a:pPr marL="0" marR="0" lvl="0" indent="0" algn="just" defTabSz="914400" rtl="0" eaLnBrk="1" fontAlgn="auto" latinLnBrk="0" hangingPunct="1">
              <a:lnSpc>
                <a:spcPct val="100000"/>
              </a:lnSpc>
              <a:spcBef>
                <a:spcPts val="0"/>
              </a:spcBef>
              <a:spcAft>
                <a:spcPts val="0"/>
              </a:spcAft>
              <a:buClrTx/>
              <a:buSzTx/>
              <a:buFontTx/>
              <a:buNone/>
              <a:tabLst>
                <a:tab pos="5486400" algn="r"/>
                <a:tab pos="457200" algn="l"/>
              </a:tabLst>
              <a:defRPr/>
            </a:pPr>
            <a:r>
              <a:rPr lang="en-US" sz="1800" b="1" spc="-10" dirty="0">
                <a:effectLst/>
                <a:highlight>
                  <a:srgbClr val="FF0000"/>
                </a:highlight>
                <a:latin typeface="Calibri Light" panose="020F0302020204030204" pitchFamily="34" charset="0"/>
                <a:ea typeface="Times New Roman" panose="02020603050405020304" pitchFamily="18" charset="0"/>
              </a:rPr>
              <a:t>Phishing attacks </a:t>
            </a:r>
            <a:r>
              <a:rPr lang="en-GB" sz="1800" dirty="0">
                <a:effectLst/>
                <a:highlight>
                  <a:srgbClr val="FF0000"/>
                </a:highlight>
                <a:latin typeface="Calibri Light" panose="020F0302020204030204" pitchFamily="34" charset="0"/>
                <a:ea typeface="Times New Roman" panose="02020603050405020304" pitchFamily="18" charset="0"/>
              </a:rPr>
              <a:t>Approach used to capture a user’s login and password credentials. Generally, the attackers include a URL in a spam e-mail that links to a fake web site controlled by the attacker, but which mimics the login page of some banking, gaming, or similar site. The user can be directed to some enclosed form to complete, which can return the data to an e-mail accessible to the attacker. Therefore, the attacker gather a range of private and personal information on the user and can then “assume” the user’s identity for the purpose of obtaining credit, or sensitive access to other resources.</a:t>
            </a:r>
            <a:endParaRPr lang="en-GB" sz="1800" spc="-10" dirty="0">
              <a:effectLst/>
              <a:latin typeface="Garamond" panose="02020404030301010803" pitchFamily="18" charset="0"/>
              <a:ea typeface="Times New Roman" panose="020206030504050203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FC5AA1A-68E3-4D93-B297-4EB7A4DC9BE0}" type="slidenum">
              <a:rPr lang="en-GB" smtClean="0"/>
              <a:t>3</a:t>
            </a:fld>
            <a:endParaRPr lang="en-GB"/>
          </a:p>
        </p:txBody>
      </p:sp>
    </p:spTree>
    <p:extLst>
      <p:ext uri="{BB962C8B-B14F-4D97-AF65-F5344CB8AC3E}">
        <p14:creationId xmlns:p14="http://schemas.microsoft.com/office/powerpoint/2010/main" val="3963468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spc="-10" dirty="0">
                <a:latin typeface="Calibri" panose="020F0502020204030204" pitchFamily="34" charset="0"/>
                <a:cs typeface="Calibri" panose="020F0502020204030204" pitchFamily="34" charset="0"/>
              </a:rPr>
              <a:t>Malware family  - </a:t>
            </a:r>
            <a:r>
              <a:rPr lang="en-GB" sz="1200" dirty="0"/>
              <a:t>Shares similar properties that can be used to create signatures for detection and classification.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202122"/>
                </a:solidFill>
                <a:effectLst/>
                <a:latin typeface="Arial" panose="020B0604020202020204" pitchFamily="34" charset="0"/>
              </a:rPr>
              <a:t>Rogue security software</a:t>
            </a:r>
            <a:r>
              <a:rPr lang="en-GB" b="0" i="0" dirty="0">
                <a:solidFill>
                  <a:srgbClr val="202122"/>
                </a:solidFill>
                <a:effectLst/>
                <a:latin typeface="Arial" panose="020B0604020202020204" pitchFamily="34" charset="0"/>
              </a:rPr>
              <a:t> is a form of </a:t>
            </a:r>
            <a:r>
              <a:rPr lang="en-GB" b="0" i="0" u="none" strike="noStrike" dirty="0">
                <a:solidFill>
                  <a:srgbClr val="0645AD"/>
                </a:solidFill>
                <a:effectLst/>
                <a:latin typeface="Arial" panose="020B0604020202020204" pitchFamily="34" charset="0"/>
                <a:hlinkClick r:id="rId3" tooltip="Malware"/>
              </a:rPr>
              <a:t>malicious software</a:t>
            </a:r>
            <a:r>
              <a:rPr lang="en-GB" b="0" i="0" dirty="0">
                <a:solidFill>
                  <a:srgbClr val="202122"/>
                </a:solidFill>
                <a:effectLst/>
                <a:latin typeface="Arial" panose="020B0604020202020204" pitchFamily="34" charset="0"/>
              </a:rPr>
              <a:t> and </a:t>
            </a:r>
            <a:r>
              <a:rPr lang="en-GB" b="0" i="0" u="none" strike="noStrike" dirty="0">
                <a:solidFill>
                  <a:srgbClr val="0645AD"/>
                </a:solidFill>
                <a:effectLst/>
                <a:latin typeface="Arial" panose="020B0604020202020204" pitchFamily="34" charset="0"/>
                <a:hlinkClick r:id="rId4"/>
              </a:rPr>
              <a:t>internet fraud</a:t>
            </a:r>
            <a:r>
              <a:rPr lang="en-GB" b="0" i="0" dirty="0">
                <a:solidFill>
                  <a:srgbClr val="202122"/>
                </a:solidFill>
                <a:effectLst/>
                <a:latin typeface="Arial" panose="020B0604020202020204" pitchFamily="34" charset="0"/>
              </a:rPr>
              <a:t> that misleads users into believing there is a </a:t>
            </a:r>
            <a:r>
              <a:rPr lang="en-GB" b="0" i="0" u="none" strike="noStrike" dirty="0">
                <a:solidFill>
                  <a:srgbClr val="0645AD"/>
                </a:solidFill>
                <a:effectLst/>
                <a:latin typeface="Arial" panose="020B0604020202020204" pitchFamily="34" charset="0"/>
                <a:hlinkClick r:id="rId5"/>
              </a:rPr>
              <a:t>virus</a:t>
            </a:r>
            <a:r>
              <a:rPr lang="en-GB" b="0" i="0" dirty="0">
                <a:solidFill>
                  <a:srgbClr val="202122"/>
                </a:solidFill>
                <a:effectLst/>
                <a:latin typeface="Arial" panose="020B0604020202020204" pitchFamily="34" charset="0"/>
              </a:rPr>
              <a:t> on their computer and aims to convince them to pay for a fake </a:t>
            </a:r>
            <a:r>
              <a:rPr lang="en-GB" b="0" i="0" u="none" strike="noStrike" dirty="0">
                <a:solidFill>
                  <a:srgbClr val="0645AD"/>
                </a:solidFill>
                <a:effectLst/>
                <a:latin typeface="Arial" panose="020B0604020202020204" pitchFamily="34" charset="0"/>
                <a:hlinkClick r:id="rId3"/>
              </a:rPr>
              <a:t>malware</a:t>
            </a:r>
            <a:r>
              <a:rPr lang="en-GB" b="0" i="0" dirty="0">
                <a:solidFill>
                  <a:srgbClr val="202122"/>
                </a:solidFill>
                <a:effectLst/>
                <a:latin typeface="Arial" panose="020B0604020202020204" pitchFamily="34" charset="0"/>
              </a:rPr>
              <a:t> removal tool that actually installs malware on their computer. It is a form of </a:t>
            </a:r>
            <a:r>
              <a:rPr lang="en-GB" b="0" i="0" u="none" strike="noStrike" dirty="0">
                <a:solidFill>
                  <a:srgbClr val="0645AD"/>
                </a:solidFill>
                <a:effectLst/>
                <a:latin typeface="Arial" panose="020B0604020202020204" pitchFamily="34" charset="0"/>
                <a:hlinkClick r:id="rId6"/>
              </a:rPr>
              <a:t>scareware</a:t>
            </a:r>
            <a:r>
              <a:rPr lang="en-GB" b="0" i="0" dirty="0">
                <a:solidFill>
                  <a:srgbClr val="202122"/>
                </a:solidFill>
                <a:effectLst/>
                <a:latin typeface="Arial" panose="020B0604020202020204" pitchFamily="34" charset="0"/>
              </a:rPr>
              <a:t> that manipulates users through fear, and a form of </a:t>
            </a:r>
            <a:r>
              <a:rPr lang="en-GB" b="0" i="0" u="none" strike="noStrike" dirty="0">
                <a:solidFill>
                  <a:srgbClr val="0645AD"/>
                </a:solidFill>
                <a:effectLst/>
                <a:latin typeface="Arial" panose="020B0604020202020204" pitchFamily="34" charset="0"/>
                <a:hlinkClick r:id="rId7" tooltip="Computer virus"/>
              </a:rPr>
              <a:t>ransomware</a:t>
            </a:r>
            <a:r>
              <a:rPr lang="en-GB" b="0" i="0" dirty="0">
                <a:solidFill>
                  <a:srgbClr val="202122"/>
                </a:solidFill>
                <a:effectLst/>
                <a:latin typeface="Arial" panose="020B0604020202020204" pitchFamily="34" charset="0"/>
              </a:rPr>
              <a:t>.</a:t>
            </a:r>
            <a:r>
              <a:rPr lang="en-GB" b="0" i="0" u="none" strike="noStrike" baseline="30000" dirty="0">
                <a:solidFill>
                  <a:srgbClr val="0645AD"/>
                </a:solidFill>
                <a:effectLst/>
                <a:latin typeface="Arial" panose="020B0604020202020204" pitchFamily="34" charset="0"/>
                <a:hlinkClick r:id="rId8"/>
              </a:rPr>
              <a:t>[1]</a:t>
            </a: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02124"/>
                </a:solidFill>
                <a:effectLst/>
                <a:latin typeface="arial" panose="020B0604020202020204" pitchFamily="34" charset="0"/>
              </a:rPr>
              <a:t>A </a:t>
            </a:r>
            <a:r>
              <a:rPr lang="en-GB" b="1" i="0" dirty="0">
                <a:solidFill>
                  <a:srgbClr val="202124"/>
                </a:solidFill>
                <a:effectLst/>
                <a:latin typeface="arial" panose="020B0604020202020204" pitchFamily="34" charset="0"/>
              </a:rPr>
              <a:t>password stealer</a:t>
            </a:r>
            <a:r>
              <a:rPr lang="en-GB" b="0" i="0" dirty="0">
                <a:solidFill>
                  <a:srgbClr val="202124"/>
                </a:solidFill>
                <a:effectLst/>
                <a:latin typeface="arial" panose="020B0604020202020204" pitchFamily="34" charset="0"/>
              </a:rPr>
              <a:t> (PWS) is malware that is specifically used to transmit personal information, such as user names and </a:t>
            </a:r>
            <a:r>
              <a:rPr lang="en-GB" b="1" i="0" dirty="0">
                <a:solidFill>
                  <a:srgbClr val="202124"/>
                </a:solidFill>
                <a:effectLst/>
                <a:latin typeface="arial" panose="020B0604020202020204" pitchFamily="34" charset="0"/>
              </a:rPr>
              <a:t>passwords</a:t>
            </a:r>
            <a:r>
              <a:rPr lang="en-GB" b="0" i="0" dirty="0">
                <a:solidFill>
                  <a:srgbClr val="202124"/>
                </a:solidFill>
                <a:effectLst/>
                <a:latin typeface="arial" panose="020B0604020202020204" pitchFamily="34" charset="0"/>
              </a:rPr>
              <a:t>. A PWS often works in conjunction with a keylogger or other tracking software.</a:t>
            </a: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2F3947"/>
                </a:solidFill>
                <a:effectLst/>
                <a:latin typeface="IBM Plex Sans"/>
              </a:rPr>
              <a:t>A spyware </a:t>
            </a:r>
            <a:r>
              <a:rPr lang="en-GB" b="1" i="0" dirty="0" err="1">
                <a:solidFill>
                  <a:srgbClr val="2F3947"/>
                </a:solidFill>
                <a:effectLst/>
                <a:latin typeface="IBM Plex Sans"/>
              </a:rPr>
              <a:t>dialer</a:t>
            </a:r>
            <a:r>
              <a:rPr lang="en-GB" b="1" i="0" dirty="0">
                <a:solidFill>
                  <a:srgbClr val="2F3947"/>
                </a:solidFill>
                <a:effectLst/>
                <a:latin typeface="IBM Plex Sans"/>
              </a:rPr>
              <a:t> </a:t>
            </a:r>
            <a:r>
              <a:rPr lang="en-GB" b="0" i="0" dirty="0">
                <a:solidFill>
                  <a:srgbClr val="2F3947"/>
                </a:solidFill>
                <a:effectLst/>
                <a:latin typeface="IBM Plex Sans"/>
              </a:rPr>
              <a:t>is a malicious program that is installed on a computer and tries to use the dialling features to call other numbers, often running up expensive phone bills for the victim. A </a:t>
            </a:r>
            <a:r>
              <a:rPr lang="en-GB" b="0" i="0" dirty="0" err="1">
                <a:solidFill>
                  <a:srgbClr val="2F3947"/>
                </a:solidFill>
                <a:effectLst/>
                <a:latin typeface="IBM Plex Sans"/>
              </a:rPr>
              <a:t>dialer</a:t>
            </a:r>
            <a:r>
              <a:rPr lang="en-GB" b="0" i="0" dirty="0">
                <a:solidFill>
                  <a:srgbClr val="2F3947"/>
                </a:solidFill>
                <a:effectLst/>
                <a:latin typeface="IBM Plex Sans"/>
              </a:rPr>
              <a:t> is unlike other types of spyware, though it is sometimes included with free software-type downloads.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spc="-10" dirty="0">
                <a:effectLst/>
                <a:highlight>
                  <a:srgbClr val="FFFF00"/>
                </a:highlight>
                <a:latin typeface="Calibri Light" panose="020F0302020204030204" pitchFamily="34" charset="0"/>
                <a:ea typeface="Times New Roman" panose="02020603050405020304" pitchFamily="18" charset="0"/>
                <a:cs typeface="Times New Roman" panose="02020603050405020304" pitchFamily="18" charset="0"/>
              </a:rPr>
              <a:t>Backdoor (trapdoor</a:t>
            </a:r>
            <a:r>
              <a:rPr lang="en-GB" sz="1800" b="1" spc="0" dirty="0">
                <a:effectLst/>
                <a:highlight>
                  <a:srgbClr val="FFFF00"/>
                </a:highlight>
                <a:latin typeface="Calibri Light" panose="020F0302020204030204" pitchFamily="34" charset="0"/>
                <a:ea typeface="Times New Roman" panose="02020603050405020304" pitchFamily="18" charset="0"/>
                <a:cs typeface="Times New Roman" panose="02020603050405020304" pitchFamily="18" charset="0"/>
              </a:rPr>
              <a:t>)</a:t>
            </a:r>
            <a:r>
              <a:rPr lang="en-US" sz="1800" spc="-10" dirty="0">
                <a:effectLst/>
                <a:highlight>
                  <a:srgbClr val="FFFF00"/>
                </a:highlight>
                <a:latin typeface="Calibri Light" panose="020F0302020204030204" pitchFamily="34" charset="0"/>
                <a:ea typeface="Times New Roman" panose="02020603050405020304" pitchFamily="18" charset="0"/>
                <a:cs typeface="Times New Roman" panose="02020603050405020304" pitchFamily="18" charset="0"/>
              </a:rPr>
              <a:t>. Any mechanism that bypasses a normal security check; it may allow unauthorized access to functionality in a program, or onto a compromised system.</a:t>
            </a:r>
            <a:endParaRPr lang="en-GB" sz="1800" spc="-10" dirty="0">
              <a:effectLst/>
              <a:latin typeface="Garamond" panose="02020404030301010803"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spc="-1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4FC5AA1A-68E3-4D93-B297-4EB7A4DC9BE0}" type="slidenum">
              <a:rPr lang="en-GB" smtClean="0"/>
              <a:t>5</a:t>
            </a:fld>
            <a:endParaRPr lang="en-GB"/>
          </a:p>
        </p:txBody>
      </p:sp>
    </p:spTree>
    <p:extLst>
      <p:ext uri="{BB962C8B-B14F-4D97-AF65-F5344CB8AC3E}">
        <p14:creationId xmlns:p14="http://schemas.microsoft.com/office/powerpoint/2010/main" val="2316732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F4A334-50C5-4CB9-9EF8-BA24A6111C28}" type="slidenum">
              <a:rPr lang="en-GB" smtClean="0"/>
              <a:t>6</a:t>
            </a:fld>
            <a:endParaRPr lang="en-GB"/>
          </a:p>
        </p:txBody>
      </p:sp>
    </p:spTree>
    <p:extLst>
      <p:ext uri="{BB962C8B-B14F-4D97-AF65-F5344CB8AC3E}">
        <p14:creationId xmlns:p14="http://schemas.microsoft.com/office/powerpoint/2010/main" val="975305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Segoe UI" panose="020B0502040204020203" pitchFamily="34" charset="0"/>
              </a:rPr>
              <a:t>A </a:t>
            </a:r>
            <a:r>
              <a:rPr lang="en-GB" b="1" i="0" dirty="0">
                <a:effectLst/>
                <a:latin typeface="Segoe UI" panose="020B0502040204020203" pitchFamily="34" charset="0"/>
              </a:rPr>
              <a:t>trojan-downloader</a:t>
            </a:r>
            <a:r>
              <a:rPr lang="en-GB" b="0" i="0" dirty="0">
                <a:effectLst/>
                <a:latin typeface="Segoe UI" panose="020B0502040204020203" pitchFamily="34" charset="0"/>
              </a:rPr>
              <a:t> is a type of </a:t>
            </a:r>
            <a:r>
              <a:rPr lang="en-GB" b="1" i="0" dirty="0">
                <a:effectLst/>
                <a:latin typeface="Segoe UI" panose="020B0502040204020203" pitchFamily="34" charset="0"/>
              </a:rPr>
              <a:t>trojan</a:t>
            </a:r>
            <a:r>
              <a:rPr lang="en-GB" b="0" i="0" dirty="0">
                <a:effectLst/>
                <a:latin typeface="Segoe UI" panose="020B0502040204020203" pitchFamily="34" charset="0"/>
              </a:rPr>
              <a:t> that installs itself to the system and waits until an Internet connection becomes available to connect to a remote server or website in order to download additional programs (usually malware) onto the infected computer.</a:t>
            </a:r>
          </a:p>
          <a:p>
            <a:endParaRPr lang="en-GB" dirty="0"/>
          </a:p>
        </p:txBody>
      </p:sp>
      <p:sp>
        <p:nvSpPr>
          <p:cNvPr id="4" name="Slide Number Placeholder 3"/>
          <p:cNvSpPr>
            <a:spLocks noGrp="1"/>
          </p:cNvSpPr>
          <p:nvPr>
            <p:ph type="sldNum" sz="quarter" idx="5"/>
          </p:nvPr>
        </p:nvSpPr>
        <p:spPr/>
        <p:txBody>
          <a:bodyPr/>
          <a:lstStyle/>
          <a:p>
            <a:fld id="{4FC5AA1A-68E3-4D93-B297-4EB7A4DC9BE0}" type="slidenum">
              <a:rPr lang="en-GB" smtClean="0"/>
              <a:t>7</a:t>
            </a:fld>
            <a:endParaRPr lang="en-GB"/>
          </a:p>
        </p:txBody>
      </p:sp>
    </p:spTree>
    <p:extLst>
      <p:ext uri="{BB962C8B-B14F-4D97-AF65-F5344CB8AC3E}">
        <p14:creationId xmlns:p14="http://schemas.microsoft.com/office/powerpoint/2010/main" val="3713650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i="0" u="none" strike="noStrike" baseline="0" dirty="0">
                <a:latin typeface="CMR10"/>
              </a:rPr>
              <a:t>Static analysis of software is performed without actually executing the program.</a:t>
            </a:r>
          </a:p>
          <a:p>
            <a:r>
              <a:rPr lang="en-GB" b="0" i="0" dirty="0">
                <a:solidFill>
                  <a:srgbClr val="202122"/>
                </a:solidFill>
                <a:effectLst/>
                <a:latin typeface="Arial" panose="020B0604020202020204" pitchFamily="34" charset="0"/>
              </a:rPr>
              <a:t>The binary file can also be disassembled (or reverse engineered) using a disassembler such as IDA or </a:t>
            </a:r>
            <a:r>
              <a:rPr lang="en-GB" b="0" i="0" dirty="0" err="1">
                <a:solidFill>
                  <a:srgbClr val="202122"/>
                </a:solidFill>
                <a:effectLst/>
                <a:latin typeface="Arial" panose="020B0604020202020204" pitchFamily="34" charset="0"/>
              </a:rPr>
              <a:t>Ghidra</a:t>
            </a:r>
            <a:r>
              <a:rPr lang="en-GB" b="0" i="0" dirty="0">
                <a:solidFill>
                  <a:srgbClr val="202122"/>
                </a:solidFill>
                <a:effectLst/>
                <a:latin typeface="Arial" panose="020B0604020202020204" pitchFamily="34" charset="0"/>
              </a:rPr>
              <a:t>.</a:t>
            </a:r>
          </a:p>
          <a:p>
            <a:endParaRPr lang="en-GB" b="0" i="0" dirty="0">
              <a:solidFill>
                <a:srgbClr val="2021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baseline="0" dirty="0">
                <a:latin typeface="CMR10"/>
              </a:rPr>
              <a:t>Dynamic analysis requires that we execute the program, often in a virtual environment</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many such sandboxes are virtual systems that can easily be rolled back to a clean state after the analysis is complete.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E2E2E"/>
                </a:solidFill>
                <a:effectLst/>
                <a:latin typeface="NexusSerif"/>
              </a:rPr>
              <a:t>Dynamic approaches are time consuming . </a:t>
            </a:r>
            <a:endParaRPr lang="en-GB" dirty="0"/>
          </a:p>
          <a:p>
            <a:r>
              <a:rPr lang="en-GB" b="0" i="0" dirty="0">
                <a:solidFill>
                  <a:srgbClr val="202122"/>
                </a:solidFill>
                <a:effectLst/>
                <a:latin typeface="Arial" panose="020B0604020202020204" pitchFamily="34" charset="0"/>
              </a:rPr>
              <a:t> </a:t>
            </a:r>
          </a:p>
          <a:p>
            <a:r>
              <a:rPr lang="en-GB" b="0" i="0" dirty="0">
                <a:solidFill>
                  <a:srgbClr val="202122"/>
                </a:solidFill>
                <a:effectLst/>
                <a:latin typeface="Arial" panose="020B0604020202020204" pitchFamily="34" charset="0"/>
              </a:rPr>
              <a:t>embedding syntactic code errors - confuse disassemblers but that will still function during actual execution</a:t>
            </a:r>
          </a:p>
          <a:p>
            <a:endParaRPr lang="en-GB" b="0" i="0" dirty="0">
              <a:solidFill>
                <a:srgbClr val="202122"/>
              </a:solidFill>
              <a:effectLst/>
              <a:latin typeface="Arial" panose="020B0604020202020204" pitchFamily="34" charset="0"/>
            </a:endParaRPr>
          </a:p>
          <a:p>
            <a:pPr algn="l"/>
            <a:r>
              <a:rPr lang="en-GB" sz="1200" b="0" i="0" u="none" strike="noStrike" baseline="0" dirty="0">
                <a:latin typeface="CharisSIL"/>
              </a:rPr>
              <a:t>Both types of analysis have their advantages and limitations and they complement each other. Static analysis</a:t>
            </a:r>
          </a:p>
          <a:p>
            <a:pPr algn="l"/>
            <a:r>
              <a:rPr lang="en-GB" sz="1200" b="0" i="0" u="none" strike="noStrike" baseline="0" dirty="0">
                <a:latin typeface="CharisSIL"/>
              </a:rPr>
              <a:t>is faster but, if malware is successfully concealed using code obfuscation techniques, it could evade detection</a:t>
            </a:r>
            <a:endParaRPr lang="en-GB" b="0" i="0" dirty="0">
              <a:solidFill>
                <a:srgbClr val="202122"/>
              </a:solidFill>
              <a:effectLst/>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4FC5AA1A-68E3-4D93-B297-4EB7A4DC9BE0}" type="slidenum">
              <a:rPr lang="en-GB" smtClean="0"/>
              <a:t>8</a:t>
            </a:fld>
            <a:endParaRPr lang="en-GB"/>
          </a:p>
        </p:txBody>
      </p:sp>
    </p:spTree>
    <p:extLst>
      <p:ext uri="{BB962C8B-B14F-4D97-AF65-F5344CB8AC3E}">
        <p14:creationId xmlns:p14="http://schemas.microsoft.com/office/powerpoint/2010/main" val="2014767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0" i="0" dirty="0">
                <a:solidFill>
                  <a:srgbClr val="2E2E2E"/>
                </a:solidFill>
                <a:effectLst/>
                <a:latin typeface="NexusSerif"/>
              </a:rPr>
              <a:t>code </a:t>
            </a:r>
            <a:r>
              <a:rPr lang="en-GB" sz="2800" b="0" i="0" dirty="0">
                <a:solidFill>
                  <a:srgbClr val="2E2E2E"/>
                </a:solidFill>
                <a:effectLst/>
                <a:latin typeface="NexusSerif"/>
                <a:hlinkClick r:id="rId3" tooltip="Learn more about obfuscation techniques from ScienceDirect's AI-generated Topic Pages"/>
              </a:rPr>
              <a:t>obfuscation techniques</a:t>
            </a:r>
            <a:endParaRPr lang="en-GB" sz="1800" b="0" i="0" dirty="0">
              <a:solidFill>
                <a:srgbClr val="636363"/>
              </a:solidFill>
              <a:effectLst/>
              <a:latin typeface="Work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800" b="0" i="0" dirty="0">
                <a:solidFill>
                  <a:srgbClr val="636363"/>
                </a:solidFill>
                <a:effectLst/>
                <a:latin typeface="Work Sans"/>
              </a:rPr>
              <a:t>there are some techniques to make the malware unrecognizable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800" b="0" i="0" dirty="0">
              <a:solidFill>
                <a:srgbClr val="636363"/>
              </a:solidFill>
              <a:effectLst/>
              <a:latin typeface="Work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800" b="0" i="0" dirty="0">
                <a:solidFill>
                  <a:srgbClr val="636363"/>
                </a:solidFill>
                <a:effectLst/>
                <a:latin typeface="Work Sans"/>
              </a:rPr>
              <a:t>Many of the common forms of malware can be polymorphic, including viruses, worms, bots, trojans, or keyloggers. </a:t>
            </a:r>
            <a:endParaRPr lang="en-GB" sz="2800" dirty="0"/>
          </a:p>
          <a:p>
            <a:endParaRPr lang="en-GB" sz="1800" u="none" kern="1200" dirty="0">
              <a:solidFill>
                <a:srgbClr val="636363"/>
              </a:solidFill>
              <a:latin typeface="Calibri" panose="020F0502020204030204" pitchFamily="34" charset="0"/>
              <a:ea typeface="+mn-ea"/>
              <a:cs typeface="Calibri" panose="020F0502020204030204" pitchFamily="34" charset="0"/>
            </a:endParaRPr>
          </a:p>
          <a:p>
            <a:r>
              <a:rPr lang="en-GB" sz="1800" u="none" kern="1200" dirty="0">
                <a:solidFill>
                  <a:srgbClr val="636363"/>
                </a:solidFill>
                <a:latin typeface="Calibri" panose="020F0502020204030204" pitchFamily="34" charset="0"/>
                <a:ea typeface="+mn-ea"/>
                <a:cs typeface="Calibri" panose="020F0502020204030204" pitchFamily="34" charset="0"/>
              </a:rPr>
              <a:t>Metamorphic malware is the one which translates and changes itself or you can say re-write it's code with each iteration so that it can be difficult for the anti-malware software to identify its signature or pattern.</a:t>
            </a:r>
          </a:p>
          <a:p>
            <a:endParaRPr lang="en-GB" sz="1800" u="none" kern="1200" dirty="0">
              <a:solidFill>
                <a:srgbClr val="636363"/>
              </a:solidFill>
              <a:latin typeface="Calibri" panose="020F0502020204030204" pitchFamily="34" charset="0"/>
              <a:ea typeface="+mn-ea"/>
              <a:cs typeface="Calibri" panose="020F0502020204030204" pitchFamily="34" charset="0"/>
            </a:endParaRPr>
          </a:p>
        </p:txBody>
      </p:sp>
      <p:sp>
        <p:nvSpPr>
          <p:cNvPr id="4" name="Slide Number Placeholder 3"/>
          <p:cNvSpPr>
            <a:spLocks noGrp="1"/>
          </p:cNvSpPr>
          <p:nvPr>
            <p:ph type="sldNum" sz="quarter" idx="5"/>
          </p:nvPr>
        </p:nvSpPr>
        <p:spPr/>
        <p:txBody>
          <a:bodyPr/>
          <a:lstStyle/>
          <a:p>
            <a:fld id="{4FC5AA1A-68E3-4D93-B297-4EB7A4DC9BE0}" type="slidenum">
              <a:rPr lang="en-GB" smtClean="0"/>
              <a:t>9</a:t>
            </a:fld>
            <a:endParaRPr lang="en-GB"/>
          </a:p>
        </p:txBody>
      </p:sp>
    </p:spTree>
    <p:extLst>
      <p:ext uri="{BB962C8B-B14F-4D97-AF65-F5344CB8AC3E}">
        <p14:creationId xmlns:p14="http://schemas.microsoft.com/office/powerpoint/2010/main" val="1657699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harisSIL"/>
                <a:ea typeface="Calibri" panose="020F0502020204030204" pitchFamily="34" charset="0"/>
                <a:cs typeface="CharisSIL"/>
              </a:rPr>
              <a:t>Static features are extracted from a piece of program without involving its execution.</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String</a:t>
            </a:r>
            <a:r>
              <a:rPr lang="en-GB" sz="1800" dirty="0">
                <a:effectLst/>
                <a:latin typeface="Calibri" panose="020F0502020204030204" pitchFamily="34" charset="0"/>
                <a:ea typeface="Calibri" panose="020F0502020204030204" pitchFamily="34" charset="0"/>
                <a:cs typeface="Arial" panose="020B0604020202020204" pitchFamily="34" charset="0"/>
              </a:rPr>
              <a:t> analysis refers to the extraction of every printable string within an executable or program. A string refers to a sequence of characters.</a:t>
            </a:r>
          </a:p>
          <a:p>
            <a:pPr algn="just">
              <a:lnSpc>
                <a:spcPct val="107000"/>
              </a:lnSpc>
              <a:spcAft>
                <a:spcPts val="800"/>
              </a:spcAft>
            </a:pPr>
            <a:r>
              <a:rPr lang="en-GB" sz="1800" dirty="0" err="1">
                <a:effectLst/>
                <a:latin typeface="Calibri" panose="020F0502020204030204" pitchFamily="34" charset="0"/>
                <a:ea typeface="Calibri" panose="020F0502020204030204" pitchFamily="34" charset="0"/>
                <a:cs typeface="Arial" panose="020B0604020202020204" pitchFamily="34" charset="0"/>
              </a:rPr>
              <a:t>E.g</a:t>
            </a:r>
            <a:r>
              <a:rPr lang="en-GB" sz="1800" dirty="0">
                <a:effectLst/>
                <a:latin typeface="Calibri" panose="020F0502020204030204" pitchFamily="34" charset="0"/>
                <a:ea typeface="Calibri" panose="020F0502020204030204" pitchFamily="34" charset="0"/>
                <a:cs typeface="Arial" panose="020B0604020202020204" pitchFamily="34" charset="0"/>
              </a:rPr>
              <a:t> information found: URLs that the program connects to, file locations or </a:t>
            </a:r>
            <a:r>
              <a:rPr lang="en-GB" sz="1800" dirty="0" err="1">
                <a:effectLst/>
                <a:latin typeface="Calibri" panose="020F0502020204030204" pitchFamily="34" charset="0"/>
                <a:ea typeface="Calibri" panose="020F0502020204030204" pitchFamily="34" charset="0"/>
                <a:cs typeface="Arial" panose="020B0604020202020204" pitchFamily="34" charset="0"/>
              </a:rPr>
              <a:t>filepaths</a:t>
            </a:r>
            <a:r>
              <a:rPr lang="en-GB" sz="1800" dirty="0">
                <a:effectLst/>
                <a:latin typeface="Calibri" panose="020F0502020204030204" pitchFamily="34" charset="0"/>
                <a:ea typeface="Calibri" panose="020F0502020204030204" pitchFamily="34" charset="0"/>
                <a:cs typeface="Arial" panose="020B0604020202020204" pitchFamily="34" charset="0"/>
              </a:rPr>
              <a:t> of files accessed/modified by the program, names of the menus of the application, etc.</a:t>
            </a:r>
          </a:p>
          <a:p>
            <a:pPr algn="just">
              <a:lnSpc>
                <a:spcPct val="107000"/>
              </a:lnSpc>
              <a:spcAft>
                <a:spcPts val="800"/>
              </a:spcAft>
            </a:pPr>
            <a:endParaRPr lang="en-GB" sz="1800" b="1"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An n-gram</a:t>
            </a:r>
            <a:r>
              <a:rPr lang="en-GB" sz="1800" dirty="0">
                <a:effectLst/>
                <a:latin typeface="Calibri" panose="020F0502020204030204" pitchFamily="34" charset="0"/>
                <a:ea typeface="Calibri" panose="020F0502020204030204" pitchFamily="34" charset="0"/>
                <a:cs typeface="Arial" panose="020B0604020202020204" pitchFamily="34" charset="0"/>
              </a:rPr>
              <a:t> is a contiguous sequence of n items from a given sequence of text. </a:t>
            </a: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N-grams can be extracted from the bytes sequences representing the malware’s binary content and from the assembly language source code. </a:t>
            </a:r>
          </a:p>
          <a:p>
            <a:pPr algn="just">
              <a:lnSpc>
                <a:spcPct val="107000"/>
              </a:lnSpc>
              <a:spcAft>
                <a:spcPts val="800"/>
              </a:spcAft>
            </a:pPr>
            <a:endParaRPr lang="en-GB" sz="1800" b="1"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API (Application </a:t>
            </a:r>
            <a:r>
              <a:rPr lang="en-GB" sz="1800" b="1" dirty="0" err="1">
                <a:effectLst/>
                <a:latin typeface="Calibri" panose="020F0502020204030204" pitchFamily="34" charset="0"/>
                <a:ea typeface="Calibri" panose="020F0502020204030204" pitchFamily="34" charset="0"/>
                <a:cs typeface="Arial" panose="020B0604020202020204" pitchFamily="34" charset="0"/>
              </a:rPr>
              <a:t>programm</a:t>
            </a:r>
            <a:r>
              <a:rPr lang="en-GB" sz="1800" b="1" dirty="0">
                <a:effectLst/>
                <a:latin typeface="Calibri" panose="020F0502020204030204" pitchFamily="34" charset="0"/>
                <a:ea typeface="Calibri" panose="020F0502020204030204" pitchFamily="34" charset="0"/>
                <a:cs typeface="Arial" panose="020B0604020202020204" pitchFamily="34" charset="0"/>
              </a:rPr>
              <a:t> interface) functions and system calls</a:t>
            </a:r>
            <a:r>
              <a:rPr lang="en-GB" sz="1800" dirty="0">
                <a:effectLst/>
                <a:latin typeface="Calibri" panose="020F0502020204030204" pitchFamily="34" charset="0"/>
                <a:ea typeface="Calibri" panose="020F0502020204030204" pitchFamily="34" charset="0"/>
                <a:cs typeface="Arial" panose="020B0604020202020204" pitchFamily="34" charset="0"/>
              </a:rPr>
              <a:t> are related to services provided by the operating systems such as networking, security, file management, and so on. As there is no other way for software to access the system resources without using API functions, the invocation of particular</a:t>
            </a:r>
            <a:r>
              <a:rPr lang="en-GB" sz="1800" b="1" dirty="0">
                <a:effectLst/>
                <a:latin typeface="Calibri" panose="020F0502020204030204" pitchFamily="34" charset="0"/>
                <a:ea typeface="Calibri" panose="020F0502020204030204" pitchFamily="34" charset="0"/>
                <a:cs typeface="Arial" panose="020B0604020202020204" pitchFamily="34" charset="0"/>
              </a:rPr>
              <a:t>. API functions provides key information to represent the </a:t>
            </a:r>
            <a:r>
              <a:rPr lang="en-GB" sz="1800" b="1" dirty="0" err="1">
                <a:effectLst/>
                <a:latin typeface="Calibri" panose="020F0502020204030204" pitchFamily="34" charset="0"/>
                <a:ea typeface="Calibri" panose="020F0502020204030204" pitchFamily="34" charset="0"/>
                <a:cs typeface="Arial" panose="020B0604020202020204" pitchFamily="34" charset="0"/>
              </a:rPr>
              <a:t>behavior</a:t>
            </a:r>
            <a:r>
              <a:rPr lang="en-GB" sz="1800" b="1" dirty="0">
                <a:effectLst/>
                <a:latin typeface="Calibri" panose="020F0502020204030204" pitchFamily="34" charset="0"/>
                <a:ea typeface="Calibri" panose="020F0502020204030204" pitchFamily="34" charset="0"/>
                <a:cs typeface="Arial" panose="020B0604020202020204" pitchFamily="34" charset="0"/>
              </a:rPr>
              <a:t> of malware.</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e.g. Sami et al. (2010) proposed a three-step framework to classify PE files based on API calls usage. First, they </a:t>
            </a:r>
            <a:r>
              <a:rPr lang="en-GB" sz="1800" dirty="0" err="1">
                <a:effectLst/>
                <a:latin typeface="Calibri" panose="020F0502020204030204" pitchFamily="34" charset="0"/>
                <a:ea typeface="Calibri" panose="020F0502020204030204" pitchFamily="34" charset="0"/>
                <a:cs typeface="Arial" panose="020B0604020202020204" pitchFamily="34" charset="0"/>
              </a:rPr>
              <a:t>analyzed</a:t>
            </a:r>
            <a:r>
              <a:rPr lang="en-GB" sz="1800" dirty="0">
                <a:effectLst/>
                <a:latin typeface="Calibri" panose="020F0502020204030204" pitchFamily="34" charset="0"/>
                <a:ea typeface="Calibri" panose="020F0502020204030204" pitchFamily="34" charset="0"/>
                <a:cs typeface="Arial" panose="020B0604020202020204" pitchFamily="34" charset="0"/>
              </a:rPr>
              <a:t> the Portable Executable files and extracted the list of imported API calls.</a:t>
            </a:r>
          </a:p>
          <a:p>
            <a:pPr>
              <a:lnSpc>
                <a:spcPct val="107000"/>
              </a:lnSpc>
              <a:spcAft>
                <a:spcPts val="800"/>
              </a:spcAft>
            </a:pPr>
            <a:endParaRPr lang="en-GB" sz="1800" dirty="0">
              <a:effectLst/>
              <a:latin typeface="CharisSIL"/>
              <a:ea typeface="Calibri" panose="020F0502020204030204" pitchFamily="34" charset="0"/>
              <a:cs typeface="CharisSIL"/>
            </a:endParaRPr>
          </a:p>
          <a:p>
            <a:pPr>
              <a:lnSpc>
                <a:spcPct val="107000"/>
              </a:lnSpc>
              <a:spcAft>
                <a:spcPts val="800"/>
              </a:spcAft>
            </a:pPr>
            <a:r>
              <a:rPr lang="en-GB" sz="1800" dirty="0">
                <a:effectLst/>
                <a:latin typeface="CharisSIL"/>
                <a:ea typeface="Calibri" panose="020F0502020204030204" pitchFamily="34" charset="0"/>
                <a:cs typeface="CharisSIL"/>
              </a:rPr>
              <a:t>Previous research has used a high mean entropy to detect the presence of encryption and compression.</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Entropy</a:t>
            </a:r>
            <a:r>
              <a:rPr lang="en-GB" sz="1800" dirty="0">
                <a:effectLst/>
                <a:latin typeface="Calibri" panose="020F0502020204030204" pitchFamily="34" charset="0"/>
                <a:ea typeface="Calibri" panose="020F0502020204030204" pitchFamily="34" charset="0"/>
                <a:cs typeface="Arial" panose="020B0604020202020204" pitchFamily="34" charset="0"/>
              </a:rPr>
              <a:t> analysis has been employed because files with segments of code that have been </a:t>
            </a:r>
            <a:r>
              <a:rPr lang="en-GB" sz="1800" b="1" dirty="0">
                <a:effectLst/>
                <a:latin typeface="Calibri" panose="020F0502020204030204" pitchFamily="34" charset="0"/>
                <a:ea typeface="Calibri" panose="020F0502020204030204" pitchFamily="34" charset="0"/>
                <a:cs typeface="Arial" panose="020B0604020202020204" pitchFamily="34" charset="0"/>
              </a:rPr>
              <a:t>compressed or encrypted</a:t>
            </a:r>
            <a:r>
              <a:rPr lang="en-GB" sz="1800" dirty="0">
                <a:effectLst/>
                <a:latin typeface="Calibri" panose="020F0502020204030204" pitchFamily="34" charset="0"/>
                <a:ea typeface="Calibri" panose="020F0502020204030204" pitchFamily="34" charset="0"/>
                <a:cs typeface="Arial" panose="020B0604020202020204" pitchFamily="34" charset="0"/>
              </a:rPr>
              <a:t> tend to have higher entropy than native code.</a:t>
            </a: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However, when the malicious code is concealed in a sophisticated manner it might be hard to detect through such simple entropy statistics. Files with encrypted, compressed, native or padded segments tend to have distinct and unique entropy levels. Thus, researchers started </a:t>
            </a:r>
            <a:r>
              <a:rPr lang="en-GB" sz="1800" dirty="0" err="1">
                <a:effectLst/>
                <a:latin typeface="Calibri" panose="020F0502020204030204" pitchFamily="34" charset="0"/>
                <a:ea typeface="Calibri" panose="020F0502020204030204" pitchFamily="34" charset="0"/>
                <a:cs typeface="Arial" panose="020B0604020202020204" pitchFamily="34" charset="0"/>
              </a:rPr>
              <a:t>analyzing</a:t>
            </a:r>
            <a:r>
              <a:rPr lang="en-GB" sz="1800" dirty="0">
                <a:effectLst/>
                <a:latin typeface="Calibri" panose="020F0502020204030204" pitchFamily="34" charset="0"/>
                <a:ea typeface="Calibri" panose="020F0502020204030204" pitchFamily="34" charset="0"/>
                <a:cs typeface="Arial" panose="020B0604020202020204" pitchFamily="34" charset="0"/>
              </a:rPr>
              <a:t> what is known as the structural entropy of a file, the representation of the malware’s byte sequence as a stream of entropy values, where each value indicates the amount of entropy over a small chunk of code in a specific location (see Fig. 4). In particular, Sorokin and Jun (2011) compared the similarity between the structural entropy of an unknown file with that of the training dataset to detect malware.</a:t>
            </a:r>
          </a:p>
          <a:p>
            <a:pPr algn="just">
              <a:lnSpc>
                <a:spcPct val="107000"/>
              </a:lnSpc>
              <a:spcAft>
                <a:spcPts val="800"/>
              </a:spcAft>
            </a:pPr>
            <a:r>
              <a:rPr lang="en-GB" sz="1800" dirty="0" err="1">
                <a:effectLst/>
                <a:latin typeface="Calibri" panose="020F0502020204030204" pitchFamily="34" charset="0"/>
                <a:ea typeface="Calibri" panose="020F0502020204030204" pitchFamily="34" charset="0"/>
                <a:cs typeface="Arial" panose="020B0604020202020204" pitchFamily="34" charset="0"/>
              </a:rPr>
              <a:t>Baysa</a:t>
            </a:r>
            <a:r>
              <a:rPr lang="en-GB" sz="1800" dirty="0">
                <a:effectLst/>
                <a:latin typeface="Calibri" panose="020F0502020204030204" pitchFamily="34" charset="0"/>
                <a:ea typeface="Calibri" panose="020F0502020204030204" pitchFamily="34" charset="0"/>
                <a:cs typeface="Arial" panose="020B0604020202020204" pitchFamily="34" charset="0"/>
              </a:rPr>
              <a:t> et al. (2013) extended the previous work to detect metamorphic malware. They applied wavelet analysis to determine the areas where there are significant changes in the entropy values. Afterwards, they compared the similarity between two files using the </a:t>
            </a:r>
            <a:r>
              <a:rPr lang="en-GB" sz="1800" dirty="0" err="1">
                <a:effectLst/>
                <a:latin typeface="Calibri" panose="020F0502020204030204" pitchFamily="34" charset="0"/>
                <a:ea typeface="Calibri" panose="020F0502020204030204" pitchFamily="34" charset="0"/>
                <a:cs typeface="Arial" panose="020B0604020202020204" pitchFamily="34" charset="0"/>
              </a:rPr>
              <a:t>Levenshtein</a:t>
            </a:r>
            <a:r>
              <a:rPr lang="en-GB" sz="1800" dirty="0">
                <a:effectLst/>
                <a:latin typeface="Calibri" panose="020F0502020204030204" pitchFamily="34" charset="0"/>
                <a:ea typeface="Calibri" panose="020F0502020204030204" pitchFamily="34" charset="0"/>
                <a:cs typeface="Arial" panose="020B0604020202020204" pitchFamily="34" charset="0"/>
              </a:rPr>
              <a:t> distance. </a:t>
            </a:r>
          </a:p>
          <a:p>
            <a:pPr algn="just">
              <a:lnSpc>
                <a:spcPct val="107000"/>
              </a:lnSpc>
              <a:spcAft>
                <a:spcPts val="800"/>
              </a:spcAft>
            </a:pPr>
            <a:endParaRPr lang="en-GB" sz="1800" b="1"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Malware representation as a </a:t>
            </a:r>
            <a:r>
              <a:rPr lang="en-GB" sz="1800" b="1" dirty="0" err="1">
                <a:effectLst/>
                <a:latin typeface="Calibri" panose="020F0502020204030204" pitchFamily="34" charset="0"/>
                <a:ea typeface="Calibri" panose="020F0502020204030204" pitchFamily="34" charset="0"/>
                <a:cs typeface="Arial" panose="020B0604020202020204" pitchFamily="34" charset="0"/>
              </a:rPr>
              <a:t>gray</a:t>
            </a:r>
            <a:r>
              <a:rPr lang="en-GB" sz="1800" b="1" dirty="0">
                <a:effectLst/>
                <a:latin typeface="Calibri" panose="020F0502020204030204" pitchFamily="34" charset="0"/>
                <a:ea typeface="Calibri" panose="020F0502020204030204" pitchFamily="34" charset="0"/>
                <a:cs typeface="Arial" panose="020B0604020202020204" pitchFamily="34" charset="0"/>
              </a:rPr>
              <a:t> scale image</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n-GB" sz="1800" b="1"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A Function Call Graph (FCG)</a:t>
            </a:r>
            <a:r>
              <a:rPr lang="en-GB" sz="1800" dirty="0">
                <a:effectLst/>
                <a:latin typeface="Calibri" panose="020F0502020204030204" pitchFamily="34" charset="0"/>
                <a:ea typeface="Calibri" panose="020F0502020204030204" pitchFamily="34" charset="0"/>
                <a:cs typeface="Arial" panose="020B0604020202020204" pitchFamily="34" charset="0"/>
              </a:rPr>
              <a:t> is a directed graph whose vertices represent the functions of which a software program is composed, and the edges symbolize function calls. A vertex is represented by either one of the following two types of functions:</a:t>
            </a:r>
          </a:p>
          <a:p>
            <a:pPr algn="just">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1. Local functions, implemented by the programmer to perform specific tasks.</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2. External functions: provided by the O.S. or system and external libraries.</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GB" sz="1800" b="1" dirty="0" err="1">
                <a:solidFill>
                  <a:srgbClr val="0A80BB"/>
                </a:solidFill>
                <a:effectLst/>
                <a:latin typeface="CharisSIL"/>
                <a:ea typeface="Calibri" panose="020F0502020204030204" pitchFamily="34" charset="0"/>
                <a:cs typeface="CharisSIL"/>
              </a:rPr>
              <a:t>Kinable</a:t>
            </a:r>
            <a:r>
              <a:rPr lang="en-GB" sz="1800" b="1" dirty="0">
                <a:solidFill>
                  <a:srgbClr val="0A80BB"/>
                </a:solidFill>
                <a:effectLst/>
                <a:latin typeface="CharisSIL"/>
                <a:ea typeface="Calibri" panose="020F0502020204030204" pitchFamily="34" charset="0"/>
                <a:cs typeface="CharisSIL"/>
              </a:rPr>
              <a:t> et al. (2011) </a:t>
            </a:r>
            <a:r>
              <a:rPr lang="en-GB" sz="1800" b="1" dirty="0">
                <a:solidFill>
                  <a:srgbClr val="000000"/>
                </a:solidFill>
                <a:effectLst/>
                <a:latin typeface="CharisSIL"/>
                <a:ea typeface="Calibri" panose="020F0502020204030204" pitchFamily="34" charset="0"/>
                <a:cs typeface="CharisSIL"/>
              </a:rPr>
              <a:t>presented an approach to cluster malware based on the structural similarities between function call graphs.</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Control Flow Graph </a:t>
            </a:r>
            <a:r>
              <a:rPr lang="en-GB" sz="1800" dirty="0">
                <a:effectLst/>
                <a:latin typeface="CharisSIL"/>
                <a:ea typeface="Calibri" panose="020F0502020204030204" pitchFamily="34" charset="0"/>
                <a:cs typeface="CharisSIL"/>
              </a:rPr>
              <a:t>is a directed graph in which the</a:t>
            </a:r>
            <a:r>
              <a:rPr lang="en-GB" sz="1800" b="1" dirty="0">
                <a:effectLst/>
                <a:latin typeface="CharisSIL"/>
                <a:ea typeface="Calibri" panose="020F0502020204030204" pitchFamily="34" charset="0"/>
                <a:cs typeface="CharisSIL"/>
              </a:rPr>
              <a:t> nodes represent basic blocks </a:t>
            </a:r>
            <a:r>
              <a:rPr lang="en-GB" sz="1800" dirty="0">
                <a:effectLst/>
                <a:latin typeface="CharisSIL"/>
                <a:ea typeface="Calibri" panose="020F0502020204030204" pitchFamily="34" charset="0"/>
                <a:cs typeface="CharisSIL"/>
              </a:rPr>
              <a:t>and the</a:t>
            </a:r>
            <a:r>
              <a:rPr lang="en-GB" sz="1800" b="1" dirty="0">
                <a:effectLst/>
                <a:latin typeface="CharisSIL"/>
                <a:ea typeface="Calibri" panose="020F0502020204030204" pitchFamily="34" charset="0"/>
                <a:cs typeface="CharisSIL"/>
              </a:rPr>
              <a:t> edges represent control flow paths. </a:t>
            </a:r>
            <a:r>
              <a:rPr lang="en-GB" sz="1800" dirty="0">
                <a:effectLst/>
                <a:latin typeface="CharisSIL"/>
                <a:ea typeface="Calibri" panose="020F0502020204030204" pitchFamily="34" charset="0"/>
                <a:cs typeface="CharisSIL"/>
              </a:rPr>
              <a:t>A basic block is </a:t>
            </a:r>
            <a:r>
              <a:rPr lang="en-GB" sz="1800" b="1" dirty="0">
                <a:effectLst/>
                <a:latin typeface="CharisSIL"/>
                <a:ea typeface="Calibri" panose="020F0502020204030204" pitchFamily="34" charset="0"/>
                <a:cs typeface="CharisSIL"/>
              </a:rPr>
              <a:t>a linear sequence of program instructions</a:t>
            </a:r>
            <a:r>
              <a:rPr lang="en-GB" sz="1800" dirty="0">
                <a:effectLst/>
                <a:latin typeface="CharisSIL"/>
                <a:ea typeface="Calibri" panose="020F0502020204030204" pitchFamily="34" charset="0"/>
                <a:cs typeface="CharisSIL"/>
              </a:rPr>
              <a:t> having an entry point (the first instruction executed) and an exit point (the last instruction executed). A </a:t>
            </a:r>
            <a:r>
              <a:rPr lang="en-GB" sz="1800" b="1" dirty="0">
                <a:effectLst/>
                <a:latin typeface="CharisSIL"/>
                <a:ea typeface="Calibri" panose="020F0502020204030204" pitchFamily="34" charset="0"/>
                <a:cs typeface="CharisSIL"/>
              </a:rPr>
              <a:t>CFG </a:t>
            </a:r>
            <a:r>
              <a:rPr lang="en-GB" sz="1800" dirty="0">
                <a:effectLst/>
                <a:latin typeface="CharisSIL"/>
                <a:ea typeface="Calibri" panose="020F0502020204030204" pitchFamily="34" charset="0"/>
                <a:cs typeface="CharisSIL"/>
              </a:rPr>
              <a:t>is a representation of all the</a:t>
            </a:r>
            <a:r>
              <a:rPr lang="en-GB" sz="1800" b="1" dirty="0">
                <a:effectLst/>
                <a:latin typeface="CharisSIL"/>
                <a:ea typeface="Calibri" panose="020F0502020204030204" pitchFamily="34" charset="0"/>
                <a:cs typeface="CharisSIL"/>
              </a:rPr>
              <a:t> paths that can be traversed during a program’s execution.</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GB" sz="1800" b="1" dirty="0">
                <a:effectLst/>
                <a:latin typeface="CharisSIL"/>
                <a:ea typeface="Calibri" panose="020F0502020204030204" pitchFamily="34" charset="0"/>
                <a:cs typeface="CharisSIL"/>
              </a:rPr>
              <a: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b="1" dirty="0">
                <a:effectLst/>
                <a:latin typeface="CharisSIL"/>
                <a:ea typeface="Calibri" panose="020F0502020204030204" pitchFamily="34" charset="0"/>
                <a:cs typeface="CharisSIL"/>
              </a:rPr>
              <a:t>Dynamic features are those extracted from the execution of malware at runtime.</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GB" sz="1800" dirty="0">
                <a:solidFill>
                  <a:srgbClr val="000000"/>
                </a:solidFill>
                <a:effectLst/>
                <a:latin typeface="CharisSIL"/>
                <a:ea typeface="Calibri" panose="020F0502020204030204" pitchFamily="34" charset="0"/>
                <a:cs typeface="CharisSIL"/>
              </a:rPr>
              <a: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GB" sz="1800" dirty="0">
                <a:solidFill>
                  <a:srgbClr val="000000"/>
                </a:solidFill>
                <a:effectLst/>
                <a:latin typeface="CharisSIL"/>
                <a:ea typeface="Calibri" panose="020F0502020204030204" pitchFamily="34" charset="0"/>
                <a:cs typeface="CharisSIL"/>
              </a:rPr>
              <a:t>Dynamic analysis involves monitoring malware (and observing the real sequence of instructions executed or the sequence of API functions triggered) as it runs or examining the system after the malware has executed. It reveals process creation, file and registry manipulation and modifications of memory values, registers and variables.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GB" sz="1800" dirty="0">
                <a:solidFill>
                  <a:srgbClr val="000000"/>
                </a:solidFill>
                <a:effectLst/>
                <a:latin typeface="CharisSIL"/>
                <a:ea typeface="Calibri" panose="020F0502020204030204" pitchFamily="34" charset="0"/>
                <a:cs typeface="CharisSIL"/>
              </a:rPr>
              <a: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GB" sz="1800" dirty="0">
                <a:solidFill>
                  <a:srgbClr val="000000"/>
                </a:solidFill>
                <a:effectLst/>
                <a:latin typeface="CharisSIL"/>
                <a:ea typeface="Calibri" panose="020F0502020204030204" pitchFamily="34" charset="0"/>
                <a:cs typeface="CharisSIL"/>
              </a:rPr>
              <a:t>A description of the most common information and features extracted through dynamic analysis is provided below.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indent="228600" algn="just">
              <a:lnSpc>
                <a:spcPct val="107000"/>
              </a:lnSpc>
              <a:spcAft>
                <a:spcPts val="800"/>
              </a:spcAft>
            </a:pPr>
            <a:r>
              <a:rPr lang="en-GB" sz="1800" dirty="0">
                <a:solidFill>
                  <a:srgbClr val="000000"/>
                </a:solidFill>
                <a:effectLst/>
                <a:latin typeface="CharisSIL"/>
                <a:ea typeface="Calibri" panose="020F0502020204030204" pitchFamily="34" charset="0"/>
                <a:cs typeface="CharisSIL"/>
              </a:rPr>
              <a:t>- presents methods that </a:t>
            </a:r>
            <a:r>
              <a:rPr lang="en-GB" sz="1800" b="1" dirty="0">
                <a:solidFill>
                  <a:srgbClr val="000000"/>
                </a:solidFill>
                <a:effectLst/>
                <a:latin typeface="CharisSIL"/>
                <a:ea typeface="Calibri" panose="020F0502020204030204" pitchFamily="34" charset="0"/>
                <a:cs typeface="CharisSIL"/>
              </a:rPr>
              <a:t>extract features from malware’s memory, registers and CPU usage</a:t>
            </a:r>
            <a:r>
              <a:rPr lang="en-GB" sz="1800" dirty="0">
                <a:solidFill>
                  <a:srgbClr val="000000"/>
                </a:solidFill>
                <a:effectLst/>
                <a:latin typeface="CharisSIL"/>
                <a:ea typeface="Calibri" panose="020F0502020204030204" pitchFamily="34" charset="0"/>
                <a:cs typeface="CharisSIL"/>
              </a:rPr>
              <a: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CharisSIL"/>
              <a:buChar char="-"/>
            </a:pPr>
            <a:r>
              <a:rPr lang="en-GB" sz="1800" dirty="0">
                <a:solidFill>
                  <a:srgbClr val="000000"/>
                </a:solidFill>
                <a:effectLst/>
                <a:latin typeface="CharisSIL"/>
                <a:ea typeface="Calibri" panose="020F0502020204030204" pitchFamily="34" charset="0"/>
                <a:cs typeface="CharisSIL"/>
              </a:rPr>
              <a:t>includes approaches that extract </a:t>
            </a:r>
            <a:r>
              <a:rPr lang="en-GB" sz="1800" b="1" dirty="0">
                <a:solidFill>
                  <a:srgbClr val="000000"/>
                </a:solidFill>
                <a:effectLst/>
                <a:latin typeface="CharisSIL"/>
                <a:ea typeface="Calibri" panose="020F0502020204030204" pitchFamily="34" charset="0"/>
                <a:cs typeface="CharisSIL"/>
              </a:rPr>
              <a:t>features from the runtime traces of executables</a:t>
            </a:r>
            <a:r>
              <a:rPr lang="en-GB" sz="1800" dirty="0">
                <a:solidFill>
                  <a:srgbClr val="000000"/>
                </a:solidFill>
                <a:effectLst/>
                <a:latin typeface="CharisSIL"/>
                <a:ea typeface="Calibri" panose="020F0502020204030204" pitchFamily="34" charset="0"/>
                <a:cs typeface="CharisSIL"/>
              </a:rPr>
              <a:t>. ]</a:t>
            </a:r>
            <a:endParaRPr lang="en-GB" sz="1800" dirty="0">
              <a:effectLst/>
              <a:latin typeface="Calibri" panose="020F0502020204030204" pitchFamily="34" charset="0"/>
              <a:ea typeface="Calibri" panose="020F0502020204030204" pitchFamily="34" charset="0"/>
              <a:cs typeface="CharisSIL"/>
            </a:endParaRPr>
          </a:p>
          <a:p>
            <a:pPr marL="342900" lvl="0" indent="-342900" algn="just">
              <a:lnSpc>
                <a:spcPct val="107000"/>
              </a:lnSpc>
              <a:buFont typeface="CharisSIL"/>
              <a:buChar char="-"/>
            </a:pPr>
            <a:r>
              <a:rPr lang="en-GB" sz="1800" dirty="0">
                <a:solidFill>
                  <a:srgbClr val="000000"/>
                </a:solidFill>
                <a:effectLst/>
                <a:latin typeface="CharisSIL"/>
                <a:ea typeface="Calibri" panose="020F0502020204030204" pitchFamily="34" charset="0"/>
                <a:cs typeface="CharisSIL"/>
              </a:rPr>
              <a:t>summarizes methods that extract features from the </a:t>
            </a:r>
            <a:r>
              <a:rPr lang="en-GB" sz="1800" b="1" dirty="0">
                <a:solidFill>
                  <a:srgbClr val="000000"/>
                </a:solidFill>
                <a:effectLst/>
                <a:latin typeface="CharisSIL"/>
                <a:ea typeface="Calibri" panose="020F0502020204030204" pitchFamily="34" charset="0"/>
                <a:cs typeface="CharisSIL"/>
              </a:rPr>
              <a:t>network activity</a:t>
            </a:r>
            <a:r>
              <a:rPr lang="en-GB" sz="1800" dirty="0">
                <a:solidFill>
                  <a:srgbClr val="000000"/>
                </a:solidFill>
                <a:effectLst/>
                <a:latin typeface="CharisSIL"/>
                <a:ea typeface="Calibri" panose="020F0502020204030204" pitchFamily="34" charset="0"/>
                <a:cs typeface="CharisSIL"/>
              </a:rPr>
              <a:t> of malware. </a:t>
            </a:r>
            <a:endParaRPr lang="en-GB" sz="1800" dirty="0">
              <a:effectLst/>
              <a:latin typeface="Calibri" panose="020F0502020204030204" pitchFamily="34" charset="0"/>
              <a:ea typeface="Calibri" panose="020F0502020204030204" pitchFamily="34" charset="0"/>
              <a:cs typeface="CharisSIL"/>
            </a:endParaRPr>
          </a:p>
          <a:p>
            <a:pPr marL="342900" lvl="0" indent="-342900" algn="just">
              <a:lnSpc>
                <a:spcPct val="107000"/>
              </a:lnSpc>
              <a:spcAft>
                <a:spcPts val="800"/>
              </a:spcAft>
              <a:buFont typeface="CharisSIL"/>
              <a:buChar char="-"/>
            </a:pPr>
            <a:r>
              <a:rPr lang="en-GB" sz="1800" dirty="0">
                <a:solidFill>
                  <a:srgbClr val="000000"/>
                </a:solidFill>
                <a:effectLst/>
                <a:latin typeface="CharisSIL"/>
                <a:ea typeface="Calibri" panose="020F0502020204030204" pitchFamily="34" charset="0"/>
                <a:cs typeface="CharisSIL"/>
              </a:rPr>
              <a:t>methods that process the </a:t>
            </a:r>
            <a:r>
              <a:rPr lang="en-GB" sz="1800" b="1" dirty="0">
                <a:solidFill>
                  <a:srgbClr val="000000"/>
                </a:solidFill>
                <a:effectLst/>
                <a:latin typeface="CharisSIL"/>
                <a:ea typeface="Calibri" panose="020F0502020204030204" pitchFamily="34" charset="0"/>
                <a:cs typeface="CharisSIL"/>
              </a:rPr>
              <a:t>API call</a:t>
            </a:r>
            <a:r>
              <a:rPr lang="en-GB" sz="1800" dirty="0">
                <a:solidFill>
                  <a:srgbClr val="000000"/>
                </a:solidFill>
                <a:effectLst/>
                <a:latin typeface="CharisSIL"/>
                <a:ea typeface="Calibri" panose="020F0502020204030204" pitchFamily="34" charset="0"/>
                <a:cs typeface="CharisSIL"/>
              </a:rPr>
              <a:t> traces of malware.</a:t>
            </a:r>
            <a:endParaRPr lang="en-GB" sz="1800" dirty="0">
              <a:effectLst/>
              <a:latin typeface="Calibri" panose="020F0502020204030204" pitchFamily="34" charset="0"/>
              <a:ea typeface="Calibri" panose="020F0502020204030204" pitchFamily="34" charset="0"/>
              <a:cs typeface="CharisSIL"/>
            </a:endParaRPr>
          </a:p>
          <a:p>
            <a:pPr algn="just">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dirty="0">
                <a:effectLst/>
                <a:latin typeface="CharisSIL"/>
                <a:ea typeface="Calibri" panose="020F0502020204030204" pitchFamily="34" charset="0"/>
                <a:cs typeface="CharisSIL"/>
              </a:rPr>
              <a:t>E.g... In their work, the runtime </a:t>
            </a:r>
            <a:r>
              <a:rPr lang="en-GB" sz="1800" dirty="0" err="1">
                <a:effectLst/>
                <a:latin typeface="CharisSIL"/>
                <a:ea typeface="Calibri" panose="020F0502020204030204" pitchFamily="34" charset="0"/>
                <a:cs typeface="CharisSIL"/>
              </a:rPr>
              <a:t>behavior</a:t>
            </a:r>
            <a:r>
              <a:rPr lang="en-GB" sz="1800" dirty="0">
                <a:effectLst/>
                <a:latin typeface="CharisSIL"/>
                <a:ea typeface="Calibri" panose="020F0502020204030204" pitchFamily="34" charset="0"/>
                <a:cs typeface="CharisSIL"/>
              </a:rPr>
              <a:t> is recorded and some API calls from common DLLs are hooked. The system </a:t>
            </a:r>
            <a:r>
              <a:rPr lang="en-GB" sz="1800" b="1" dirty="0">
                <a:effectLst/>
                <a:latin typeface="CharisSIL"/>
                <a:ea typeface="Calibri" panose="020F0502020204030204" pitchFamily="34" charset="0"/>
                <a:cs typeface="CharisSIL"/>
              </a:rPr>
              <a:t>analyses memory contents and register values to build a similarity score between two files</a:t>
            </a:r>
            <a:r>
              <a:rPr lang="en-GB" sz="1800" dirty="0">
                <a:effectLst/>
                <a:latin typeface="CharisSIL"/>
                <a:ea typeface="Calibri" panose="020F0502020204030204" pitchFamily="34" charset="0"/>
                <a:cs typeface="CharisSIL"/>
              </a:rPr>
              <a:t>.</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4FC5AA1A-68E3-4D93-B297-4EB7A4DC9BE0}" type="slidenum">
              <a:rPr lang="en-GB" smtClean="0"/>
              <a:t>10</a:t>
            </a:fld>
            <a:endParaRPr lang="en-GB"/>
          </a:p>
        </p:txBody>
      </p:sp>
    </p:spTree>
    <p:extLst>
      <p:ext uri="{BB962C8B-B14F-4D97-AF65-F5344CB8AC3E}">
        <p14:creationId xmlns:p14="http://schemas.microsoft.com/office/powerpoint/2010/main" val="3185788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800" b="0" i="0" u="none" strike="noStrike" baseline="0" dirty="0">
                <a:latin typeface="CharisSIL"/>
              </a:rPr>
              <a:t>Sections that contain mainly the code and data</a:t>
            </a:r>
            <a:endParaRPr lang="en-GB" sz="800" dirty="0"/>
          </a:p>
          <a:p>
            <a:endParaRPr lang="en-GB" dirty="0"/>
          </a:p>
        </p:txBody>
      </p:sp>
      <p:sp>
        <p:nvSpPr>
          <p:cNvPr id="4" name="Slide Number Placeholder 3"/>
          <p:cNvSpPr>
            <a:spLocks noGrp="1"/>
          </p:cNvSpPr>
          <p:nvPr>
            <p:ph type="sldNum" sz="quarter" idx="5"/>
          </p:nvPr>
        </p:nvSpPr>
        <p:spPr/>
        <p:txBody>
          <a:bodyPr/>
          <a:lstStyle/>
          <a:p>
            <a:fld id="{4FC5AA1A-68E3-4D93-B297-4EB7A4DC9BE0}" type="slidenum">
              <a:rPr lang="en-GB" smtClean="0"/>
              <a:t>13</a:t>
            </a:fld>
            <a:endParaRPr lang="en-GB"/>
          </a:p>
        </p:txBody>
      </p:sp>
    </p:spTree>
    <p:extLst>
      <p:ext uri="{BB962C8B-B14F-4D97-AF65-F5344CB8AC3E}">
        <p14:creationId xmlns:p14="http://schemas.microsoft.com/office/powerpoint/2010/main" val="3845284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6/9/2021</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55542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6/9/2021</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693968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6/9/2021</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56192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6/9/2021</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331760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6/9/2021</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700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6/9/2021</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64559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6/9/2021</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368110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6/9/2021</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3691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6/9/2021</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05608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6/9/2021</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310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6/9/2021</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6/9/2021</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43841855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datascience.hubs.vidyard.com/watch/CYfbzzj57RPfCwoMnEHD4M" TargetMode="Externa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hyperlink" Target="https://datascience.hubs.vidyard.com/watch/CYfbzzj57RPfCwoMnEHD4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Googlene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l.acm.org/citation.cfm?id=201690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Debugging_tool" TargetMode="External"/><Relationship Id="rId3" Type="http://schemas.openxmlformats.org/officeDocument/2006/relationships/image" Target="../media/image7.png"/><Relationship Id="rId7" Type="http://schemas.openxmlformats.org/officeDocument/2006/relationships/hyperlink" Target="https://en.wikipedia.org/wiki/Sandbox_(computer_securit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hyperlink" Target="https://en.wikipedia.org/wiki/WinDbg" TargetMode="External"/><Relationship Id="rId4" Type="http://schemas.openxmlformats.org/officeDocument/2006/relationships/image" Target="../media/image8.svg"/><Relationship Id="rId9" Type="http://schemas.openxmlformats.org/officeDocument/2006/relationships/hyperlink" Target="https://en.wikipedia.org/wiki/GNU_Debugger"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18" Type="http://schemas.openxmlformats.org/officeDocument/2006/relationships/image" Target="../media/image22.svg"/><Relationship Id="rId3" Type="http://schemas.openxmlformats.org/officeDocument/2006/relationships/hyperlink" Target="https://searchsecurity.techtarget.com/definition/Metamorphic-virus" TargetMode="External"/><Relationship Id="rId7" Type="http://schemas.openxmlformats.org/officeDocument/2006/relationships/image" Target="../media/image11.png"/><Relationship Id="rId12" Type="http://schemas.openxmlformats.org/officeDocument/2006/relationships/image" Target="../media/image16.svg"/><Relationship Id="rId17" Type="http://schemas.openxmlformats.org/officeDocument/2006/relationships/image" Target="../media/image21.png"/><Relationship Id="rId2" Type="http://schemas.openxmlformats.org/officeDocument/2006/relationships/notesSlide" Target="../notesSlides/notesSlide7.xml"/><Relationship Id="rId16" Type="http://schemas.openxmlformats.org/officeDocument/2006/relationships/image" Target="../media/image20.svg"/><Relationship Id="rId1" Type="http://schemas.openxmlformats.org/officeDocument/2006/relationships/slideLayout" Target="../slideLayouts/slideLayout2.xml"/><Relationship Id="rId6" Type="http://schemas.openxmlformats.org/officeDocument/2006/relationships/hyperlink" Target="https://searchsecurity.techtarget.com/definition/antivirus-software" TargetMode="External"/><Relationship Id="rId11" Type="http://schemas.openxmlformats.org/officeDocument/2006/relationships/image" Target="../media/image15.png"/><Relationship Id="rId5" Type="http://schemas.openxmlformats.org/officeDocument/2006/relationships/hyperlink" Target="https://whatis.techtarget.com/definition/code" TargetMode="External"/><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hyperlink" Target="https://searchsoftwarequality.techtarget.com/definition/iteration" TargetMode="External"/><Relationship Id="rId9" Type="http://schemas.openxmlformats.org/officeDocument/2006/relationships/image" Target="../media/image13.png"/><Relationship Id="rId1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77" name="Rectangle 134">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6CD5B3-4943-4A56-8D9D-B7FD8EE137DE}"/>
              </a:ext>
            </a:extLst>
          </p:cNvPr>
          <p:cNvSpPr>
            <a:spLocks noGrp="1"/>
          </p:cNvSpPr>
          <p:nvPr>
            <p:ph type="ctrTitle"/>
          </p:nvPr>
        </p:nvSpPr>
        <p:spPr>
          <a:xfrm>
            <a:off x="539750" y="536575"/>
            <a:ext cx="3892550" cy="1453003"/>
          </a:xfrm>
        </p:spPr>
        <p:txBody>
          <a:bodyPr vert="horz" wrap="square" lIns="91440" tIns="45720" rIns="91440" bIns="45720" rtlCol="0" anchor="b" anchorCtr="0">
            <a:normAutofit fontScale="90000"/>
          </a:bodyPr>
          <a:lstStyle/>
          <a:p>
            <a:r>
              <a:rPr lang="en-US" sz="3200" b="1" kern="1200" cap="none" spc="0" baseline="0" dirty="0">
                <a:solidFill>
                  <a:schemeClr val="tx1"/>
                </a:solidFill>
                <a:latin typeface="+mj-lt"/>
                <a:ea typeface="+mj-ea"/>
                <a:cs typeface="+mj-cs"/>
              </a:rPr>
              <a:t>Malware Analysis: visualization and classification</a:t>
            </a:r>
          </a:p>
        </p:txBody>
      </p:sp>
      <p:cxnSp>
        <p:nvCxnSpPr>
          <p:cNvPr id="1078" name="Straight Connector 136">
            <a:extLst>
              <a:ext uri="{FF2B5EF4-FFF2-40B4-BE49-F238E27FC236}">
                <a16:creationId xmlns:a16="http://schemas.microsoft.com/office/drawing/2014/main" id="{79A23555-9837-466D-9123-97B89F6CA1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60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7D0D22E-AE77-42C3-9F66-83226761784D}"/>
              </a:ext>
            </a:extLst>
          </p:cNvPr>
          <p:cNvSpPr>
            <a:spLocks noGrp="1"/>
          </p:cNvSpPr>
          <p:nvPr>
            <p:ph type="subTitle" idx="1"/>
          </p:nvPr>
        </p:nvSpPr>
        <p:spPr>
          <a:xfrm>
            <a:off x="990000" y="2877018"/>
            <a:ext cx="2970000" cy="2901482"/>
          </a:xfrm>
        </p:spPr>
        <p:txBody>
          <a:bodyPr vert="horz" lIns="91440" tIns="45720" rIns="91440" bIns="45720" rtlCol="0">
            <a:normAutofit/>
          </a:bodyPr>
          <a:lstStyle/>
          <a:p>
            <a:pPr>
              <a:lnSpc>
                <a:spcPct val="150000"/>
              </a:lnSpc>
            </a:pPr>
            <a:r>
              <a:rPr lang="en-US" sz="2000" b="1" dirty="0">
                <a:solidFill>
                  <a:schemeClr val="tx1">
                    <a:lumMod val="95000"/>
                    <a:lumOff val="5000"/>
                    <a:alpha val="60000"/>
                  </a:schemeClr>
                </a:solidFill>
                <a:latin typeface="Calibri Light" panose="020F0302020204030204" pitchFamily="34" charset="0"/>
                <a:cs typeface="Calibri Light" panose="020F0302020204030204" pitchFamily="34" charset="0"/>
              </a:rPr>
              <a:t>Systems security</a:t>
            </a:r>
          </a:p>
          <a:p>
            <a:pPr>
              <a:lnSpc>
                <a:spcPct val="150000"/>
              </a:lnSpc>
            </a:pPr>
            <a:endParaRPr lang="en-US" sz="2000" dirty="0">
              <a:solidFill>
                <a:schemeClr val="tx1">
                  <a:lumMod val="95000"/>
                  <a:lumOff val="5000"/>
                  <a:alpha val="60000"/>
                </a:schemeClr>
              </a:solidFill>
              <a:latin typeface="Calibri Light" panose="020F0302020204030204" pitchFamily="34" charset="0"/>
              <a:cs typeface="Calibri Light" panose="020F0302020204030204" pitchFamily="34" charset="0"/>
            </a:endParaRPr>
          </a:p>
          <a:p>
            <a:pPr>
              <a:lnSpc>
                <a:spcPct val="150000"/>
              </a:lnSpc>
            </a:pPr>
            <a:r>
              <a:rPr lang="en-US" sz="2000" b="1" dirty="0">
                <a:solidFill>
                  <a:schemeClr val="tx1">
                    <a:lumMod val="95000"/>
                    <a:lumOff val="5000"/>
                    <a:alpha val="60000"/>
                  </a:schemeClr>
                </a:solidFill>
                <a:latin typeface="Calibri Light" panose="020F0302020204030204" pitchFamily="34" charset="0"/>
                <a:cs typeface="Calibri Light" panose="020F0302020204030204" pitchFamily="34" charset="0"/>
              </a:rPr>
              <a:t>Rachel Fanti</a:t>
            </a:r>
          </a:p>
          <a:p>
            <a:pPr>
              <a:lnSpc>
                <a:spcPct val="150000"/>
              </a:lnSpc>
            </a:pPr>
            <a:endParaRPr lang="en-US" sz="2000" dirty="0">
              <a:solidFill>
                <a:schemeClr val="tx1">
                  <a:lumMod val="95000"/>
                  <a:lumOff val="5000"/>
                  <a:alpha val="60000"/>
                </a:schemeClr>
              </a:solidFill>
              <a:latin typeface="Calibri Light" panose="020F0302020204030204" pitchFamily="34" charset="0"/>
              <a:cs typeface="Calibri Light" panose="020F0302020204030204" pitchFamily="34" charset="0"/>
            </a:endParaRPr>
          </a:p>
          <a:p>
            <a:pPr>
              <a:lnSpc>
                <a:spcPct val="150000"/>
              </a:lnSpc>
            </a:pPr>
            <a:r>
              <a:rPr lang="en-US" sz="2000" dirty="0">
                <a:solidFill>
                  <a:schemeClr val="tx1">
                    <a:lumMod val="95000"/>
                    <a:lumOff val="5000"/>
                    <a:alpha val="60000"/>
                  </a:schemeClr>
                </a:solidFill>
                <a:latin typeface="Calibri Light" panose="020F0302020204030204" pitchFamily="34" charset="0"/>
                <a:cs typeface="Calibri Light" panose="020F0302020204030204" pitchFamily="34" charset="0"/>
              </a:rPr>
              <a:t>June/2021</a:t>
            </a:r>
          </a:p>
          <a:p>
            <a:pPr>
              <a:lnSpc>
                <a:spcPct val="150000"/>
              </a:lnSpc>
            </a:pPr>
            <a:endParaRPr lang="en-US" sz="2000" dirty="0">
              <a:solidFill>
                <a:schemeClr val="tx1">
                  <a:lumMod val="95000"/>
                  <a:lumOff val="5000"/>
                  <a:alpha val="60000"/>
                </a:schemeClr>
              </a:solidFill>
              <a:latin typeface="Calibri Light" panose="020F0302020204030204" pitchFamily="34" charset="0"/>
              <a:cs typeface="Calibri Light" panose="020F0302020204030204" pitchFamily="34" charset="0"/>
            </a:endParaRPr>
          </a:p>
        </p:txBody>
      </p:sp>
      <p:pic>
        <p:nvPicPr>
          <p:cNvPr id="1026" name="Picture 2" descr="The Institute of Information Security | A Leading Cybersecurity Training  Company">
            <a:extLst>
              <a:ext uri="{FF2B5EF4-FFF2-40B4-BE49-F238E27FC236}">
                <a16:creationId xmlns:a16="http://schemas.microsoft.com/office/drawing/2014/main" id="{D826E3DF-27A4-4984-81DF-013F25A28A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925" r="14720"/>
          <a:stretch/>
        </p:blipFill>
        <p:spPr bwMode="auto">
          <a:xfrm>
            <a:off x="4979987" y="10"/>
            <a:ext cx="7212013"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184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06D6B-880E-4994-BEDE-F08E22CCF149}"/>
              </a:ext>
            </a:extLst>
          </p:cNvPr>
          <p:cNvSpPr>
            <a:spLocks noGrp="1"/>
          </p:cNvSpPr>
          <p:nvPr>
            <p:ph type="title"/>
          </p:nvPr>
        </p:nvSpPr>
        <p:spPr/>
        <p:txBody>
          <a:bodyPr/>
          <a:lstStyle/>
          <a:p>
            <a:r>
              <a:rPr lang="en-GB" dirty="0"/>
              <a:t>Features analysed in Malware Analyses</a:t>
            </a:r>
          </a:p>
        </p:txBody>
      </p:sp>
      <p:sp>
        <p:nvSpPr>
          <p:cNvPr id="3" name="TextBox 2">
            <a:extLst>
              <a:ext uri="{FF2B5EF4-FFF2-40B4-BE49-F238E27FC236}">
                <a16:creationId xmlns:a16="http://schemas.microsoft.com/office/drawing/2014/main" id="{A9414CF0-7B87-4DD4-93CC-9F6EED9DA843}"/>
              </a:ext>
            </a:extLst>
          </p:cNvPr>
          <p:cNvSpPr txBox="1"/>
          <p:nvPr/>
        </p:nvSpPr>
        <p:spPr>
          <a:xfrm>
            <a:off x="4899378" y="2009422"/>
            <a:ext cx="2235200" cy="369332"/>
          </a:xfrm>
          <a:prstGeom prst="rect">
            <a:avLst/>
          </a:prstGeom>
          <a:solidFill>
            <a:schemeClr val="tx2">
              <a:lumMod val="90000"/>
              <a:lumOff val="10000"/>
            </a:schemeClr>
          </a:solidFill>
          <a:ln>
            <a:solidFill>
              <a:schemeClr val="tx2">
                <a:lumMod val="90000"/>
                <a:lumOff val="10000"/>
              </a:schemeClr>
            </a:solidFill>
          </a:ln>
        </p:spPr>
        <p:txBody>
          <a:bodyPr wrap="square" rtlCol="0">
            <a:spAutoFit/>
          </a:bodyPr>
          <a:lstStyle/>
          <a:p>
            <a:r>
              <a:rPr lang="en-GB" dirty="0">
                <a:solidFill>
                  <a:schemeClr val="bg1"/>
                </a:solidFill>
              </a:rPr>
              <a:t>Features Taxonomy</a:t>
            </a:r>
          </a:p>
        </p:txBody>
      </p:sp>
      <p:sp>
        <p:nvSpPr>
          <p:cNvPr id="6" name="TextBox 5">
            <a:extLst>
              <a:ext uri="{FF2B5EF4-FFF2-40B4-BE49-F238E27FC236}">
                <a16:creationId xmlns:a16="http://schemas.microsoft.com/office/drawing/2014/main" id="{6A1316B2-560B-487C-94C8-D9436F60EC45}"/>
              </a:ext>
            </a:extLst>
          </p:cNvPr>
          <p:cNvSpPr txBox="1"/>
          <p:nvPr/>
        </p:nvSpPr>
        <p:spPr>
          <a:xfrm>
            <a:off x="1915686" y="2601599"/>
            <a:ext cx="2235200" cy="369332"/>
          </a:xfrm>
          <a:prstGeom prst="rect">
            <a:avLst/>
          </a:prstGeom>
          <a:solidFill>
            <a:schemeClr val="tx2">
              <a:lumMod val="50000"/>
              <a:lumOff val="50000"/>
            </a:schemeClr>
          </a:solidFill>
          <a:ln>
            <a:solidFill>
              <a:schemeClr val="tx2">
                <a:lumMod val="90000"/>
                <a:lumOff val="10000"/>
              </a:schemeClr>
            </a:solidFill>
          </a:ln>
        </p:spPr>
        <p:txBody>
          <a:bodyPr wrap="square" rtlCol="0">
            <a:spAutoFit/>
          </a:bodyPr>
          <a:lstStyle/>
          <a:p>
            <a:pPr algn="ctr"/>
            <a:r>
              <a:rPr lang="en-GB" dirty="0"/>
              <a:t>Static features</a:t>
            </a:r>
          </a:p>
        </p:txBody>
      </p:sp>
      <p:sp>
        <p:nvSpPr>
          <p:cNvPr id="7" name="TextBox 6">
            <a:extLst>
              <a:ext uri="{FF2B5EF4-FFF2-40B4-BE49-F238E27FC236}">
                <a16:creationId xmlns:a16="http://schemas.microsoft.com/office/drawing/2014/main" id="{83F6A57B-BB05-4922-A468-5BB1CAB8E30F}"/>
              </a:ext>
            </a:extLst>
          </p:cNvPr>
          <p:cNvSpPr txBox="1"/>
          <p:nvPr/>
        </p:nvSpPr>
        <p:spPr>
          <a:xfrm>
            <a:off x="7292623" y="2610831"/>
            <a:ext cx="2235200" cy="369332"/>
          </a:xfrm>
          <a:prstGeom prst="rect">
            <a:avLst/>
          </a:prstGeom>
          <a:solidFill>
            <a:schemeClr val="tx2">
              <a:lumMod val="50000"/>
              <a:lumOff val="50000"/>
            </a:schemeClr>
          </a:solidFill>
          <a:ln>
            <a:solidFill>
              <a:schemeClr val="tx2">
                <a:lumMod val="90000"/>
                <a:lumOff val="10000"/>
              </a:schemeClr>
            </a:solidFill>
          </a:ln>
        </p:spPr>
        <p:txBody>
          <a:bodyPr wrap="square" rtlCol="0">
            <a:spAutoFit/>
          </a:bodyPr>
          <a:lstStyle/>
          <a:p>
            <a:pPr algn="ctr"/>
            <a:r>
              <a:rPr lang="en-GB" dirty="0"/>
              <a:t>Dynamic features</a:t>
            </a:r>
          </a:p>
        </p:txBody>
      </p:sp>
      <p:cxnSp>
        <p:nvCxnSpPr>
          <p:cNvPr id="8" name="Connector: Elbow 7">
            <a:extLst>
              <a:ext uri="{FF2B5EF4-FFF2-40B4-BE49-F238E27FC236}">
                <a16:creationId xmlns:a16="http://schemas.microsoft.com/office/drawing/2014/main" id="{AB15297F-79DD-4E31-908C-A7B0AB107D4A}"/>
              </a:ext>
            </a:extLst>
          </p:cNvPr>
          <p:cNvCxnSpPr>
            <a:stCxn id="3" idx="1"/>
            <a:endCxn id="6" idx="0"/>
          </p:cNvCxnSpPr>
          <p:nvPr/>
        </p:nvCxnSpPr>
        <p:spPr>
          <a:xfrm rot="10800000" flipV="1">
            <a:off x="3033286" y="2194087"/>
            <a:ext cx="1866092" cy="4075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25AF86B9-3A9B-4DB6-B384-5469ED4A3789}"/>
              </a:ext>
            </a:extLst>
          </p:cNvPr>
          <p:cNvCxnSpPr>
            <a:stCxn id="3" idx="3"/>
            <a:endCxn id="7" idx="0"/>
          </p:cNvCxnSpPr>
          <p:nvPr/>
        </p:nvCxnSpPr>
        <p:spPr>
          <a:xfrm>
            <a:off x="7134578" y="2194088"/>
            <a:ext cx="1275645" cy="4167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43BC5B3D-9580-42DB-9596-150454A6ACED}"/>
              </a:ext>
            </a:extLst>
          </p:cNvPr>
          <p:cNvSpPr/>
          <p:nvPr/>
        </p:nvSpPr>
        <p:spPr>
          <a:xfrm>
            <a:off x="877287" y="3443733"/>
            <a:ext cx="1980000" cy="374571"/>
          </a:xfrm>
          <a:prstGeom prst="roundRect">
            <a:avLst/>
          </a:prstGeom>
          <a:solidFill>
            <a:schemeClr val="tx2">
              <a:lumMod val="25000"/>
              <a:lumOff val="75000"/>
            </a:schemeClr>
          </a:solidFill>
          <a:ln>
            <a:solidFill>
              <a:schemeClr val="tx2">
                <a:lumMod val="50000"/>
                <a:lumOff val="50000"/>
              </a:schemeClr>
            </a:solidFill>
          </a:ln>
        </p:spPr>
        <p:txBody>
          <a:bodyPr wrap="square" rtlCol="0">
            <a:spAutoFit/>
          </a:bodyPr>
          <a:lstStyle/>
          <a:p>
            <a:pPr algn="ctr"/>
            <a:r>
              <a:rPr lang="en-GB" sz="1600" dirty="0">
                <a:latin typeface="Calibri" panose="020F0502020204030204" pitchFamily="34" charset="0"/>
                <a:cs typeface="Calibri" panose="020F0502020204030204" pitchFamily="34" charset="0"/>
              </a:rPr>
              <a:t>Strings</a:t>
            </a:r>
            <a:endParaRPr lang="en-GB" sz="1600" dirty="0">
              <a:solidFill>
                <a:schemeClr val="tx1"/>
              </a:solidFill>
              <a:latin typeface="Calibri" panose="020F0502020204030204" pitchFamily="34" charset="0"/>
              <a:cs typeface="Calibri" panose="020F0502020204030204" pitchFamily="34" charset="0"/>
            </a:endParaRPr>
          </a:p>
        </p:txBody>
      </p:sp>
      <p:sp>
        <p:nvSpPr>
          <p:cNvPr id="13" name="Rectangle: Rounded Corners 12">
            <a:extLst>
              <a:ext uri="{FF2B5EF4-FFF2-40B4-BE49-F238E27FC236}">
                <a16:creationId xmlns:a16="http://schemas.microsoft.com/office/drawing/2014/main" id="{1F03FA89-3CB8-4608-BDC2-835997E1D284}"/>
              </a:ext>
            </a:extLst>
          </p:cNvPr>
          <p:cNvSpPr/>
          <p:nvPr/>
        </p:nvSpPr>
        <p:spPr>
          <a:xfrm>
            <a:off x="877287" y="3992558"/>
            <a:ext cx="1980000" cy="374571"/>
          </a:xfrm>
          <a:prstGeom prst="roundRect">
            <a:avLst/>
          </a:prstGeom>
          <a:solidFill>
            <a:schemeClr val="tx2">
              <a:lumMod val="25000"/>
              <a:lumOff val="75000"/>
            </a:schemeClr>
          </a:solidFill>
          <a:ln>
            <a:solidFill>
              <a:schemeClr val="tx2">
                <a:lumMod val="50000"/>
                <a:lumOff val="50000"/>
              </a:schemeClr>
            </a:solidFill>
          </a:ln>
        </p:spPr>
        <p:txBody>
          <a:bodyPr wrap="square" rtlCol="0">
            <a:spAutoFit/>
          </a:bodyPr>
          <a:lstStyle/>
          <a:p>
            <a:pPr algn="ctr"/>
            <a:r>
              <a:rPr lang="en-GB" sz="1600" dirty="0">
                <a:latin typeface="Calibri" panose="020F0502020204030204" pitchFamily="34" charset="0"/>
                <a:cs typeface="Calibri" panose="020F0502020204030204" pitchFamily="34" charset="0"/>
              </a:rPr>
              <a:t>Bytes N-grams</a:t>
            </a:r>
            <a:endParaRPr lang="en-GB" sz="1600" dirty="0">
              <a:solidFill>
                <a:schemeClr val="tx1"/>
              </a:solidFill>
              <a:latin typeface="Calibri" panose="020F0502020204030204" pitchFamily="34" charset="0"/>
              <a:cs typeface="Calibri" panose="020F0502020204030204" pitchFamily="34" charset="0"/>
            </a:endParaRPr>
          </a:p>
        </p:txBody>
      </p:sp>
      <p:sp>
        <p:nvSpPr>
          <p:cNvPr id="14" name="Rectangle: Rounded Corners 13">
            <a:extLst>
              <a:ext uri="{FF2B5EF4-FFF2-40B4-BE49-F238E27FC236}">
                <a16:creationId xmlns:a16="http://schemas.microsoft.com/office/drawing/2014/main" id="{D7D82B61-62E1-4715-8162-9036021CB5AD}"/>
              </a:ext>
            </a:extLst>
          </p:cNvPr>
          <p:cNvSpPr/>
          <p:nvPr/>
        </p:nvSpPr>
        <p:spPr>
          <a:xfrm>
            <a:off x="877287" y="4574322"/>
            <a:ext cx="1980000" cy="374571"/>
          </a:xfrm>
          <a:prstGeom prst="roundRect">
            <a:avLst/>
          </a:prstGeom>
          <a:solidFill>
            <a:schemeClr val="tx2">
              <a:lumMod val="25000"/>
              <a:lumOff val="75000"/>
            </a:schemeClr>
          </a:solidFill>
          <a:ln>
            <a:solidFill>
              <a:schemeClr val="tx2">
                <a:lumMod val="50000"/>
                <a:lumOff val="50000"/>
              </a:schemeClr>
            </a:solidFill>
          </a:ln>
        </p:spPr>
        <p:txBody>
          <a:bodyPr wrap="square" rtlCol="0">
            <a:spAutoFit/>
          </a:bodyPr>
          <a:lstStyle/>
          <a:p>
            <a:pPr algn="ctr"/>
            <a:r>
              <a:rPr lang="en-GB" sz="1600" dirty="0">
                <a:latin typeface="Calibri" panose="020F0502020204030204" pitchFamily="34" charset="0"/>
                <a:cs typeface="Calibri" panose="020F0502020204030204" pitchFamily="34" charset="0"/>
              </a:rPr>
              <a:t>Opcode N-grams</a:t>
            </a:r>
            <a:endParaRPr lang="en-GB" sz="1600" dirty="0">
              <a:solidFill>
                <a:schemeClr val="tx1"/>
              </a:solidFill>
              <a:latin typeface="Calibri" panose="020F0502020204030204" pitchFamily="34" charset="0"/>
              <a:cs typeface="Calibri" panose="020F0502020204030204" pitchFamily="34" charset="0"/>
            </a:endParaRPr>
          </a:p>
        </p:txBody>
      </p:sp>
      <p:sp>
        <p:nvSpPr>
          <p:cNvPr id="15" name="Rectangle: Rounded Corners 14">
            <a:extLst>
              <a:ext uri="{FF2B5EF4-FFF2-40B4-BE49-F238E27FC236}">
                <a16:creationId xmlns:a16="http://schemas.microsoft.com/office/drawing/2014/main" id="{AD7A4871-0B85-4243-B6B2-AFD37E45EE7D}"/>
              </a:ext>
            </a:extLst>
          </p:cNvPr>
          <p:cNvSpPr/>
          <p:nvPr/>
        </p:nvSpPr>
        <p:spPr>
          <a:xfrm>
            <a:off x="877287" y="5131078"/>
            <a:ext cx="1980000" cy="374571"/>
          </a:xfrm>
          <a:prstGeom prst="roundRect">
            <a:avLst/>
          </a:prstGeom>
          <a:solidFill>
            <a:schemeClr val="tx2">
              <a:lumMod val="25000"/>
              <a:lumOff val="75000"/>
            </a:schemeClr>
          </a:solidFill>
          <a:ln>
            <a:solidFill>
              <a:schemeClr val="tx2">
                <a:lumMod val="50000"/>
                <a:lumOff val="50000"/>
              </a:schemeClr>
            </a:solidFill>
          </a:ln>
        </p:spPr>
        <p:txBody>
          <a:bodyPr wrap="square" rtlCol="0">
            <a:spAutoFit/>
          </a:bodyPr>
          <a:lstStyle/>
          <a:p>
            <a:pPr algn="ctr"/>
            <a:r>
              <a:rPr lang="en-GB" sz="1600" dirty="0">
                <a:latin typeface="Calibri" panose="020F0502020204030204" pitchFamily="34" charset="0"/>
                <a:cs typeface="Calibri" panose="020F0502020204030204" pitchFamily="34" charset="0"/>
              </a:rPr>
              <a:t>API Function Calls</a:t>
            </a:r>
            <a:endParaRPr lang="en-GB" sz="1600" dirty="0">
              <a:solidFill>
                <a:schemeClr val="tx1"/>
              </a:solidFill>
              <a:latin typeface="Calibri" panose="020F0502020204030204" pitchFamily="34" charset="0"/>
              <a:cs typeface="Calibri" panose="020F0502020204030204" pitchFamily="34" charset="0"/>
            </a:endParaRPr>
          </a:p>
        </p:txBody>
      </p:sp>
      <p:sp>
        <p:nvSpPr>
          <p:cNvPr id="16" name="Rectangle: Rounded Corners 15">
            <a:extLst>
              <a:ext uri="{FF2B5EF4-FFF2-40B4-BE49-F238E27FC236}">
                <a16:creationId xmlns:a16="http://schemas.microsoft.com/office/drawing/2014/main" id="{B274E061-88CB-4107-8DE9-0123B2798E7B}"/>
              </a:ext>
            </a:extLst>
          </p:cNvPr>
          <p:cNvSpPr/>
          <p:nvPr/>
        </p:nvSpPr>
        <p:spPr>
          <a:xfrm>
            <a:off x="3211038" y="3435940"/>
            <a:ext cx="1980000" cy="374571"/>
          </a:xfrm>
          <a:prstGeom prst="roundRect">
            <a:avLst/>
          </a:prstGeom>
          <a:solidFill>
            <a:schemeClr val="tx2">
              <a:lumMod val="25000"/>
              <a:lumOff val="75000"/>
            </a:schemeClr>
          </a:solidFill>
          <a:ln>
            <a:solidFill>
              <a:schemeClr val="tx2">
                <a:lumMod val="50000"/>
                <a:lumOff val="50000"/>
              </a:schemeClr>
            </a:solidFill>
          </a:ln>
        </p:spPr>
        <p:txBody>
          <a:bodyPr wrap="square" rtlCol="0">
            <a:spAutoFit/>
          </a:bodyPr>
          <a:lstStyle/>
          <a:p>
            <a:pPr algn="ctr"/>
            <a:r>
              <a:rPr lang="en-GB" sz="1600" dirty="0">
                <a:latin typeface="Calibri" panose="020F0502020204030204" pitchFamily="34" charset="0"/>
                <a:cs typeface="Calibri" panose="020F0502020204030204" pitchFamily="34" charset="0"/>
              </a:rPr>
              <a:t>Entropy-based</a:t>
            </a:r>
            <a:endParaRPr lang="en-GB" sz="1600" dirty="0">
              <a:solidFill>
                <a:schemeClr val="tx1"/>
              </a:solidFill>
              <a:latin typeface="Calibri" panose="020F0502020204030204" pitchFamily="34" charset="0"/>
              <a:cs typeface="Calibri" panose="020F0502020204030204" pitchFamily="34" charset="0"/>
            </a:endParaRPr>
          </a:p>
        </p:txBody>
      </p:sp>
      <p:sp>
        <p:nvSpPr>
          <p:cNvPr id="17" name="Rectangle: Rounded Corners 16">
            <a:extLst>
              <a:ext uri="{FF2B5EF4-FFF2-40B4-BE49-F238E27FC236}">
                <a16:creationId xmlns:a16="http://schemas.microsoft.com/office/drawing/2014/main" id="{E01840FC-1FB3-4693-8317-D258B985ACBE}"/>
              </a:ext>
            </a:extLst>
          </p:cNvPr>
          <p:cNvSpPr/>
          <p:nvPr/>
        </p:nvSpPr>
        <p:spPr>
          <a:xfrm>
            <a:off x="3211038" y="4031591"/>
            <a:ext cx="1980000" cy="374571"/>
          </a:xfrm>
          <a:prstGeom prst="roundRect">
            <a:avLst/>
          </a:prstGeom>
          <a:solidFill>
            <a:schemeClr val="tx2">
              <a:lumMod val="25000"/>
              <a:lumOff val="75000"/>
            </a:schemeClr>
          </a:solidFill>
          <a:ln>
            <a:solidFill>
              <a:schemeClr val="tx2">
                <a:lumMod val="50000"/>
                <a:lumOff val="50000"/>
              </a:schemeClr>
            </a:solidFill>
          </a:ln>
        </p:spPr>
        <p:txBody>
          <a:bodyPr wrap="square" rtlCol="0">
            <a:spAutoFit/>
          </a:bodyPr>
          <a:lstStyle/>
          <a:p>
            <a:pPr algn="ctr"/>
            <a:r>
              <a:rPr lang="en-GB" sz="1600" dirty="0">
                <a:latin typeface="Calibri" panose="020F0502020204030204" pitchFamily="34" charset="0"/>
                <a:cs typeface="Calibri" panose="020F0502020204030204" pitchFamily="34" charset="0"/>
              </a:rPr>
              <a:t>IMG-based</a:t>
            </a:r>
            <a:endParaRPr lang="en-GB" sz="1600" dirty="0">
              <a:solidFill>
                <a:schemeClr val="tx1"/>
              </a:solidFill>
              <a:latin typeface="Calibri" panose="020F0502020204030204" pitchFamily="34" charset="0"/>
              <a:cs typeface="Calibri" panose="020F0502020204030204" pitchFamily="34" charset="0"/>
            </a:endParaRPr>
          </a:p>
        </p:txBody>
      </p:sp>
      <p:sp>
        <p:nvSpPr>
          <p:cNvPr id="18" name="Rectangle: Rounded Corners 17">
            <a:extLst>
              <a:ext uri="{FF2B5EF4-FFF2-40B4-BE49-F238E27FC236}">
                <a16:creationId xmlns:a16="http://schemas.microsoft.com/office/drawing/2014/main" id="{BC2080EF-2297-448E-83FD-049584481D5C}"/>
              </a:ext>
            </a:extLst>
          </p:cNvPr>
          <p:cNvSpPr/>
          <p:nvPr/>
        </p:nvSpPr>
        <p:spPr>
          <a:xfrm>
            <a:off x="3211038" y="4613355"/>
            <a:ext cx="1980000" cy="374571"/>
          </a:xfrm>
          <a:prstGeom prst="roundRect">
            <a:avLst/>
          </a:prstGeom>
          <a:solidFill>
            <a:schemeClr val="tx2">
              <a:lumMod val="25000"/>
              <a:lumOff val="75000"/>
            </a:schemeClr>
          </a:solidFill>
          <a:ln>
            <a:solidFill>
              <a:schemeClr val="tx2">
                <a:lumMod val="50000"/>
                <a:lumOff val="50000"/>
              </a:schemeClr>
            </a:solidFill>
          </a:ln>
        </p:spPr>
        <p:txBody>
          <a:bodyPr wrap="square" rtlCol="0">
            <a:spAutoFit/>
          </a:bodyPr>
          <a:lstStyle/>
          <a:p>
            <a:pPr algn="ctr"/>
            <a:r>
              <a:rPr lang="en-GB" sz="1600" dirty="0">
                <a:latin typeface="Calibri" panose="020F0502020204030204" pitchFamily="34" charset="0"/>
                <a:cs typeface="Calibri" panose="020F0502020204030204" pitchFamily="34" charset="0"/>
              </a:rPr>
              <a:t>Function Call Graph</a:t>
            </a:r>
            <a:endParaRPr lang="en-GB" sz="1600" dirty="0">
              <a:solidFill>
                <a:schemeClr val="tx1"/>
              </a:solidFill>
              <a:latin typeface="Calibri" panose="020F0502020204030204" pitchFamily="34" charset="0"/>
              <a:cs typeface="Calibri" panose="020F0502020204030204" pitchFamily="34" charset="0"/>
            </a:endParaRPr>
          </a:p>
        </p:txBody>
      </p:sp>
      <p:sp>
        <p:nvSpPr>
          <p:cNvPr id="19" name="Rectangle: Rounded Corners 18">
            <a:extLst>
              <a:ext uri="{FF2B5EF4-FFF2-40B4-BE49-F238E27FC236}">
                <a16:creationId xmlns:a16="http://schemas.microsoft.com/office/drawing/2014/main" id="{50855A2A-E721-475E-81CB-7A3E1002B5D0}"/>
              </a:ext>
            </a:extLst>
          </p:cNvPr>
          <p:cNvSpPr/>
          <p:nvPr/>
        </p:nvSpPr>
        <p:spPr>
          <a:xfrm>
            <a:off x="3211036" y="5170111"/>
            <a:ext cx="1980000" cy="374571"/>
          </a:xfrm>
          <a:prstGeom prst="roundRect">
            <a:avLst/>
          </a:prstGeom>
          <a:solidFill>
            <a:schemeClr val="tx2">
              <a:lumMod val="25000"/>
              <a:lumOff val="75000"/>
            </a:schemeClr>
          </a:solidFill>
          <a:ln>
            <a:solidFill>
              <a:schemeClr val="tx2">
                <a:lumMod val="50000"/>
                <a:lumOff val="50000"/>
              </a:schemeClr>
            </a:solidFill>
          </a:ln>
        </p:spPr>
        <p:txBody>
          <a:bodyPr wrap="square" rtlCol="0">
            <a:spAutoFit/>
          </a:bodyPr>
          <a:lstStyle/>
          <a:p>
            <a:pPr algn="ctr"/>
            <a:r>
              <a:rPr lang="en-GB" sz="1600" dirty="0">
                <a:latin typeface="Calibri" panose="020F0502020204030204" pitchFamily="34" charset="0"/>
                <a:cs typeface="Calibri" panose="020F0502020204030204" pitchFamily="34" charset="0"/>
              </a:rPr>
              <a:t>Control Flow Graph</a:t>
            </a:r>
            <a:endParaRPr lang="en-GB" sz="1600" dirty="0">
              <a:solidFill>
                <a:schemeClr val="tx1"/>
              </a:solidFill>
              <a:latin typeface="Calibri" panose="020F0502020204030204" pitchFamily="34" charset="0"/>
              <a:cs typeface="Calibri" panose="020F0502020204030204" pitchFamily="34" charset="0"/>
            </a:endParaRPr>
          </a:p>
        </p:txBody>
      </p:sp>
      <p:cxnSp>
        <p:nvCxnSpPr>
          <p:cNvPr id="22" name="Connector: Elbow 21">
            <a:extLst>
              <a:ext uri="{FF2B5EF4-FFF2-40B4-BE49-F238E27FC236}">
                <a16:creationId xmlns:a16="http://schemas.microsoft.com/office/drawing/2014/main" id="{0F834ABE-29C9-46E4-AE52-F6406D8CBB99}"/>
              </a:ext>
            </a:extLst>
          </p:cNvPr>
          <p:cNvCxnSpPr>
            <a:cxnSpLocks/>
            <a:stCxn id="6" idx="2"/>
            <a:endCxn id="12" idx="3"/>
          </p:cNvCxnSpPr>
          <p:nvPr/>
        </p:nvCxnSpPr>
        <p:spPr>
          <a:xfrm rot="5400000">
            <a:off x="2615243" y="3212976"/>
            <a:ext cx="660088" cy="175999"/>
          </a:xfrm>
          <a:prstGeom prst="bentConnector2">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6820E03C-B3E8-4B03-AA6E-884553D03B71}"/>
              </a:ext>
            </a:extLst>
          </p:cNvPr>
          <p:cNvCxnSpPr>
            <a:cxnSpLocks/>
            <a:stCxn id="6" idx="2"/>
            <a:endCxn id="16" idx="1"/>
          </p:cNvCxnSpPr>
          <p:nvPr/>
        </p:nvCxnSpPr>
        <p:spPr>
          <a:xfrm rot="16200000" flipH="1">
            <a:off x="2796015" y="3208202"/>
            <a:ext cx="652295" cy="177752"/>
          </a:xfrm>
          <a:prstGeom prst="bentConnector2">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9A7561FA-A858-499C-A2B8-73C6CEAF2CBB}"/>
              </a:ext>
            </a:extLst>
          </p:cNvPr>
          <p:cNvCxnSpPr>
            <a:cxnSpLocks/>
            <a:stCxn id="6" idx="2"/>
            <a:endCxn id="17" idx="1"/>
          </p:cNvCxnSpPr>
          <p:nvPr/>
        </p:nvCxnSpPr>
        <p:spPr>
          <a:xfrm rot="16200000" flipH="1">
            <a:off x="2498189" y="3506028"/>
            <a:ext cx="1247946" cy="177752"/>
          </a:xfrm>
          <a:prstGeom prst="bentConnector2">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B8B4E029-45D1-458A-935D-F5EAD6892BA4}"/>
              </a:ext>
            </a:extLst>
          </p:cNvPr>
          <p:cNvCxnSpPr>
            <a:cxnSpLocks/>
            <a:stCxn id="6" idx="2"/>
            <a:endCxn id="18" idx="1"/>
          </p:cNvCxnSpPr>
          <p:nvPr/>
        </p:nvCxnSpPr>
        <p:spPr>
          <a:xfrm rot="16200000" flipH="1">
            <a:off x="2207307" y="3796910"/>
            <a:ext cx="1829710" cy="177752"/>
          </a:xfrm>
          <a:prstGeom prst="bentConnector2">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6010C7E2-CD03-4B5F-A42D-7F7A65BF7DB5}"/>
              </a:ext>
            </a:extLst>
          </p:cNvPr>
          <p:cNvCxnSpPr>
            <a:cxnSpLocks/>
            <a:stCxn id="6" idx="2"/>
            <a:endCxn id="19" idx="1"/>
          </p:cNvCxnSpPr>
          <p:nvPr/>
        </p:nvCxnSpPr>
        <p:spPr>
          <a:xfrm rot="16200000" flipH="1">
            <a:off x="1928928" y="4075289"/>
            <a:ext cx="2386466" cy="177750"/>
          </a:xfrm>
          <a:prstGeom prst="bentConnector2">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BCC861FD-CCFB-47F6-BF4A-5A5FCF17893F}"/>
              </a:ext>
            </a:extLst>
          </p:cNvPr>
          <p:cNvCxnSpPr>
            <a:cxnSpLocks/>
            <a:stCxn id="6" idx="2"/>
            <a:endCxn id="13" idx="3"/>
          </p:cNvCxnSpPr>
          <p:nvPr/>
        </p:nvCxnSpPr>
        <p:spPr>
          <a:xfrm rot="5400000">
            <a:off x="2340831" y="3487388"/>
            <a:ext cx="1208913" cy="175999"/>
          </a:xfrm>
          <a:prstGeom prst="bentConnector2">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4D22E702-6C5E-4AA6-9B6E-C47844D84C10}"/>
              </a:ext>
            </a:extLst>
          </p:cNvPr>
          <p:cNvCxnSpPr>
            <a:cxnSpLocks/>
            <a:stCxn id="6" idx="2"/>
            <a:endCxn id="14" idx="3"/>
          </p:cNvCxnSpPr>
          <p:nvPr/>
        </p:nvCxnSpPr>
        <p:spPr>
          <a:xfrm rot="5400000">
            <a:off x="2049949" y="3778270"/>
            <a:ext cx="1790677" cy="175999"/>
          </a:xfrm>
          <a:prstGeom prst="bentConnector2">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933D84E3-1D15-4637-97EE-E1DA03A88940}"/>
              </a:ext>
            </a:extLst>
          </p:cNvPr>
          <p:cNvCxnSpPr>
            <a:cxnSpLocks/>
            <a:stCxn id="6" idx="2"/>
            <a:endCxn id="15" idx="3"/>
          </p:cNvCxnSpPr>
          <p:nvPr/>
        </p:nvCxnSpPr>
        <p:spPr>
          <a:xfrm rot="5400000">
            <a:off x="1771571" y="4056648"/>
            <a:ext cx="2347433" cy="175999"/>
          </a:xfrm>
          <a:prstGeom prst="bentConnector2">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EC211715-520E-42FD-B3B7-51A9765DCC85}"/>
              </a:ext>
            </a:extLst>
          </p:cNvPr>
          <p:cNvSpPr/>
          <p:nvPr/>
        </p:nvSpPr>
        <p:spPr>
          <a:xfrm>
            <a:off x="8561830" y="3443733"/>
            <a:ext cx="3054435" cy="374571"/>
          </a:xfrm>
          <a:prstGeom prst="roundRect">
            <a:avLst/>
          </a:prstGeom>
          <a:solidFill>
            <a:schemeClr val="tx2">
              <a:lumMod val="25000"/>
              <a:lumOff val="75000"/>
            </a:schemeClr>
          </a:solidFill>
          <a:ln>
            <a:solidFill>
              <a:schemeClr val="tx2">
                <a:lumMod val="50000"/>
                <a:lumOff val="50000"/>
              </a:schemeClr>
            </a:solidFill>
          </a:ln>
        </p:spPr>
        <p:txBody>
          <a:bodyPr wrap="square" rtlCol="0">
            <a:spAutoFit/>
          </a:bodyPr>
          <a:lstStyle/>
          <a:p>
            <a:pPr algn="ctr"/>
            <a:r>
              <a:rPr lang="en-GB" sz="1600" dirty="0">
                <a:latin typeface="Calibri" panose="020F0502020204030204" pitchFamily="34" charset="0"/>
                <a:cs typeface="Calibri" panose="020F0502020204030204" pitchFamily="34" charset="0"/>
              </a:rPr>
              <a:t>Memory and Register’s Usage</a:t>
            </a:r>
            <a:endParaRPr lang="en-GB" sz="1600" dirty="0">
              <a:solidFill>
                <a:schemeClr val="tx1"/>
              </a:solidFill>
              <a:latin typeface="Calibri" panose="020F0502020204030204" pitchFamily="34" charset="0"/>
              <a:cs typeface="Calibri" panose="020F0502020204030204" pitchFamily="34" charset="0"/>
            </a:endParaRPr>
          </a:p>
        </p:txBody>
      </p:sp>
      <p:sp>
        <p:nvSpPr>
          <p:cNvPr id="52" name="Rectangle: Rounded Corners 51">
            <a:extLst>
              <a:ext uri="{FF2B5EF4-FFF2-40B4-BE49-F238E27FC236}">
                <a16:creationId xmlns:a16="http://schemas.microsoft.com/office/drawing/2014/main" id="{A7FEE764-7DBB-4BC8-9A61-D04616D96CAA}"/>
              </a:ext>
            </a:extLst>
          </p:cNvPr>
          <p:cNvSpPr/>
          <p:nvPr/>
        </p:nvSpPr>
        <p:spPr>
          <a:xfrm>
            <a:off x="8561831" y="4039384"/>
            <a:ext cx="1980000" cy="374571"/>
          </a:xfrm>
          <a:prstGeom prst="roundRect">
            <a:avLst/>
          </a:prstGeom>
          <a:solidFill>
            <a:schemeClr val="tx2">
              <a:lumMod val="25000"/>
              <a:lumOff val="75000"/>
            </a:schemeClr>
          </a:solidFill>
          <a:ln>
            <a:solidFill>
              <a:schemeClr val="tx2">
                <a:lumMod val="50000"/>
                <a:lumOff val="50000"/>
              </a:schemeClr>
            </a:solidFill>
          </a:ln>
        </p:spPr>
        <p:txBody>
          <a:bodyPr wrap="square" rtlCol="0">
            <a:spAutoFit/>
          </a:bodyPr>
          <a:lstStyle/>
          <a:p>
            <a:pPr algn="ctr"/>
            <a:r>
              <a:rPr lang="en-GB" sz="1600" dirty="0">
                <a:latin typeface="Calibri" panose="020F0502020204030204" pitchFamily="34" charset="0"/>
                <a:cs typeface="Calibri" panose="020F0502020204030204" pitchFamily="34" charset="0"/>
              </a:rPr>
              <a:t>Instruction Traces</a:t>
            </a:r>
            <a:endParaRPr lang="en-GB" sz="1600" dirty="0">
              <a:solidFill>
                <a:schemeClr val="tx1"/>
              </a:solidFill>
              <a:latin typeface="Calibri" panose="020F0502020204030204" pitchFamily="34" charset="0"/>
              <a:cs typeface="Calibri" panose="020F0502020204030204" pitchFamily="34" charset="0"/>
            </a:endParaRPr>
          </a:p>
        </p:txBody>
      </p:sp>
      <p:sp>
        <p:nvSpPr>
          <p:cNvPr id="53" name="Rectangle: Rounded Corners 52">
            <a:extLst>
              <a:ext uri="{FF2B5EF4-FFF2-40B4-BE49-F238E27FC236}">
                <a16:creationId xmlns:a16="http://schemas.microsoft.com/office/drawing/2014/main" id="{89B02412-3158-4123-A32B-A3EEF7AEEE7F}"/>
              </a:ext>
            </a:extLst>
          </p:cNvPr>
          <p:cNvSpPr/>
          <p:nvPr/>
        </p:nvSpPr>
        <p:spPr>
          <a:xfrm>
            <a:off x="8561831" y="4621148"/>
            <a:ext cx="1980000" cy="374571"/>
          </a:xfrm>
          <a:prstGeom prst="roundRect">
            <a:avLst/>
          </a:prstGeom>
          <a:solidFill>
            <a:schemeClr val="tx2">
              <a:lumMod val="25000"/>
              <a:lumOff val="75000"/>
            </a:schemeClr>
          </a:solidFill>
          <a:ln>
            <a:solidFill>
              <a:schemeClr val="tx2">
                <a:lumMod val="50000"/>
                <a:lumOff val="50000"/>
              </a:schemeClr>
            </a:solidFill>
          </a:ln>
        </p:spPr>
        <p:txBody>
          <a:bodyPr wrap="square" rtlCol="0">
            <a:spAutoFit/>
          </a:bodyPr>
          <a:lstStyle/>
          <a:p>
            <a:pPr algn="ctr"/>
            <a:r>
              <a:rPr lang="en-GB" sz="1600" dirty="0">
                <a:latin typeface="Calibri" panose="020F0502020204030204" pitchFamily="34" charset="0"/>
                <a:cs typeface="Calibri" panose="020F0502020204030204" pitchFamily="34" charset="0"/>
              </a:rPr>
              <a:t>Network Traffic</a:t>
            </a:r>
            <a:endParaRPr lang="en-GB" sz="1600" dirty="0">
              <a:solidFill>
                <a:schemeClr val="tx1"/>
              </a:solidFill>
              <a:latin typeface="Calibri" panose="020F0502020204030204" pitchFamily="34" charset="0"/>
              <a:cs typeface="Calibri" panose="020F0502020204030204" pitchFamily="34" charset="0"/>
            </a:endParaRPr>
          </a:p>
        </p:txBody>
      </p:sp>
      <p:sp>
        <p:nvSpPr>
          <p:cNvPr id="54" name="Rectangle: Rounded Corners 53">
            <a:extLst>
              <a:ext uri="{FF2B5EF4-FFF2-40B4-BE49-F238E27FC236}">
                <a16:creationId xmlns:a16="http://schemas.microsoft.com/office/drawing/2014/main" id="{3C254E40-DD2B-40AF-AF8A-E93B1DBD5A76}"/>
              </a:ext>
            </a:extLst>
          </p:cNvPr>
          <p:cNvSpPr/>
          <p:nvPr/>
        </p:nvSpPr>
        <p:spPr>
          <a:xfrm>
            <a:off x="8561829" y="5177904"/>
            <a:ext cx="1980000" cy="374571"/>
          </a:xfrm>
          <a:prstGeom prst="roundRect">
            <a:avLst/>
          </a:prstGeom>
          <a:solidFill>
            <a:schemeClr val="tx2">
              <a:lumMod val="25000"/>
              <a:lumOff val="75000"/>
            </a:schemeClr>
          </a:solidFill>
          <a:ln>
            <a:solidFill>
              <a:schemeClr val="tx2">
                <a:lumMod val="50000"/>
                <a:lumOff val="50000"/>
              </a:schemeClr>
            </a:solidFill>
          </a:ln>
        </p:spPr>
        <p:txBody>
          <a:bodyPr wrap="square" rtlCol="0">
            <a:spAutoFit/>
          </a:bodyPr>
          <a:lstStyle/>
          <a:p>
            <a:pPr algn="ctr"/>
            <a:r>
              <a:rPr lang="en-GB" sz="1600" dirty="0">
                <a:latin typeface="Calibri" panose="020F0502020204030204" pitchFamily="34" charset="0"/>
                <a:cs typeface="Calibri" panose="020F0502020204030204" pitchFamily="34" charset="0"/>
              </a:rPr>
              <a:t>API Call Traces</a:t>
            </a:r>
            <a:endParaRPr lang="en-GB" sz="1600" dirty="0">
              <a:solidFill>
                <a:schemeClr val="tx1"/>
              </a:solidFill>
              <a:latin typeface="Calibri" panose="020F0502020204030204" pitchFamily="34" charset="0"/>
              <a:cs typeface="Calibri" panose="020F0502020204030204" pitchFamily="34" charset="0"/>
            </a:endParaRPr>
          </a:p>
        </p:txBody>
      </p:sp>
      <p:cxnSp>
        <p:nvCxnSpPr>
          <p:cNvPr id="56" name="Connector: Elbow 55">
            <a:extLst>
              <a:ext uri="{FF2B5EF4-FFF2-40B4-BE49-F238E27FC236}">
                <a16:creationId xmlns:a16="http://schemas.microsoft.com/office/drawing/2014/main" id="{A938819E-04F5-479A-B7FB-0687E6E4EED3}"/>
              </a:ext>
            </a:extLst>
          </p:cNvPr>
          <p:cNvCxnSpPr>
            <a:cxnSpLocks/>
            <a:endCxn id="51" idx="1"/>
          </p:cNvCxnSpPr>
          <p:nvPr/>
        </p:nvCxnSpPr>
        <p:spPr>
          <a:xfrm rot="16200000" flipH="1">
            <a:off x="8146806" y="3215995"/>
            <a:ext cx="652298" cy="177749"/>
          </a:xfrm>
          <a:prstGeom prst="bentConnector2">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2FED3C56-D027-4307-981A-017BD8D43017}"/>
              </a:ext>
            </a:extLst>
          </p:cNvPr>
          <p:cNvCxnSpPr>
            <a:cxnSpLocks/>
            <a:endCxn id="52" idx="1"/>
          </p:cNvCxnSpPr>
          <p:nvPr/>
        </p:nvCxnSpPr>
        <p:spPr>
          <a:xfrm rot="16200000" flipH="1">
            <a:off x="7848982" y="3513821"/>
            <a:ext cx="1247946" cy="177752"/>
          </a:xfrm>
          <a:prstGeom prst="bentConnector2">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FB5746FD-68BA-409E-832A-87709DD4F833}"/>
              </a:ext>
            </a:extLst>
          </p:cNvPr>
          <p:cNvCxnSpPr>
            <a:cxnSpLocks/>
            <a:endCxn id="53" idx="1"/>
          </p:cNvCxnSpPr>
          <p:nvPr/>
        </p:nvCxnSpPr>
        <p:spPr>
          <a:xfrm rot="16200000" flipH="1">
            <a:off x="7558100" y="3804703"/>
            <a:ext cx="1829710" cy="177752"/>
          </a:xfrm>
          <a:prstGeom prst="bentConnector2">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E36A7CA8-9747-49A0-8274-5CFD64C9615D}"/>
              </a:ext>
            </a:extLst>
          </p:cNvPr>
          <p:cNvCxnSpPr>
            <a:cxnSpLocks/>
            <a:endCxn id="54" idx="1"/>
          </p:cNvCxnSpPr>
          <p:nvPr/>
        </p:nvCxnSpPr>
        <p:spPr>
          <a:xfrm rot="16200000" flipH="1">
            <a:off x="7279721" y="4083082"/>
            <a:ext cx="2386466" cy="177750"/>
          </a:xfrm>
          <a:prstGeom prst="bentConnector2">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FEBF925C-26F1-4A0E-B302-71EB5A5F897B}"/>
              </a:ext>
            </a:extLst>
          </p:cNvPr>
          <p:cNvSpPr/>
          <p:nvPr/>
        </p:nvSpPr>
        <p:spPr>
          <a:xfrm>
            <a:off x="3140765" y="3992558"/>
            <a:ext cx="2235200" cy="42139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2597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014DD-1A2E-49D3-9840-D45C6228E6B0}"/>
              </a:ext>
            </a:extLst>
          </p:cNvPr>
          <p:cNvSpPr>
            <a:spLocks noGrp="1"/>
          </p:cNvSpPr>
          <p:nvPr>
            <p:ph type="title"/>
          </p:nvPr>
        </p:nvSpPr>
        <p:spPr>
          <a:xfrm>
            <a:off x="990000" y="395288"/>
            <a:ext cx="4075200" cy="6265003"/>
          </a:xfrm>
        </p:spPr>
        <p:txBody>
          <a:bodyPr vert="horz" lIns="91440" tIns="45720" rIns="91440" bIns="45720" rtlCol="0" anchor="b" anchorCtr="0">
            <a:normAutofit/>
          </a:bodyPr>
          <a:lstStyle/>
          <a:p>
            <a:r>
              <a:rPr lang="en-US" dirty="0"/>
              <a:t>Malware Images Analyses</a:t>
            </a:r>
            <a:br>
              <a:rPr lang="en-US" sz="4800" dirty="0"/>
            </a:br>
            <a:br>
              <a:rPr lang="en-US" sz="4800" dirty="0"/>
            </a:br>
            <a:br>
              <a:rPr lang="en-US" sz="4800" dirty="0"/>
            </a:br>
            <a:br>
              <a:rPr lang="en-US" sz="4800" dirty="0"/>
            </a:br>
            <a:br>
              <a:rPr lang="en-US" sz="4800" dirty="0"/>
            </a:br>
            <a:br>
              <a:rPr lang="en-US" sz="4800" dirty="0"/>
            </a:br>
            <a:endParaRPr lang="en-US" sz="4800" dirty="0"/>
          </a:p>
        </p:txBody>
      </p:sp>
      <p:pic>
        <p:nvPicPr>
          <p:cNvPr id="5" name="Picture 4" descr="A picture containing outdoor&#10;&#10;Description automatically generated">
            <a:extLst>
              <a:ext uri="{FF2B5EF4-FFF2-40B4-BE49-F238E27FC236}">
                <a16:creationId xmlns:a16="http://schemas.microsoft.com/office/drawing/2014/main" id="{81C125AE-4DFD-450D-9C69-18BCA5902812}"/>
              </a:ext>
            </a:extLst>
          </p:cNvPr>
          <p:cNvPicPr>
            <a:picLocks noChangeAspect="1"/>
          </p:cNvPicPr>
          <p:nvPr/>
        </p:nvPicPr>
        <p:blipFill rotWithShape="1">
          <a:blip r:embed="rId2">
            <a:extLst>
              <a:ext uri="{28A0092B-C50C-407E-A947-70E740481C1C}">
                <a14:useLocalDpi xmlns:a14="http://schemas.microsoft.com/office/drawing/2010/main" val="0"/>
              </a:ext>
            </a:extLst>
          </a:blip>
          <a:srcRect l="20404" r="8302" b="-1"/>
          <a:stretch/>
        </p:blipFill>
        <p:spPr>
          <a:xfrm>
            <a:off x="6080462" y="6306"/>
            <a:ext cx="6111538" cy="6858000"/>
          </a:xfrm>
          <a:prstGeom prst="rect">
            <a:avLst/>
          </a:prstGeom>
        </p:spPr>
      </p:pic>
      <p:sp>
        <p:nvSpPr>
          <p:cNvPr id="6" name="TextBox 5">
            <a:extLst>
              <a:ext uri="{FF2B5EF4-FFF2-40B4-BE49-F238E27FC236}">
                <a16:creationId xmlns:a16="http://schemas.microsoft.com/office/drawing/2014/main" id="{4E6E06C2-707A-4413-9D89-77ED3F4944C7}"/>
              </a:ext>
            </a:extLst>
          </p:cNvPr>
          <p:cNvSpPr txBox="1"/>
          <p:nvPr/>
        </p:nvSpPr>
        <p:spPr>
          <a:xfrm>
            <a:off x="990000" y="3053656"/>
            <a:ext cx="3804356" cy="2862322"/>
          </a:xfrm>
          <a:prstGeom prst="rect">
            <a:avLst/>
          </a:prstGeom>
          <a:noFill/>
        </p:spPr>
        <p:txBody>
          <a:bodyPr wrap="square">
            <a:spAutoFit/>
          </a:bodyPr>
          <a:lstStyle/>
          <a:p>
            <a:pPr marL="285750" indent="-285750">
              <a:buFont typeface="Wingdings" panose="05000000000000000000" pitchFamily="2" charset="2"/>
              <a:buChar char="§"/>
            </a:pPr>
            <a:r>
              <a:rPr lang="en-GB" sz="1800" dirty="0">
                <a:latin typeface="Calibri Light" panose="020F0302020204030204" pitchFamily="34" charset="0"/>
                <a:cs typeface="Calibri Light" panose="020F0302020204030204" pitchFamily="34" charset="0"/>
              </a:rPr>
              <a:t>Malware families patterns within such images become clearly visible. The images belonging to the same family appear very similar in layout and texture. </a:t>
            </a:r>
            <a:endParaRPr lang="en-GB" dirty="0">
              <a:latin typeface="Calibri Light" panose="020F0302020204030204" pitchFamily="34" charset="0"/>
              <a:cs typeface="Calibri Light" panose="020F0302020204030204" pitchFamily="34" charset="0"/>
            </a:endParaRPr>
          </a:p>
          <a:p>
            <a:pPr marL="285750" indent="-285750">
              <a:buFont typeface="Wingdings" panose="05000000000000000000" pitchFamily="2" charset="2"/>
              <a:buChar char="§"/>
            </a:pPr>
            <a:endParaRPr lang="en-GB" sz="1800" dirty="0">
              <a:latin typeface="Calibri Light" panose="020F0302020204030204" pitchFamily="34" charset="0"/>
              <a:cs typeface="Calibri Light" panose="020F0302020204030204" pitchFamily="34" charset="0"/>
            </a:endParaRPr>
          </a:p>
          <a:p>
            <a:pPr marL="285750" indent="-285750">
              <a:buFont typeface="Wingdings" panose="05000000000000000000" pitchFamily="2" charset="2"/>
              <a:buChar char="§"/>
            </a:pPr>
            <a:r>
              <a:rPr lang="en-GB" sz="1800" dirty="0">
                <a:latin typeface="Calibri Light" panose="020F0302020204030204" pitchFamily="34" charset="0"/>
                <a:cs typeface="Calibri Light" panose="020F0302020204030204" pitchFamily="34" charset="0"/>
              </a:rPr>
              <a:t>Neither disassembly nor code execution is required for classification. </a:t>
            </a:r>
          </a:p>
          <a:p>
            <a:pPr marL="285750" indent="-285750">
              <a:buFont typeface="Wingdings" panose="05000000000000000000" pitchFamily="2" charset="2"/>
              <a:buChar char="§"/>
            </a:pPr>
            <a:endParaRPr lang="en-GB"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67414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A334-8401-42BC-9D36-7BD88C2AD4FA}"/>
              </a:ext>
            </a:extLst>
          </p:cNvPr>
          <p:cNvSpPr>
            <a:spLocks noGrp="1"/>
          </p:cNvSpPr>
          <p:nvPr>
            <p:ph type="title"/>
          </p:nvPr>
        </p:nvSpPr>
        <p:spPr/>
        <p:txBody>
          <a:bodyPr/>
          <a:lstStyle/>
          <a:p>
            <a:r>
              <a:rPr lang="en-GB" dirty="0"/>
              <a:t>Samples of families</a:t>
            </a:r>
          </a:p>
        </p:txBody>
      </p:sp>
      <p:pic>
        <p:nvPicPr>
          <p:cNvPr id="2049" name="Picture 1">
            <a:extLst>
              <a:ext uri="{FF2B5EF4-FFF2-40B4-BE49-F238E27FC236}">
                <a16:creationId xmlns:a16="http://schemas.microsoft.com/office/drawing/2014/main" id="{08E0560F-48F0-46E5-9EF0-76129E971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711" y="2268253"/>
            <a:ext cx="11706578" cy="3084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902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3848A-C732-45CD-85D0-1E2947AF9448}"/>
              </a:ext>
            </a:extLst>
          </p:cNvPr>
          <p:cNvSpPr>
            <a:spLocks noGrp="1"/>
          </p:cNvSpPr>
          <p:nvPr>
            <p:ph type="title"/>
          </p:nvPr>
        </p:nvSpPr>
        <p:spPr/>
        <p:txBody>
          <a:bodyPr/>
          <a:lstStyle/>
          <a:p>
            <a:r>
              <a:rPr lang="en-GB" dirty="0"/>
              <a:t>File representation</a:t>
            </a:r>
          </a:p>
        </p:txBody>
      </p:sp>
      <p:pic>
        <p:nvPicPr>
          <p:cNvPr id="5" name="Content Placeholder 4">
            <a:extLst>
              <a:ext uri="{FF2B5EF4-FFF2-40B4-BE49-F238E27FC236}">
                <a16:creationId xmlns:a16="http://schemas.microsoft.com/office/drawing/2014/main" id="{C9EA649B-4CB1-4276-80CF-804F8E2E5441}"/>
              </a:ext>
            </a:extLst>
          </p:cNvPr>
          <p:cNvPicPr>
            <a:picLocks noGrp="1" noChangeAspect="1"/>
          </p:cNvPicPr>
          <p:nvPr>
            <p:ph idx="1"/>
          </p:nvPr>
        </p:nvPicPr>
        <p:blipFill rotWithShape="1">
          <a:blip r:embed="rId3">
            <a:clrChange>
              <a:clrFrom>
                <a:srgbClr val="FFFFFF"/>
              </a:clrFrom>
              <a:clrTo>
                <a:srgbClr val="FFFFFF">
                  <a:alpha val="0"/>
                </a:srgbClr>
              </a:clrTo>
            </a:clrChange>
          </a:blip>
          <a:srcRect l="29959"/>
          <a:stretch/>
        </p:blipFill>
        <p:spPr>
          <a:xfrm>
            <a:off x="3341162" y="2079223"/>
            <a:ext cx="4020409" cy="4177739"/>
          </a:xfrm>
        </p:spPr>
      </p:pic>
      <p:sp>
        <p:nvSpPr>
          <p:cNvPr id="7" name="TextBox 6">
            <a:extLst>
              <a:ext uri="{FF2B5EF4-FFF2-40B4-BE49-F238E27FC236}">
                <a16:creationId xmlns:a16="http://schemas.microsoft.com/office/drawing/2014/main" id="{2C40FD90-0D2D-41A3-AF1B-B2D494804FB7}"/>
              </a:ext>
            </a:extLst>
          </p:cNvPr>
          <p:cNvSpPr txBox="1"/>
          <p:nvPr/>
        </p:nvSpPr>
        <p:spPr>
          <a:xfrm>
            <a:off x="275303" y="1615411"/>
            <a:ext cx="8556026" cy="369332"/>
          </a:xfrm>
          <a:prstGeom prst="rect">
            <a:avLst/>
          </a:prstGeom>
          <a:noFill/>
        </p:spPr>
        <p:txBody>
          <a:bodyPr wrap="square">
            <a:spAutoFit/>
          </a:bodyPr>
          <a:lstStyle/>
          <a:p>
            <a:pPr algn="ctr"/>
            <a:r>
              <a:rPr lang="en-GB" sz="1800" b="0" i="0" u="none" strike="noStrike" baseline="0" dirty="0">
                <a:latin typeface="CharisSIL"/>
              </a:rPr>
              <a:t>Portable Executable (PE) format (</a:t>
            </a:r>
            <a:r>
              <a:rPr lang="en-GB" sz="1800" b="0" i="0" u="none" strike="noStrike" baseline="0" dirty="0">
                <a:latin typeface="CMR10"/>
              </a:rPr>
              <a:t>.exe, .</a:t>
            </a:r>
            <a:r>
              <a:rPr lang="en-GB" sz="1800" b="0" i="0" u="none" strike="noStrike" baseline="0" dirty="0" err="1">
                <a:latin typeface="CMR10"/>
              </a:rPr>
              <a:t>dll</a:t>
            </a:r>
            <a:r>
              <a:rPr lang="en-GB" sz="1800" b="0" i="0" u="none" strike="noStrike" baseline="0" dirty="0">
                <a:latin typeface="CMR10"/>
              </a:rPr>
              <a:t>, .bin)</a:t>
            </a:r>
            <a:endParaRPr lang="en-GB" dirty="0"/>
          </a:p>
        </p:txBody>
      </p:sp>
      <p:sp>
        <p:nvSpPr>
          <p:cNvPr id="11" name="TextBox 10">
            <a:extLst>
              <a:ext uri="{FF2B5EF4-FFF2-40B4-BE49-F238E27FC236}">
                <a16:creationId xmlns:a16="http://schemas.microsoft.com/office/drawing/2014/main" id="{E0D27CA1-BCF1-4575-904E-7EDB12BC7C94}"/>
              </a:ext>
            </a:extLst>
          </p:cNvPr>
          <p:cNvSpPr txBox="1"/>
          <p:nvPr/>
        </p:nvSpPr>
        <p:spPr>
          <a:xfrm>
            <a:off x="1848614" y="2361686"/>
            <a:ext cx="2387418" cy="1938992"/>
          </a:xfrm>
          <a:prstGeom prst="rect">
            <a:avLst/>
          </a:prstGeom>
          <a:noFill/>
        </p:spPr>
        <p:txBody>
          <a:bodyPr wrap="square">
            <a:spAutoFit/>
          </a:bodyPr>
          <a:lstStyle/>
          <a:p>
            <a:r>
              <a:rPr lang="en-GB" sz="1200" b="0" i="0" u="none" strike="noStrike" baseline="0" dirty="0">
                <a:solidFill>
                  <a:srgbClr val="000000"/>
                </a:solidFill>
                <a:latin typeface="Calibri" panose="020F0502020204030204" pitchFamily="34" charset="0"/>
                <a:cs typeface="Calibri" panose="020F0502020204030204" pitchFamily="34" charset="0"/>
              </a:rPr>
              <a:t>PE Header:</a:t>
            </a:r>
          </a:p>
          <a:p>
            <a:r>
              <a:rPr lang="en-GB" sz="1200" b="0" i="0" u="none" strike="noStrike" baseline="0" dirty="0">
                <a:solidFill>
                  <a:srgbClr val="000000"/>
                </a:solidFill>
                <a:latin typeface="Calibri" panose="020F0502020204030204" pitchFamily="34" charset="0"/>
                <a:cs typeface="Calibri" panose="020F0502020204030204" pitchFamily="34" charset="0"/>
              </a:rPr>
              <a:t>information about the executable (# of sections, time data stamp, pointer to symbol table, # of symbols, the size of </a:t>
            </a:r>
            <a:r>
              <a:rPr lang="en-GB" sz="1200" dirty="0">
                <a:solidFill>
                  <a:srgbClr val="000000"/>
                </a:solidFill>
                <a:latin typeface="Calibri" panose="020F0502020204030204" pitchFamily="34" charset="0"/>
                <a:cs typeface="Calibri" panose="020F0502020204030204" pitchFamily="34" charset="0"/>
              </a:rPr>
              <a:t>optimal header and characteristics of the file)</a:t>
            </a:r>
          </a:p>
          <a:p>
            <a:endParaRPr lang="en-GB" sz="1200" dirty="0">
              <a:solidFill>
                <a:srgbClr val="000000"/>
              </a:solidFill>
              <a:latin typeface="Calibri" panose="020F0502020204030204" pitchFamily="34" charset="0"/>
              <a:cs typeface="Calibri" panose="020F0502020204030204" pitchFamily="34" charset="0"/>
            </a:endParaRPr>
          </a:p>
          <a:p>
            <a:r>
              <a:rPr lang="en-GB" sz="1200" dirty="0">
                <a:solidFill>
                  <a:srgbClr val="000000"/>
                </a:solidFill>
                <a:latin typeface="Calibri" panose="020F0502020204030204" pitchFamily="34" charset="0"/>
                <a:cs typeface="Calibri" panose="020F0502020204030204" pitchFamily="34" charset="0"/>
              </a:rPr>
              <a:t>Optional Header: standard fields, windows specific fields and data directories</a:t>
            </a:r>
          </a:p>
        </p:txBody>
      </p:sp>
      <p:sp>
        <p:nvSpPr>
          <p:cNvPr id="35" name="TextBox 34">
            <a:extLst>
              <a:ext uri="{FF2B5EF4-FFF2-40B4-BE49-F238E27FC236}">
                <a16:creationId xmlns:a16="http://schemas.microsoft.com/office/drawing/2014/main" id="{CB380DCA-2B4C-4FBD-AF5A-C824C82106F1}"/>
              </a:ext>
            </a:extLst>
          </p:cNvPr>
          <p:cNvSpPr txBox="1"/>
          <p:nvPr/>
        </p:nvSpPr>
        <p:spPr>
          <a:xfrm>
            <a:off x="1870250" y="4425506"/>
            <a:ext cx="1912024" cy="1384995"/>
          </a:xfrm>
          <a:prstGeom prst="rect">
            <a:avLst/>
          </a:prstGeom>
          <a:noFill/>
        </p:spPr>
        <p:txBody>
          <a:bodyPr wrap="square">
            <a:spAutoFit/>
          </a:bodyPr>
          <a:lstStyle>
            <a:defPPr>
              <a:defRPr lang="en-US"/>
            </a:defPPr>
            <a:lvl1pPr>
              <a:defRPr sz="1400" b="0" i="0" u="none" strike="noStrike" baseline="0">
                <a:latin typeface="Calibri Light" panose="020F0302020204030204" pitchFamily="34" charset="0"/>
                <a:cs typeface="Calibri Light" panose="020F0302020204030204" pitchFamily="34" charset="0"/>
              </a:defRPr>
            </a:lvl1pPr>
          </a:lstStyle>
          <a:p>
            <a:r>
              <a:rPr lang="en-GB" sz="1200" dirty="0">
                <a:latin typeface="Calibri" panose="020F0502020204030204" pitchFamily="34" charset="0"/>
                <a:cs typeface="Calibri" panose="020F0502020204030204" pitchFamily="34" charset="0"/>
              </a:rPr>
              <a:t>Data that can be modified</a:t>
            </a:r>
          </a:p>
          <a:p>
            <a:endParaRPr lang="en-GB" sz="1200" dirty="0">
              <a:latin typeface="Calibri" panose="020F0502020204030204" pitchFamily="34" charset="0"/>
              <a:cs typeface="Calibri" panose="020F0502020204030204" pitchFamily="34" charset="0"/>
            </a:endParaRPr>
          </a:p>
          <a:p>
            <a:r>
              <a:rPr lang="en-GB" sz="1200" dirty="0">
                <a:latin typeface="Calibri" panose="020F0502020204030204" pitchFamily="34" charset="0"/>
                <a:cs typeface="Calibri" panose="020F0502020204030204" pitchFamily="34" charset="0"/>
              </a:rPr>
              <a:t>Data only readable</a:t>
            </a:r>
          </a:p>
          <a:p>
            <a:endParaRPr lang="en-GB" sz="1200" dirty="0">
              <a:latin typeface="Calibri" panose="020F0502020204030204" pitchFamily="34" charset="0"/>
              <a:cs typeface="Calibri" panose="020F0502020204030204" pitchFamily="34" charset="0"/>
            </a:endParaRPr>
          </a:p>
          <a:p>
            <a:r>
              <a:rPr lang="en-GB" sz="1200" dirty="0">
                <a:latin typeface="Calibri" panose="020F0502020204030204" pitchFamily="34" charset="0"/>
                <a:cs typeface="Calibri" panose="020F0502020204030204" pitchFamily="34" charset="0"/>
              </a:rPr>
              <a:t>Export data section</a:t>
            </a:r>
          </a:p>
          <a:p>
            <a:endParaRPr lang="en-GB" sz="1200" dirty="0">
              <a:latin typeface="Calibri" panose="020F0502020204030204" pitchFamily="34" charset="0"/>
              <a:cs typeface="Calibri" panose="020F0502020204030204" pitchFamily="34" charset="0"/>
            </a:endParaRPr>
          </a:p>
          <a:p>
            <a:r>
              <a:rPr lang="en-GB" sz="1200" dirty="0">
                <a:latin typeface="Calibri" panose="020F0502020204030204" pitchFamily="34" charset="0"/>
                <a:cs typeface="Calibri" panose="020F0502020204030204" pitchFamily="34" charset="0"/>
              </a:rPr>
              <a:t>Import data section</a:t>
            </a:r>
          </a:p>
        </p:txBody>
      </p:sp>
      <p:sp>
        <p:nvSpPr>
          <p:cNvPr id="41" name="TextBox 40">
            <a:extLst>
              <a:ext uri="{FF2B5EF4-FFF2-40B4-BE49-F238E27FC236}">
                <a16:creationId xmlns:a16="http://schemas.microsoft.com/office/drawing/2014/main" id="{2E86EC0A-D3F4-44CB-AD95-E84EFF74ECB9}"/>
              </a:ext>
            </a:extLst>
          </p:cNvPr>
          <p:cNvSpPr txBox="1"/>
          <p:nvPr/>
        </p:nvSpPr>
        <p:spPr>
          <a:xfrm>
            <a:off x="6919304" y="4264868"/>
            <a:ext cx="1912024" cy="1938992"/>
          </a:xfrm>
          <a:prstGeom prst="rect">
            <a:avLst/>
          </a:prstGeom>
          <a:noFill/>
        </p:spPr>
        <p:txBody>
          <a:bodyPr wrap="square">
            <a:spAutoFit/>
          </a:bodyPr>
          <a:lstStyle>
            <a:defPPr>
              <a:defRPr lang="en-US"/>
            </a:defPPr>
            <a:lvl1pPr>
              <a:defRPr sz="1400" b="0" i="0" u="none" strike="noStrike" baseline="0">
                <a:latin typeface="Calibri Light" panose="020F0302020204030204" pitchFamily="34" charset="0"/>
                <a:cs typeface="Calibri Light" panose="020F0302020204030204" pitchFamily="34" charset="0"/>
              </a:defRPr>
            </a:lvl1pPr>
          </a:lstStyle>
          <a:p>
            <a:endParaRPr lang="en-GB" sz="1200" dirty="0">
              <a:latin typeface="Calibri" panose="020F0502020204030204" pitchFamily="34" charset="0"/>
              <a:cs typeface="Calibri" panose="020F0502020204030204" pitchFamily="34" charset="0"/>
            </a:endParaRPr>
          </a:p>
          <a:p>
            <a:r>
              <a:rPr lang="en-GB" sz="1200" b="0" i="0" u="none" strike="noStrike" baseline="0" dirty="0">
                <a:latin typeface="Calibri" panose="020F0502020204030204" pitchFamily="34" charset="0"/>
                <a:cs typeface="Calibri" panose="020F0502020204030204" pitchFamily="34" charset="0"/>
              </a:rPr>
              <a:t>Executable code section</a:t>
            </a:r>
          </a:p>
          <a:p>
            <a:endParaRPr lang="en-GB" sz="1200" dirty="0">
              <a:latin typeface="Calibri" panose="020F0502020204030204" pitchFamily="34" charset="0"/>
              <a:cs typeface="Calibri" panose="020F0502020204030204" pitchFamily="34" charset="0"/>
            </a:endParaRPr>
          </a:p>
          <a:p>
            <a:r>
              <a:rPr lang="en-GB" sz="1200" dirty="0">
                <a:latin typeface="Calibri" panose="020F0502020204030204" pitchFamily="34" charset="0"/>
                <a:cs typeface="Calibri" panose="020F0502020204030204" pitchFamily="34" charset="0"/>
              </a:rPr>
              <a:t>Uninitialized data</a:t>
            </a:r>
          </a:p>
          <a:p>
            <a:endParaRPr lang="en-GB" sz="1200" dirty="0">
              <a:latin typeface="Calibri" panose="020F0502020204030204" pitchFamily="34" charset="0"/>
              <a:cs typeface="Calibri" panose="020F0502020204030204" pitchFamily="34" charset="0"/>
            </a:endParaRPr>
          </a:p>
          <a:p>
            <a:r>
              <a:rPr lang="en-GB" sz="1200" dirty="0">
                <a:latin typeface="Calibri" panose="020F0502020204030204" pitchFamily="34" charset="0"/>
                <a:cs typeface="Calibri" panose="020F0502020204030204" pitchFamily="34" charset="0"/>
              </a:rPr>
              <a:t>Base relocations</a:t>
            </a:r>
          </a:p>
          <a:p>
            <a:endParaRPr lang="en-GB" sz="1200" dirty="0">
              <a:latin typeface="Calibri" panose="020F0502020204030204" pitchFamily="34" charset="0"/>
              <a:cs typeface="Calibri" panose="020F0502020204030204" pitchFamily="34" charset="0"/>
            </a:endParaRPr>
          </a:p>
          <a:p>
            <a:r>
              <a:rPr lang="en-GB" sz="1200" dirty="0">
                <a:latin typeface="Calibri" panose="020F0502020204030204" pitchFamily="34" charset="0"/>
                <a:cs typeface="Calibri" panose="020F0502020204030204" pitchFamily="34" charset="0"/>
              </a:rPr>
              <a:t>Resources section</a:t>
            </a:r>
          </a:p>
          <a:p>
            <a:endParaRPr lang="en-GB" sz="1200" dirty="0">
              <a:latin typeface="Calibri" panose="020F0502020204030204" pitchFamily="34" charset="0"/>
              <a:cs typeface="Calibri" panose="020F0502020204030204" pitchFamily="34" charset="0"/>
            </a:endParaRPr>
          </a:p>
          <a:p>
            <a:endParaRPr lang="en-GB" sz="1200" dirty="0">
              <a:latin typeface="Calibri" panose="020F0502020204030204" pitchFamily="34" charset="0"/>
              <a:cs typeface="Calibri" panose="020F0502020204030204" pitchFamily="34" charset="0"/>
            </a:endParaRPr>
          </a:p>
        </p:txBody>
      </p:sp>
      <p:pic>
        <p:nvPicPr>
          <p:cNvPr id="24" name="Content Placeholder 4">
            <a:extLst>
              <a:ext uri="{FF2B5EF4-FFF2-40B4-BE49-F238E27FC236}">
                <a16:creationId xmlns:a16="http://schemas.microsoft.com/office/drawing/2014/main" id="{F2053ACB-CC83-4E60-9472-6994B28DFDFE}"/>
              </a:ext>
            </a:extLst>
          </p:cNvPr>
          <p:cNvPicPr>
            <a:picLocks noChangeAspect="1"/>
          </p:cNvPicPr>
          <p:nvPr/>
        </p:nvPicPr>
        <p:blipFill rotWithShape="1">
          <a:blip r:embed="rId3">
            <a:clrChange>
              <a:clrFrom>
                <a:srgbClr val="FFFFFF"/>
              </a:clrFrom>
              <a:clrTo>
                <a:srgbClr val="FFFFFF">
                  <a:alpha val="0"/>
                </a:srgbClr>
              </a:clrTo>
            </a:clrChange>
          </a:blip>
          <a:srcRect r="66690"/>
          <a:stretch/>
        </p:blipFill>
        <p:spPr>
          <a:xfrm>
            <a:off x="82617" y="2116935"/>
            <a:ext cx="1912024" cy="4177739"/>
          </a:xfrm>
          <a:prstGeom prst="rect">
            <a:avLst/>
          </a:prstGeom>
        </p:spPr>
      </p:pic>
      <p:sp>
        <p:nvSpPr>
          <p:cNvPr id="25" name="TextBox 24">
            <a:extLst>
              <a:ext uri="{FF2B5EF4-FFF2-40B4-BE49-F238E27FC236}">
                <a16:creationId xmlns:a16="http://schemas.microsoft.com/office/drawing/2014/main" id="{26FEF4A6-680C-4315-9917-B7491067C951}"/>
              </a:ext>
            </a:extLst>
          </p:cNvPr>
          <p:cNvSpPr txBox="1"/>
          <p:nvPr/>
        </p:nvSpPr>
        <p:spPr>
          <a:xfrm>
            <a:off x="6339917" y="2269353"/>
            <a:ext cx="2387418" cy="2123658"/>
          </a:xfrm>
          <a:prstGeom prst="rect">
            <a:avLst/>
          </a:prstGeom>
          <a:noFill/>
        </p:spPr>
        <p:txBody>
          <a:bodyPr wrap="square">
            <a:spAutoFit/>
          </a:bodyPr>
          <a:lstStyle/>
          <a:p>
            <a:pPr algn="l"/>
            <a:endParaRPr lang="en-GB" sz="1200" dirty="0">
              <a:solidFill>
                <a:srgbClr val="000000"/>
              </a:solidFill>
              <a:latin typeface="Calibri" panose="020F0502020204030204" pitchFamily="34" charset="0"/>
              <a:cs typeface="Calibri" panose="020F0502020204030204" pitchFamily="34" charset="0"/>
            </a:endParaRPr>
          </a:p>
          <a:p>
            <a:r>
              <a:rPr lang="en-GB" sz="1200" dirty="0">
                <a:solidFill>
                  <a:srgbClr val="000000"/>
                </a:solidFill>
                <a:latin typeface="Calibri" panose="020F0502020204030204" pitchFamily="34" charset="0"/>
                <a:cs typeface="Calibri" panose="020F0502020204030204" pitchFamily="34" charset="0"/>
              </a:rPr>
              <a:t>Section Header: The section header provides important characteristics of a section such as its name, address, size, etc</a:t>
            </a:r>
          </a:p>
          <a:p>
            <a:pPr algn="l"/>
            <a:endParaRPr lang="en-GB" sz="1200" b="0" i="0" u="none" strike="noStrike" baseline="0" dirty="0">
              <a:solidFill>
                <a:srgbClr val="000000"/>
              </a:solidFill>
              <a:latin typeface="Calibri" panose="020F0502020204030204" pitchFamily="34" charset="0"/>
              <a:cs typeface="Calibri" panose="020F0502020204030204" pitchFamily="34" charset="0"/>
            </a:endParaRPr>
          </a:p>
          <a:p>
            <a:pPr algn="l"/>
            <a:r>
              <a:rPr lang="en-GB" sz="1200" b="0" i="0" u="none" strike="noStrike" baseline="0" dirty="0">
                <a:solidFill>
                  <a:srgbClr val="000000"/>
                </a:solidFill>
                <a:latin typeface="Calibri" panose="020F0502020204030204" pitchFamily="34" charset="0"/>
                <a:cs typeface="Calibri" panose="020F0502020204030204" pitchFamily="34" charset="0"/>
              </a:rPr>
              <a:t>Import address table (IAT): which is a lookup table used by the application when calling a function in a different module.</a:t>
            </a:r>
          </a:p>
          <a:p>
            <a:pPr algn="l"/>
            <a:endParaRPr lang="en-GB" sz="1200" dirty="0">
              <a:solidFill>
                <a:srgbClr val="000000"/>
              </a:solidFill>
              <a:latin typeface="Calibri" panose="020F0502020204030204" pitchFamily="34" charset="0"/>
              <a:cs typeface="Calibri" panose="020F0502020204030204" pitchFamily="34" charset="0"/>
            </a:endParaRPr>
          </a:p>
        </p:txBody>
      </p:sp>
      <p:pic>
        <p:nvPicPr>
          <p:cNvPr id="27" name="Picture 26">
            <a:extLst>
              <a:ext uri="{FF2B5EF4-FFF2-40B4-BE49-F238E27FC236}">
                <a16:creationId xmlns:a16="http://schemas.microsoft.com/office/drawing/2014/main" id="{503AC21B-2C91-45FC-BFDB-1353F7A62DDE}"/>
              </a:ext>
            </a:extLst>
          </p:cNvPr>
          <p:cNvPicPr>
            <a:picLocks noChangeAspect="1"/>
          </p:cNvPicPr>
          <p:nvPr/>
        </p:nvPicPr>
        <p:blipFill rotWithShape="1">
          <a:blip r:embed="rId4">
            <a:clrChange>
              <a:clrFrom>
                <a:srgbClr val="FFFFFF"/>
              </a:clrFrom>
              <a:clrTo>
                <a:srgbClr val="FFFFFF">
                  <a:alpha val="0"/>
                </a:srgbClr>
              </a:clrTo>
            </a:clrChange>
          </a:blip>
          <a:srcRect l="28148" t="28891" r="53269" b="31193"/>
          <a:stretch/>
        </p:blipFill>
        <p:spPr>
          <a:xfrm>
            <a:off x="8799582" y="2147037"/>
            <a:ext cx="3505896" cy="4235662"/>
          </a:xfrm>
          <a:prstGeom prst="rect">
            <a:avLst/>
          </a:prstGeom>
          <a:noFill/>
        </p:spPr>
      </p:pic>
      <p:sp>
        <p:nvSpPr>
          <p:cNvPr id="28" name="TextBox 27">
            <a:extLst>
              <a:ext uri="{FF2B5EF4-FFF2-40B4-BE49-F238E27FC236}">
                <a16:creationId xmlns:a16="http://schemas.microsoft.com/office/drawing/2014/main" id="{F6DBBFD5-18F5-42A4-8141-0C8560F0EC28}"/>
              </a:ext>
            </a:extLst>
          </p:cNvPr>
          <p:cNvSpPr txBox="1"/>
          <p:nvPr/>
        </p:nvSpPr>
        <p:spPr>
          <a:xfrm>
            <a:off x="8708092" y="1470604"/>
            <a:ext cx="2727448" cy="646331"/>
          </a:xfrm>
          <a:prstGeom prst="rect">
            <a:avLst/>
          </a:prstGeom>
          <a:noFill/>
        </p:spPr>
        <p:txBody>
          <a:bodyPr wrap="square">
            <a:spAutoFit/>
          </a:bodyPr>
          <a:lstStyle/>
          <a:p>
            <a:r>
              <a:rPr lang="en-GB" sz="1800" b="0" i="0" u="none" strike="noStrike" baseline="0" dirty="0">
                <a:latin typeface="CMR10"/>
              </a:rPr>
              <a:t>Portable Executable file represented as an image</a:t>
            </a:r>
            <a:endParaRPr lang="en-GB" dirty="0"/>
          </a:p>
        </p:txBody>
      </p:sp>
    </p:spTree>
    <p:extLst>
      <p:ext uri="{BB962C8B-B14F-4D97-AF65-F5344CB8AC3E}">
        <p14:creationId xmlns:p14="http://schemas.microsoft.com/office/powerpoint/2010/main" val="404937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DC3BA-0A6F-4E66-B629-2ECF42CA9531}"/>
              </a:ext>
            </a:extLst>
          </p:cNvPr>
          <p:cNvSpPr>
            <a:spLocks noGrp="1"/>
          </p:cNvSpPr>
          <p:nvPr>
            <p:ph type="title"/>
          </p:nvPr>
        </p:nvSpPr>
        <p:spPr/>
        <p:txBody>
          <a:bodyPr/>
          <a:lstStyle/>
          <a:p>
            <a:r>
              <a:rPr lang="en-GB" b="0" i="0" dirty="0">
                <a:solidFill>
                  <a:srgbClr val="292929"/>
                </a:solidFill>
                <a:effectLst/>
                <a:latin typeface="charter"/>
              </a:rPr>
              <a:t>Convert a </a:t>
            </a:r>
            <a:r>
              <a:rPr lang="en-GB" b="1" i="0" dirty="0">
                <a:solidFill>
                  <a:srgbClr val="292929"/>
                </a:solidFill>
                <a:effectLst/>
                <a:latin typeface="charter"/>
              </a:rPr>
              <a:t>malware </a:t>
            </a:r>
            <a:r>
              <a:rPr lang="en-GB" b="0" i="0" dirty="0">
                <a:solidFill>
                  <a:srgbClr val="292929"/>
                </a:solidFill>
                <a:effectLst/>
                <a:latin typeface="charter"/>
              </a:rPr>
              <a:t>into an </a:t>
            </a:r>
            <a:r>
              <a:rPr lang="en-GB" b="1" i="0" dirty="0">
                <a:solidFill>
                  <a:srgbClr val="292929"/>
                </a:solidFill>
                <a:effectLst/>
                <a:latin typeface="charter"/>
              </a:rPr>
              <a:t>image</a:t>
            </a:r>
            <a:endParaRPr lang="en-GB" dirty="0"/>
          </a:p>
        </p:txBody>
      </p:sp>
      <p:sp>
        <p:nvSpPr>
          <p:cNvPr id="4" name="TextBox 3">
            <a:extLst>
              <a:ext uri="{FF2B5EF4-FFF2-40B4-BE49-F238E27FC236}">
                <a16:creationId xmlns:a16="http://schemas.microsoft.com/office/drawing/2014/main" id="{E0D51002-E92F-4024-A637-79E753CCE799}"/>
              </a:ext>
            </a:extLst>
          </p:cNvPr>
          <p:cNvSpPr txBox="1"/>
          <p:nvPr/>
        </p:nvSpPr>
        <p:spPr>
          <a:xfrm>
            <a:off x="863604" y="2003707"/>
            <a:ext cx="1986843" cy="369332"/>
          </a:xfrm>
          <a:prstGeom prst="rect">
            <a:avLst/>
          </a:prstGeom>
          <a:noFill/>
        </p:spPr>
        <p:txBody>
          <a:bodyPr wrap="square" rtlCol="0">
            <a:spAutoFit/>
          </a:bodyPr>
          <a:lstStyle/>
          <a:p>
            <a:r>
              <a:rPr lang="en-GB" dirty="0"/>
              <a:t>Malware Binary</a:t>
            </a:r>
          </a:p>
        </p:txBody>
      </p:sp>
      <p:sp>
        <p:nvSpPr>
          <p:cNvPr id="6" name="TextBox 5">
            <a:extLst>
              <a:ext uri="{FF2B5EF4-FFF2-40B4-BE49-F238E27FC236}">
                <a16:creationId xmlns:a16="http://schemas.microsoft.com/office/drawing/2014/main" id="{9C079893-5831-4F0D-8D21-4B785D38E219}"/>
              </a:ext>
            </a:extLst>
          </p:cNvPr>
          <p:cNvSpPr txBox="1"/>
          <p:nvPr/>
        </p:nvSpPr>
        <p:spPr>
          <a:xfrm>
            <a:off x="649114" y="6174350"/>
            <a:ext cx="3245554" cy="369332"/>
          </a:xfrm>
          <a:prstGeom prst="rect">
            <a:avLst/>
          </a:prstGeom>
          <a:noFill/>
        </p:spPr>
        <p:txBody>
          <a:bodyPr wrap="square" rtlCol="0">
            <a:spAutoFit/>
          </a:bodyPr>
          <a:lstStyle/>
          <a:p>
            <a:r>
              <a:rPr lang="en-GB" dirty="0"/>
              <a:t>Hexadecimal representation</a:t>
            </a:r>
          </a:p>
        </p:txBody>
      </p:sp>
      <p:cxnSp>
        <p:nvCxnSpPr>
          <p:cNvPr id="8" name="Straight Arrow Connector 7">
            <a:extLst>
              <a:ext uri="{FF2B5EF4-FFF2-40B4-BE49-F238E27FC236}">
                <a16:creationId xmlns:a16="http://schemas.microsoft.com/office/drawing/2014/main" id="{CC54120F-504D-4DEE-B352-960183BDB715}"/>
              </a:ext>
            </a:extLst>
          </p:cNvPr>
          <p:cNvCxnSpPr>
            <a:cxnSpLocks/>
            <a:stCxn id="1026" idx="2"/>
            <a:endCxn id="1028" idx="0"/>
          </p:cNvCxnSpPr>
          <p:nvPr/>
        </p:nvCxnSpPr>
        <p:spPr>
          <a:xfrm>
            <a:off x="1909114" y="3897531"/>
            <a:ext cx="0" cy="516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5C946EC-BF63-4E34-BFD6-9F1C8E22F1A8}"/>
              </a:ext>
            </a:extLst>
          </p:cNvPr>
          <p:cNvSpPr txBox="1"/>
          <p:nvPr/>
        </p:nvSpPr>
        <p:spPr>
          <a:xfrm>
            <a:off x="4626085" y="4005473"/>
            <a:ext cx="2201333" cy="369332"/>
          </a:xfrm>
          <a:prstGeom prst="rect">
            <a:avLst/>
          </a:prstGeom>
          <a:noFill/>
        </p:spPr>
        <p:txBody>
          <a:bodyPr wrap="square" rtlCol="0">
            <a:spAutoFit/>
          </a:bodyPr>
          <a:lstStyle/>
          <a:p>
            <a:r>
              <a:rPr lang="en-GB" dirty="0"/>
              <a:t>8 bit vector</a:t>
            </a:r>
          </a:p>
        </p:txBody>
      </p:sp>
      <p:cxnSp>
        <p:nvCxnSpPr>
          <p:cNvPr id="14" name="Straight Arrow Connector 13">
            <a:extLst>
              <a:ext uri="{FF2B5EF4-FFF2-40B4-BE49-F238E27FC236}">
                <a16:creationId xmlns:a16="http://schemas.microsoft.com/office/drawing/2014/main" id="{C6F8A433-78EB-4D5D-B476-31779ECEBAEA}"/>
              </a:ext>
            </a:extLst>
          </p:cNvPr>
          <p:cNvCxnSpPr>
            <a:cxnSpLocks/>
            <a:stCxn id="1026" idx="3"/>
          </p:cNvCxnSpPr>
          <p:nvPr/>
        </p:nvCxnSpPr>
        <p:spPr>
          <a:xfrm>
            <a:off x="3169114" y="3158014"/>
            <a:ext cx="1417459" cy="866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Binary code | Just some random binary code! | Christiaan Colen | Flickr">
            <a:extLst>
              <a:ext uri="{FF2B5EF4-FFF2-40B4-BE49-F238E27FC236}">
                <a16:creationId xmlns:a16="http://schemas.microsoft.com/office/drawing/2014/main" id="{AB4EF483-B839-4B88-9338-13E064CBE2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114" y="2418497"/>
            <a:ext cx="2520000" cy="14790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exadecimal - learn.sparkfun.com">
            <a:extLst>
              <a:ext uri="{FF2B5EF4-FFF2-40B4-BE49-F238E27FC236}">
                <a16:creationId xmlns:a16="http://schemas.microsoft.com/office/drawing/2014/main" id="{7CDDB72A-8867-4F8E-9616-6F064955CF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20" r="23971" b="39149"/>
          <a:stretch/>
        </p:blipFill>
        <p:spPr bwMode="auto">
          <a:xfrm>
            <a:off x="649114" y="4414342"/>
            <a:ext cx="2520000" cy="1720471"/>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A042CD0E-6111-4AE4-87C0-7D74BF26D0DA}"/>
              </a:ext>
            </a:extLst>
          </p:cNvPr>
          <p:cNvCxnSpPr>
            <a:cxnSpLocks/>
          </p:cNvCxnSpPr>
          <p:nvPr/>
        </p:nvCxnSpPr>
        <p:spPr>
          <a:xfrm>
            <a:off x="6012712" y="4190139"/>
            <a:ext cx="13218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D59E89A-530D-4C65-8DAB-8D0F7DC8C894}"/>
              </a:ext>
            </a:extLst>
          </p:cNvPr>
          <p:cNvSpPr txBox="1"/>
          <p:nvPr/>
        </p:nvSpPr>
        <p:spPr>
          <a:xfrm>
            <a:off x="7420624" y="3675213"/>
            <a:ext cx="1321863" cy="1200329"/>
          </a:xfrm>
          <a:prstGeom prst="rect">
            <a:avLst/>
          </a:prstGeom>
          <a:noFill/>
        </p:spPr>
        <p:txBody>
          <a:bodyPr wrap="square" rtlCol="0">
            <a:spAutoFit/>
          </a:bodyPr>
          <a:lstStyle/>
          <a:p>
            <a:r>
              <a:rPr lang="en-GB" dirty="0"/>
              <a:t>8 bit vector to Gray Scale Image</a:t>
            </a:r>
          </a:p>
        </p:txBody>
      </p:sp>
      <p:pic>
        <p:nvPicPr>
          <p:cNvPr id="47" name="Picture 46" descr="A picture containing outdoor&#10;&#10;Description automatically generated">
            <a:extLst>
              <a:ext uri="{FF2B5EF4-FFF2-40B4-BE49-F238E27FC236}">
                <a16:creationId xmlns:a16="http://schemas.microsoft.com/office/drawing/2014/main" id="{B366D0E4-70C8-4DCE-BCAA-90DF75CB38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2888" y="3194411"/>
            <a:ext cx="2401468" cy="1923050"/>
          </a:xfrm>
          <a:prstGeom prst="rect">
            <a:avLst/>
          </a:prstGeom>
        </p:spPr>
      </p:pic>
      <p:cxnSp>
        <p:nvCxnSpPr>
          <p:cNvPr id="53" name="Straight Arrow Connector 52">
            <a:extLst>
              <a:ext uri="{FF2B5EF4-FFF2-40B4-BE49-F238E27FC236}">
                <a16:creationId xmlns:a16="http://schemas.microsoft.com/office/drawing/2014/main" id="{C5F59B85-3002-4C1D-90C5-887D4FD5EB93}"/>
              </a:ext>
            </a:extLst>
          </p:cNvPr>
          <p:cNvCxnSpPr>
            <a:cxnSpLocks/>
          </p:cNvCxnSpPr>
          <p:nvPr/>
        </p:nvCxnSpPr>
        <p:spPr>
          <a:xfrm flipV="1">
            <a:off x="3169113" y="4374805"/>
            <a:ext cx="1417460" cy="1001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B79710A-9BCB-42E5-8E58-A3B73E232137}"/>
              </a:ext>
            </a:extLst>
          </p:cNvPr>
          <p:cNvSpPr txBox="1"/>
          <p:nvPr/>
        </p:nvSpPr>
        <p:spPr>
          <a:xfrm>
            <a:off x="9629422" y="5117461"/>
            <a:ext cx="1417459" cy="369332"/>
          </a:xfrm>
          <a:prstGeom prst="rect">
            <a:avLst/>
          </a:prstGeom>
          <a:noFill/>
        </p:spPr>
        <p:txBody>
          <a:bodyPr wrap="square" rtlCol="0">
            <a:spAutoFit/>
          </a:bodyPr>
          <a:lstStyle/>
          <a:p>
            <a:r>
              <a:rPr lang="en-GB" dirty="0"/>
              <a:t>Image.png</a:t>
            </a:r>
          </a:p>
        </p:txBody>
      </p:sp>
      <p:sp>
        <p:nvSpPr>
          <p:cNvPr id="16" name="TextBox 15">
            <a:extLst>
              <a:ext uri="{FF2B5EF4-FFF2-40B4-BE49-F238E27FC236}">
                <a16:creationId xmlns:a16="http://schemas.microsoft.com/office/drawing/2014/main" id="{25AE4406-5D4A-4276-A912-8D38ECD14F54}"/>
              </a:ext>
            </a:extLst>
          </p:cNvPr>
          <p:cNvSpPr txBox="1"/>
          <p:nvPr/>
        </p:nvSpPr>
        <p:spPr>
          <a:xfrm>
            <a:off x="6990277" y="5761703"/>
            <a:ext cx="2182553" cy="954107"/>
          </a:xfrm>
          <a:prstGeom prst="rect">
            <a:avLst/>
          </a:prstGeom>
          <a:noFill/>
        </p:spPr>
        <p:txBody>
          <a:bodyPr wrap="square">
            <a:spAutoFit/>
          </a:bodyPr>
          <a:lstStyle/>
          <a:p>
            <a:pPr algn="l"/>
            <a:r>
              <a:rPr lang="en-GB" sz="1400" dirty="0">
                <a:latin typeface="CharisSIL"/>
              </a:rPr>
              <a:t>I</a:t>
            </a:r>
            <a:r>
              <a:rPr lang="en-GB" sz="1400" b="0" i="0" u="none" strike="noStrike" baseline="0" dirty="0">
                <a:latin typeface="CharisSIL"/>
              </a:rPr>
              <a:t>nterpreting every byte as one pixel in an image, where values range from 0 to 255 (0:black, 255:white). </a:t>
            </a:r>
            <a:endParaRPr lang="en-GB" sz="1400" dirty="0"/>
          </a:p>
        </p:txBody>
      </p:sp>
      <p:sp>
        <p:nvSpPr>
          <p:cNvPr id="18" name="TextBox 17">
            <a:extLst>
              <a:ext uri="{FF2B5EF4-FFF2-40B4-BE49-F238E27FC236}">
                <a16:creationId xmlns:a16="http://schemas.microsoft.com/office/drawing/2014/main" id="{98CDF974-6FF5-493C-89EB-B6F2F5304DC1}"/>
              </a:ext>
            </a:extLst>
          </p:cNvPr>
          <p:cNvSpPr txBox="1"/>
          <p:nvPr/>
        </p:nvSpPr>
        <p:spPr>
          <a:xfrm>
            <a:off x="9290942" y="5761703"/>
            <a:ext cx="2133414" cy="954107"/>
          </a:xfrm>
          <a:prstGeom prst="rect">
            <a:avLst/>
          </a:prstGeom>
          <a:noFill/>
        </p:spPr>
        <p:txBody>
          <a:bodyPr wrap="square">
            <a:spAutoFit/>
          </a:bodyPr>
          <a:lstStyle>
            <a:defPPr>
              <a:defRPr lang="en-US"/>
            </a:defPPr>
            <a:lvl1pPr>
              <a:defRPr sz="1400">
                <a:latin typeface="CharisSIL"/>
              </a:defRPr>
            </a:lvl1pPr>
          </a:lstStyle>
          <a:p>
            <a:r>
              <a:rPr lang="en-GB" dirty="0"/>
              <a:t>Afterwards, the resulting array is reorganized as a 2-D array and transformed in a picture </a:t>
            </a:r>
            <a:r>
              <a:rPr lang="en-GB" dirty="0" err="1"/>
              <a:t>png</a:t>
            </a:r>
            <a:r>
              <a:rPr lang="en-GB" dirty="0"/>
              <a:t>.</a:t>
            </a:r>
          </a:p>
        </p:txBody>
      </p:sp>
      <p:cxnSp>
        <p:nvCxnSpPr>
          <p:cNvPr id="19" name="Straight Arrow Connector 18">
            <a:extLst>
              <a:ext uri="{FF2B5EF4-FFF2-40B4-BE49-F238E27FC236}">
                <a16:creationId xmlns:a16="http://schemas.microsoft.com/office/drawing/2014/main" id="{B23DE8D5-1134-42D4-BB48-678658C51378}"/>
              </a:ext>
            </a:extLst>
          </p:cNvPr>
          <p:cNvCxnSpPr>
            <a:cxnSpLocks/>
            <a:stCxn id="49" idx="2"/>
          </p:cNvCxnSpPr>
          <p:nvPr/>
        </p:nvCxnSpPr>
        <p:spPr>
          <a:xfrm flipH="1">
            <a:off x="8081554" y="4875542"/>
            <a:ext cx="2" cy="759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F4405B5-0CB5-4801-BF78-5DFA195F27C2}"/>
              </a:ext>
            </a:extLst>
          </p:cNvPr>
          <p:cNvCxnSpPr>
            <a:cxnSpLocks/>
            <a:stCxn id="56" idx="2"/>
          </p:cNvCxnSpPr>
          <p:nvPr/>
        </p:nvCxnSpPr>
        <p:spPr>
          <a:xfrm flipH="1">
            <a:off x="10338151" y="5486793"/>
            <a:ext cx="1" cy="274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423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2C9CA1-A8C5-4992-A3E2-68C204DB031F}"/>
              </a:ext>
            </a:extLst>
          </p:cNvPr>
          <p:cNvPicPr>
            <a:picLocks noChangeAspect="1"/>
          </p:cNvPicPr>
          <p:nvPr/>
        </p:nvPicPr>
        <p:blipFill rotWithShape="1">
          <a:blip r:embed="rId2"/>
          <a:srcRect l="27315" t="13004" r="28518" b="7160"/>
          <a:stretch/>
        </p:blipFill>
        <p:spPr>
          <a:xfrm>
            <a:off x="4752623" y="8001"/>
            <a:ext cx="6737010" cy="6849999"/>
          </a:xfrm>
          <a:prstGeom prst="rect">
            <a:avLst/>
          </a:prstGeom>
        </p:spPr>
      </p:pic>
      <p:sp>
        <p:nvSpPr>
          <p:cNvPr id="7" name="Content Placeholder 6">
            <a:extLst>
              <a:ext uri="{FF2B5EF4-FFF2-40B4-BE49-F238E27FC236}">
                <a16:creationId xmlns:a16="http://schemas.microsoft.com/office/drawing/2014/main" id="{D90D0266-049C-4BF4-83C2-7C8D60FBF208}"/>
              </a:ext>
            </a:extLst>
          </p:cNvPr>
          <p:cNvSpPr>
            <a:spLocks noGrp="1"/>
          </p:cNvSpPr>
          <p:nvPr>
            <p:ph idx="1"/>
          </p:nvPr>
        </p:nvSpPr>
        <p:spPr>
          <a:xfrm>
            <a:off x="-1" y="8001"/>
            <a:ext cx="3962401" cy="6849999"/>
          </a:xfrm>
          <a:solidFill>
            <a:schemeClr val="tx2">
              <a:lumMod val="90000"/>
              <a:lumOff val="10000"/>
            </a:schemeClr>
          </a:solidFill>
        </p:spPr>
        <p:txBody>
          <a:bodyPr anchor="ctr">
            <a:normAutofit/>
          </a:bodyPr>
          <a:lstStyle/>
          <a:p>
            <a:pPr marL="0" indent="0" algn="ctr">
              <a:buNone/>
            </a:pPr>
            <a:r>
              <a:rPr lang="en-GB" sz="3200" dirty="0">
                <a:solidFill>
                  <a:schemeClr val="bg1">
                    <a:alpha val="60000"/>
                  </a:schemeClr>
                </a:solidFill>
                <a:latin typeface="+mj-lt"/>
              </a:rPr>
              <a:t>Example of code </a:t>
            </a:r>
          </a:p>
          <a:p>
            <a:pPr marL="0" indent="0" algn="ctr">
              <a:buNone/>
            </a:pPr>
            <a:r>
              <a:rPr lang="en-GB" sz="1600" dirty="0">
                <a:solidFill>
                  <a:schemeClr val="bg1">
                    <a:alpha val="60000"/>
                  </a:schemeClr>
                </a:solidFill>
                <a:latin typeface="Calibri" panose="020F0502020204030204" pitchFamily="34" charset="0"/>
                <a:cs typeface="Calibri" panose="020F0502020204030204" pitchFamily="34" charset="0"/>
              </a:rPr>
              <a:t>convert hexadecimal representation of the file’s binary  into PNG images</a:t>
            </a:r>
          </a:p>
        </p:txBody>
      </p:sp>
    </p:spTree>
    <p:extLst>
      <p:ext uri="{BB962C8B-B14F-4D97-AF65-F5344CB8AC3E}">
        <p14:creationId xmlns:p14="http://schemas.microsoft.com/office/powerpoint/2010/main" val="211081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86F1E-2170-4719-B8AD-9AA2446456B8}"/>
              </a:ext>
            </a:extLst>
          </p:cNvPr>
          <p:cNvSpPr>
            <a:spLocks noGrp="1"/>
          </p:cNvSpPr>
          <p:nvPr>
            <p:ph type="title"/>
          </p:nvPr>
        </p:nvSpPr>
        <p:spPr/>
        <p:txBody>
          <a:bodyPr/>
          <a:lstStyle/>
          <a:p>
            <a:r>
              <a:rPr lang="en-GB" dirty="0"/>
              <a:t>Machine learning techniques for Malware classification</a:t>
            </a:r>
          </a:p>
        </p:txBody>
      </p:sp>
      <p:sp>
        <p:nvSpPr>
          <p:cNvPr id="3" name="Content Placeholder 2">
            <a:extLst>
              <a:ext uri="{FF2B5EF4-FFF2-40B4-BE49-F238E27FC236}">
                <a16:creationId xmlns:a16="http://schemas.microsoft.com/office/drawing/2014/main" id="{F109D9BC-57D7-49A7-BDA1-BCE47D581E9A}"/>
              </a:ext>
            </a:extLst>
          </p:cNvPr>
          <p:cNvSpPr>
            <a:spLocks noGrp="1"/>
          </p:cNvSpPr>
          <p:nvPr>
            <p:ph idx="1"/>
          </p:nvPr>
        </p:nvSpPr>
        <p:spPr/>
        <p:txBody>
          <a:bodyPr>
            <a:noAutofit/>
          </a:bodyPr>
          <a:lstStyle/>
          <a:p>
            <a:pPr marL="0" indent="0">
              <a:buNone/>
            </a:pPr>
            <a:r>
              <a:rPr lang="en-GB" sz="1800" b="1" i="0" dirty="0">
                <a:solidFill>
                  <a:srgbClr val="292929"/>
                </a:solidFill>
                <a:effectLst/>
                <a:latin typeface="charter"/>
              </a:rPr>
              <a:t>Generally, malware classification</a:t>
            </a:r>
            <a:r>
              <a:rPr lang="en-GB" sz="1800" b="0" i="0" dirty="0">
                <a:solidFill>
                  <a:srgbClr val="292929"/>
                </a:solidFill>
                <a:effectLst/>
                <a:latin typeface="charter"/>
              </a:rPr>
              <a:t> are accomplished by </a:t>
            </a:r>
            <a:r>
              <a:rPr lang="en-GB" sz="1800" b="1" i="0" dirty="0">
                <a:solidFill>
                  <a:srgbClr val="292929"/>
                </a:solidFill>
                <a:effectLst/>
                <a:latin typeface="charter"/>
              </a:rPr>
              <a:t>machine learning </a:t>
            </a:r>
            <a:r>
              <a:rPr lang="en-GB" sz="1800" b="0" i="0" dirty="0">
                <a:solidFill>
                  <a:srgbClr val="292929"/>
                </a:solidFill>
                <a:effectLst/>
                <a:latin typeface="charter"/>
              </a:rPr>
              <a:t>models quite efficiently.</a:t>
            </a:r>
          </a:p>
          <a:p>
            <a:pPr>
              <a:buFont typeface="Wingdings" panose="05000000000000000000" pitchFamily="2" charset="2"/>
              <a:buChar char="§"/>
            </a:pPr>
            <a:r>
              <a:rPr lang="en-GB" sz="1800" dirty="0"/>
              <a:t>Support vector machine </a:t>
            </a:r>
          </a:p>
          <a:p>
            <a:pPr>
              <a:buFont typeface="Wingdings" panose="05000000000000000000" pitchFamily="2" charset="2"/>
              <a:buChar char="§"/>
            </a:pPr>
            <a:r>
              <a:rPr lang="en-GB" sz="1800" dirty="0"/>
              <a:t>k-nearest neighbours</a:t>
            </a:r>
          </a:p>
          <a:p>
            <a:pPr>
              <a:buFont typeface="Wingdings" panose="05000000000000000000" pitchFamily="2" charset="2"/>
              <a:buChar char="§"/>
            </a:pPr>
            <a:r>
              <a:rPr lang="en-GB" sz="1800" dirty="0"/>
              <a:t>Random forests</a:t>
            </a:r>
          </a:p>
          <a:p>
            <a:pPr>
              <a:buFont typeface="Wingdings" panose="05000000000000000000" pitchFamily="2" charset="2"/>
              <a:buChar char="§"/>
            </a:pPr>
            <a:r>
              <a:rPr lang="en-GB" sz="1800" dirty="0"/>
              <a:t>Naive bayes</a:t>
            </a:r>
          </a:p>
          <a:p>
            <a:pPr>
              <a:buFont typeface="Wingdings" panose="05000000000000000000" pitchFamily="2" charset="2"/>
              <a:buChar char="§"/>
            </a:pPr>
            <a:r>
              <a:rPr lang="en-GB" sz="1800" dirty="0"/>
              <a:t>Decision tree</a:t>
            </a:r>
          </a:p>
          <a:p>
            <a:pPr>
              <a:buFont typeface="Wingdings" panose="05000000000000000000" pitchFamily="2" charset="2"/>
              <a:buChar char="§"/>
            </a:pPr>
            <a:r>
              <a:rPr lang="en-GB" sz="1800" dirty="0"/>
              <a:t>Convolutional Neural Networks</a:t>
            </a:r>
          </a:p>
          <a:p>
            <a:endParaRPr lang="en-GB" sz="1800" dirty="0"/>
          </a:p>
          <a:p>
            <a:endParaRPr lang="en-GB" sz="1800" dirty="0"/>
          </a:p>
          <a:p>
            <a:endParaRPr lang="en-GB" sz="1800" dirty="0"/>
          </a:p>
        </p:txBody>
      </p:sp>
      <p:sp>
        <p:nvSpPr>
          <p:cNvPr id="4" name="Oval 3">
            <a:extLst>
              <a:ext uri="{FF2B5EF4-FFF2-40B4-BE49-F238E27FC236}">
                <a16:creationId xmlns:a16="http://schemas.microsoft.com/office/drawing/2014/main" id="{5C2D7B36-3AD2-41AA-8BDB-D2FDCC76EA77}"/>
              </a:ext>
            </a:extLst>
          </p:cNvPr>
          <p:cNvSpPr/>
          <p:nvPr/>
        </p:nvSpPr>
        <p:spPr>
          <a:xfrm>
            <a:off x="874643" y="4961376"/>
            <a:ext cx="4283765" cy="42139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7859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26AA9-E074-43F1-BD36-ACFC6CB916A4}"/>
              </a:ext>
            </a:extLst>
          </p:cNvPr>
          <p:cNvSpPr>
            <a:spLocks noGrp="1"/>
          </p:cNvSpPr>
          <p:nvPr>
            <p:ph type="title"/>
          </p:nvPr>
        </p:nvSpPr>
        <p:spPr/>
        <p:txBody>
          <a:bodyPr/>
          <a:lstStyle/>
          <a:p>
            <a:r>
              <a:rPr lang="en-GB" b="0" i="0" dirty="0">
                <a:solidFill>
                  <a:srgbClr val="292929"/>
                </a:solidFill>
                <a:effectLst/>
                <a:latin typeface="sohne"/>
              </a:rPr>
              <a:t>Convolutional Neural Network Architecture</a:t>
            </a:r>
            <a:endParaRPr lang="en-GB" dirty="0"/>
          </a:p>
        </p:txBody>
      </p:sp>
      <p:sp>
        <p:nvSpPr>
          <p:cNvPr id="7" name="TextBox 6">
            <a:extLst>
              <a:ext uri="{FF2B5EF4-FFF2-40B4-BE49-F238E27FC236}">
                <a16:creationId xmlns:a16="http://schemas.microsoft.com/office/drawing/2014/main" id="{0E673C58-3168-40B5-A2FD-D09925D611C8}"/>
              </a:ext>
            </a:extLst>
          </p:cNvPr>
          <p:cNvSpPr txBox="1"/>
          <p:nvPr/>
        </p:nvSpPr>
        <p:spPr>
          <a:xfrm>
            <a:off x="8486739" y="4095323"/>
            <a:ext cx="3705261" cy="615553"/>
          </a:xfrm>
          <a:prstGeom prst="rect">
            <a:avLst/>
          </a:prstGeom>
          <a:noFill/>
        </p:spPr>
        <p:txBody>
          <a:bodyPr wrap="square">
            <a:spAutoFit/>
          </a:bodyPr>
          <a:lstStyle/>
          <a:p>
            <a:pPr algn="ctr"/>
            <a:r>
              <a:rPr lang="en-GB" sz="2000" u="sng" dirty="0">
                <a:solidFill>
                  <a:srgbClr val="006860"/>
                </a:solidFill>
                <a:latin typeface="Calibri" panose="020F0502020204030204" pitchFamily="34" charset="0"/>
                <a:cs typeface="Calibri" panose="020F0502020204030204" pitchFamily="34" charset="0"/>
              </a:rPr>
              <a:t>Fully connected layer</a:t>
            </a:r>
          </a:p>
          <a:p>
            <a:endParaRPr lang="en-GB" sz="1400" dirty="0">
              <a:solidFill>
                <a:srgbClr val="000000"/>
              </a:solidFill>
              <a:latin typeface="Calibri Light" panose="020F0302020204030204" pitchFamily="34" charset="0"/>
              <a:cs typeface="Calibri Light" panose="020F0302020204030204" pitchFamily="34" charset="0"/>
            </a:endParaRPr>
          </a:p>
        </p:txBody>
      </p:sp>
      <p:sp>
        <p:nvSpPr>
          <p:cNvPr id="11" name="TextBox 10">
            <a:extLst>
              <a:ext uri="{FF2B5EF4-FFF2-40B4-BE49-F238E27FC236}">
                <a16:creationId xmlns:a16="http://schemas.microsoft.com/office/drawing/2014/main" id="{4756D187-11CF-4DD4-8601-921EC1A98615}"/>
              </a:ext>
            </a:extLst>
          </p:cNvPr>
          <p:cNvSpPr txBox="1"/>
          <p:nvPr/>
        </p:nvSpPr>
        <p:spPr>
          <a:xfrm>
            <a:off x="4304431" y="4095323"/>
            <a:ext cx="3705262" cy="400110"/>
          </a:xfrm>
          <a:prstGeom prst="rect">
            <a:avLst/>
          </a:prstGeom>
          <a:noFill/>
        </p:spPr>
        <p:txBody>
          <a:bodyPr wrap="square">
            <a:spAutoFit/>
          </a:bodyPr>
          <a:lstStyle>
            <a:defPPr>
              <a:defRPr lang="en-US"/>
            </a:defPPr>
            <a:lvl1pPr>
              <a:defRPr sz="2000" u="sng">
                <a:solidFill>
                  <a:srgbClr val="006860"/>
                </a:solidFill>
                <a:latin typeface="Calibri" panose="020F0502020204030204" pitchFamily="34" charset="0"/>
                <a:cs typeface="Calibri" panose="020F0502020204030204" pitchFamily="34" charset="0"/>
              </a:defRPr>
            </a:lvl1pPr>
          </a:lstStyle>
          <a:p>
            <a:pPr algn="ctr"/>
            <a:r>
              <a:rPr lang="en-GB" dirty="0"/>
              <a:t>Pooling layer</a:t>
            </a:r>
          </a:p>
        </p:txBody>
      </p:sp>
      <p:sp>
        <p:nvSpPr>
          <p:cNvPr id="9" name="TextBox 8">
            <a:extLst>
              <a:ext uri="{FF2B5EF4-FFF2-40B4-BE49-F238E27FC236}">
                <a16:creationId xmlns:a16="http://schemas.microsoft.com/office/drawing/2014/main" id="{45539B92-D405-40AB-8930-F0A7FCBD6BC2}"/>
              </a:ext>
            </a:extLst>
          </p:cNvPr>
          <p:cNvSpPr txBox="1"/>
          <p:nvPr/>
        </p:nvSpPr>
        <p:spPr>
          <a:xfrm>
            <a:off x="528441" y="4095323"/>
            <a:ext cx="3540321" cy="707886"/>
          </a:xfrm>
          <a:prstGeom prst="rect">
            <a:avLst/>
          </a:prstGeom>
          <a:noFill/>
        </p:spPr>
        <p:txBody>
          <a:bodyPr wrap="square">
            <a:spAutoFit/>
          </a:bodyPr>
          <a:lstStyle/>
          <a:p>
            <a:pPr algn="ctr"/>
            <a:r>
              <a:rPr lang="en-GB" sz="2000" b="0" i="0" u="sng" dirty="0">
                <a:solidFill>
                  <a:srgbClr val="006860"/>
                </a:solidFill>
                <a:effectLst/>
                <a:latin typeface="Calibri" panose="020F0502020204030204" pitchFamily="34" charset="0"/>
                <a:cs typeface="Calibri" panose="020F0502020204030204" pitchFamily="34" charset="0"/>
              </a:rPr>
              <a:t>C</a:t>
            </a:r>
            <a:r>
              <a:rPr lang="en-GB" sz="2000" u="sng" dirty="0">
                <a:solidFill>
                  <a:srgbClr val="006860"/>
                </a:solidFill>
                <a:latin typeface="Calibri" panose="020F0502020204030204" pitchFamily="34" charset="0"/>
                <a:cs typeface="Calibri" panose="020F0502020204030204" pitchFamily="34" charset="0"/>
              </a:rPr>
              <a:t>onvolutional layer</a:t>
            </a:r>
          </a:p>
          <a:p>
            <a:endParaRPr lang="en-GB" sz="2000" u="sng" dirty="0">
              <a:solidFill>
                <a:srgbClr val="006860"/>
              </a:solidFill>
              <a:latin typeface="Calibri" panose="020F0502020204030204" pitchFamily="34" charset="0"/>
              <a:cs typeface="Calibri" panose="020F0502020204030204" pitchFamily="34" charset="0"/>
            </a:endParaRPr>
          </a:p>
        </p:txBody>
      </p:sp>
      <p:pic>
        <p:nvPicPr>
          <p:cNvPr id="2050" name="Picture 2" descr="4. Fully Connected Deep Networks - TensorFlow for Deep Learning [Book]">
            <a:extLst>
              <a:ext uri="{FF2B5EF4-FFF2-40B4-BE49-F238E27FC236}">
                <a16:creationId xmlns:a16="http://schemas.microsoft.com/office/drawing/2014/main" id="{78D3B32A-91BB-4ACC-9452-287E8AB92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350" y="2295663"/>
            <a:ext cx="1620637" cy="17381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ax-pooling / Pooling - Computer Science Wiki">
            <a:extLst>
              <a:ext uri="{FF2B5EF4-FFF2-40B4-BE49-F238E27FC236}">
                <a16:creationId xmlns:a16="http://schemas.microsoft.com/office/drawing/2014/main" id="{3375A8BF-420D-470A-833F-DC49076C2B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9100" y="2610064"/>
            <a:ext cx="3106524" cy="129645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Outline of the convolutional layer. | Download Scientific Diagram">
            <a:extLst>
              <a:ext uri="{FF2B5EF4-FFF2-40B4-BE49-F238E27FC236}">
                <a16:creationId xmlns:a16="http://schemas.microsoft.com/office/drawing/2014/main" id="{C385A400-47AE-44DB-8F11-F8F4CFC557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9931" y="2579513"/>
            <a:ext cx="1797318" cy="151581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9DB8759-9FB4-4284-9BB6-139C83E583F7}"/>
              </a:ext>
            </a:extLst>
          </p:cNvPr>
          <p:cNvSpPr txBox="1"/>
          <p:nvPr/>
        </p:nvSpPr>
        <p:spPr>
          <a:xfrm>
            <a:off x="528441" y="1665808"/>
            <a:ext cx="10728960" cy="1077218"/>
          </a:xfrm>
          <a:prstGeom prst="rect">
            <a:avLst/>
          </a:prstGeom>
          <a:noFill/>
        </p:spPr>
        <p:txBody>
          <a:bodyPr wrap="square">
            <a:spAutoFit/>
          </a:bodyPr>
          <a:lstStyle/>
          <a:p>
            <a:r>
              <a:rPr lang="en-GB" sz="1800" dirty="0">
                <a:solidFill>
                  <a:srgbClr val="292929"/>
                </a:solidFill>
                <a:latin typeface="Calibri Light" panose="020F0302020204030204" pitchFamily="34" charset="0"/>
                <a:cs typeface="Calibri Light" panose="020F0302020204030204" pitchFamily="34" charset="0"/>
              </a:rPr>
              <a:t>A</a:t>
            </a:r>
            <a:r>
              <a:rPr lang="en-GB" sz="1800" b="0" i="0" dirty="0">
                <a:solidFill>
                  <a:srgbClr val="292929"/>
                </a:solidFill>
                <a:effectLst/>
                <a:latin typeface="Calibri Light" panose="020F0302020204030204" pitchFamily="34" charset="0"/>
                <a:cs typeface="Calibri Light" panose="020F0302020204030204" pitchFamily="34" charset="0"/>
              </a:rPr>
              <a:t> class of </a:t>
            </a:r>
            <a:r>
              <a:rPr lang="en-GB" sz="1800" b="0" i="0" u="sng" dirty="0">
                <a:effectLst/>
                <a:latin typeface="Calibri Light" panose="020F0302020204030204" pitchFamily="34" charset="0"/>
                <a:cs typeface="Calibri Light" panose="020F0302020204030204" pitchFamily="34" charset="0"/>
                <a:hlinkClick r:id="rId6"/>
              </a:rPr>
              <a:t>neural networks</a:t>
            </a:r>
            <a:r>
              <a:rPr lang="en-GB" sz="1800" b="0" i="0" dirty="0">
                <a:solidFill>
                  <a:srgbClr val="292929"/>
                </a:solidFill>
                <a:effectLst/>
                <a:latin typeface="Calibri Light" panose="020F0302020204030204" pitchFamily="34" charset="0"/>
                <a:cs typeface="Calibri Light" panose="020F0302020204030204" pitchFamily="34" charset="0"/>
              </a:rPr>
              <a:t> that </a:t>
            </a:r>
            <a:r>
              <a:rPr lang="en-GB" sz="1800" b="1" i="0" dirty="0">
                <a:solidFill>
                  <a:srgbClr val="292929"/>
                </a:solidFill>
                <a:effectLst/>
                <a:latin typeface="Calibri Light" panose="020F0302020204030204" pitchFamily="34" charset="0"/>
                <a:cs typeface="Calibri Light" panose="020F0302020204030204" pitchFamily="34" charset="0"/>
              </a:rPr>
              <a:t>specializes in processing data </a:t>
            </a:r>
            <a:r>
              <a:rPr lang="en-GB" sz="1800" b="0" i="0" dirty="0">
                <a:solidFill>
                  <a:srgbClr val="292929"/>
                </a:solidFill>
                <a:effectLst/>
                <a:latin typeface="Calibri Light" panose="020F0302020204030204" pitchFamily="34" charset="0"/>
                <a:cs typeface="Calibri Light" panose="020F0302020204030204" pitchFamily="34" charset="0"/>
              </a:rPr>
              <a:t>that has a grid-like topology, such as an </a:t>
            </a:r>
            <a:r>
              <a:rPr lang="en-GB" sz="1800" b="1" i="0" dirty="0">
                <a:solidFill>
                  <a:srgbClr val="292929"/>
                </a:solidFill>
                <a:effectLst/>
                <a:latin typeface="Calibri Light" panose="020F0302020204030204" pitchFamily="34" charset="0"/>
                <a:cs typeface="Calibri Light" panose="020F0302020204030204" pitchFamily="34" charset="0"/>
              </a:rPr>
              <a:t>image</a:t>
            </a:r>
            <a:r>
              <a:rPr lang="en-GB" sz="1800" b="0" i="0" dirty="0">
                <a:solidFill>
                  <a:srgbClr val="292929"/>
                </a:solidFill>
                <a:effectLst/>
                <a:latin typeface="Calibri Light" panose="020F0302020204030204" pitchFamily="34" charset="0"/>
                <a:cs typeface="Calibri Light" panose="020F0302020204030204" pitchFamily="34" charset="0"/>
              </a:rPr>
              <a:t>.</a:t>
            </a:r>
          </a:p>
          <a:p>
            <a:endParaRPr lang="en-GB" sz="1000" b="0" i="0" dirty="0">
              <a:solidFill>
                <a:srgbClr val="292929"/>
              </a:solidFill>
              <a:effectLst/>
              <a:latin typeface="charter"/>
            </a:endParaRPr>
          </a:p>
          <a:p>
            <a:r>
              <a:rPr lang="en-GB" b="0" i="0" dirty="0">
                <a:solidFill>
                  <a:srgbClr val="292929"/>
                </a:solidFill>
                <a:effectLst/>
                <a:latin typeface="charter"/>
              </a:rPr>
              <a:t>A CNN typically has three layers:</a:t>
            </a:r>
          </a:p>
          <a:p>
            <a:r>
              <a:rPr lang="en-GB" sz="1800" b="0" i="0" dirty="0">
                <a:solidFill>
                  <a:srgbClr val="292929"/>
                </a:solidFill>
                <a:effectLst/>
                <a:latin typeface="Calibri Light" panose="020F0302020204030204" pitchFamily="34" charset="0"/>
                <a:cs typeface="Calibri Light" panose="020F0302020204030204" pitchFamily="34" charset="0"/>
              </a:rPr>
              <a:t> </a:t>
            </a:r>
            <a:endParaRPr lang="en-GB" sz="1800" dirty="0">
              <a:solidFill>
                <a:srgbClr val="292929"/>
              </a:solidFill>
              <a:latin typeface="Calibri Light" panose="020F0302020204030204" pitchFamily="34" charset="0"/>
              <a:cs typeface="Calibri Light" panose="020F0302020204030204" pitchFamily="34" charset="0"/>
            </a:endParaRPr>
          </a:p>
        </p:txBody>
      </p:sp>
      <p:sp>
        <p:nvSpPr>
          <p:cNvPr id="13" name="TextBox 12">
            <a:extLst>
              <a:ext uri="{FF2B5EF4-FFF2-40B4-BE49-F238E27FC236}">
                <a16:creationId xmlns:a16="http://schemas.microsoft.com/office/drawing/2014/main" id="{AA17006C-7B29-4400-BFB6-5F1EBA5A804A}"/>
              </a:ext>
            </a:extLst>
          </p:cNvPr>
          <p:cNvSpPr txBox="1"/>
          <p:nvPr/>
        </p:nvSpPr>
        <p:spPr>
          <a:xfrm>
            <a:off x="528441" y="4575952"/>
            <a:ext cx="11236839" cy="2031325"/>
          </a:xfrm>
          <a:prstGeom prst="rect">
            <a:avLst/>
          </a:prstGeom>
          <a:noFill/>
        </p:spPr>
        <p:txBody>
          <a:bodyPr wrap="square">
            <a:spAutoFit/>
          </a:bodyPr>
          <a:lstStyle/>
          <a:p>
            <a:r>
              <a:rPr lang="en-GB" b="0" i="0" dirty="0">
                <a:solidFill>
                  <a:srgbClr val="292929"/>
                </a:solidFill>
                <a:effectLst/>
                <a:latin typeface="charter"/>
              </a:rPr>
              <a:t>Compare 2 architectures of CNN:</a:t>
            </a:r>
          </a:p>
          <a:p>
            <a:endParaRPr lang="en-GB" b="0" i="0" dirty="0">
              <a:solidFill>
                <a:srgbClr val="242729"/>
              </a:solidFill>
              <a:effectLst/>
              <a:latin typeface="-apple-system"/>
            </a:endParaRPr>
          </a:p>
          <a:p>
            <a:r>
              <a:rPr lang="en-GB" dirty="0">
                <a:solidFill>
                  <a:srgbClr val="242729"/>
                </a:solidFill>
                <a:latin typeface="-apple-system"/>
              </a:rPr>
              <a:t>1 – A regular CNN </a:t>
            </a:r>
          </a:p>
          <a:p>
            <a:r>
              <a:rPr lang="en-GB" b="0" i="0" dirty="0">
                <a:solidFill>
                  <a:srgbClr val="242729"/>
                </a:solidFill>
                <a:effectLst/>
                <a:latin typeface="-apple-system"/>
              </a:rPr>
              <a:t>2 - A Inception v3 CNN (designed by google mainly for image classification). </a:t>
            </a:r>
          </a:p>
          <a:p>
            <a:endParaRPr lang="en-GB" dirty="0">
              <a:solidFill>
                <a:srgbClr val="242729"/>
              </a:solidFill>
              <a:latin typeface="-apple-system"/>
            </a:endParaRPr>
          </a:p>
          <a:p>
            <a:r>
              <a:rPr lang="en-GB" sz="1800" b="0" i="0" dirty="0">
                <a:solidFill>
                  <a:srgbClr val="242729"/>
                </a:solidFill>
                <a:effectLst/>
                <a:latin typeface="-apple-system"/>
              </a:rPr>
              <a:t>The main difference between the Inception models and regular CNNs are the </a:t>
            </a:r>
            <a:r>
              <a:rPr lang="en-GB" sz="1800" b="1" i="0" dirty="0">
                <a:solidFill>
                  <a:srgbClr val="242729"/>
                </a:solidFill>
                <a:effectLst/>
                <a:latin typeface="-apple-system"/>
              </a:rPr>
              <a:t>inception blocks</a:t>
            </a:r>
            <a:r>
              <a:rPr lang="en-GB" sz="1800" b="0" i="0" dirty="0">
                <a:solidFill>
                  <a:srgbClr val="242729"/>
                </a:solidFill>
                <a:effectLst/>
                <a:latin typeface="-apple-system"/>
              </a:rPr>
              <a:t>. These involve convolving the same input tensor with </a:t>
            </a:r>
            <a:r>
              <a:rPr lang="en-GB" sz="1800" b="1" i="0" dirty="0">
                <a:solidFill>
                  <a:srgbClr val="242729"/>
                </a:solidFill>
                <a:effectLst/>
                <a:latin typeface="-apple-system"/>
              </a:rPr>
              <a:t>multiple filters</a:t>
            </a:r>
            <a:r>
              <a:rPr lang="en-GB" sz="1800" b="0" i="0" dirty="0">
                <a:solidFill>
                  <a:srgbClr val="242729"/>
                </a:solidFill>
                <a:effectLst/>
                <a:latin typeface="-apple-system"/>
              </a:rPr>
              <a:t> and </a:t>
            </a:r>
            <a:r>
              <a:rPr lang="en-GB" sz="1800" b="1" i="0" dirty="0">
                <a:solidFill>
                  <a:srgbClr val="242729"/>
                </a:solidFill>
                <a:effectLst/>
                <a:latin typeface="-apple-system"/>
              </a:rPr>
              <a:t>concatenating</a:t>
            </a:r>
            <a:r>
              <a:rPr lang="en-GB" sz="1800" b="0" i="0" dirty="0">
                <a:solidFill>
                  <a:srgbClr val="242729"/>
                </a:solidFill>
                <a:effectLst/>
                <a:latin typeface="-apple-system"/>
              </a:rPr>
              <a:t> their results.</a:t>
            </a:r>
            <a:endParaRPr lang="en-GB" b="0" i="0" dirty="0">
              <a:solidFill>
                <a:srgbClr val="292929"/>
              </a:solidFill>
              <a:effectLst/>
              <a:latin typeface="charter"/>
            </a:endParaRPr>
          </a:p>
        </p:txBody>
      </p:sp>
    </p:spTree>
    <p:extLst>
      <p:ext uri="{BB962C8B-B14F-4D97-AF65-F5344CB8AC3E}">
        <p14:creationId xmlns:p14="http://schemas.microsoft.com/office/powerpoint/2010/main" val="3333663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8B7271CD-6299-4FBF-88A0-B82F03C78056}"/>
              </a:ext>
            </a:extLst>
          </p:cNvPr>
          <p:cNvPicPr>
            <a:picLocks noChangeAspect="1"/>
          </p:cNvPicPr>
          <p:nvPr/>
        </p:nvPicPr>
        <p:blipFill rotWithShape="1">
          <a:blip r:embed="rId2"/>
          <a:srcRect l="22337" t="30018" r="50000" b="9104"/>
          <a:stretch/>
        </p:blipFill>
        <p:spPr>
          <a:xfrm>
            <a:off x="6630243" y="649027"/>
            <a:ext cx="5035734" cy="6233617"/>
          </a:xfrm>
          <a:prstGeom prst="rect">
            <a:avLst/>
          </a:prstGeom>
        </p:spPr>
      </p:pic>
      <p:pic>
        <p:nvPicPr>
          <p:cNvPr id="5" name="Picture 4">
            <a:extLst>
              <a:ext uri="{FF2B5EF4-FFF2-40B4-BE49-F238E27FC236}">
                <a16:creationId xmlns:a16="http://schemas.microsoft.com/office/drawing/2014/main" id="{351A94C9-9C9E-4B89-9860-7A41B81B1CDA}"/>
              </a:ext>
            </a:extLst>
          </p:cNvPr>
          <p:cNvPicPr>
            <a:picLocks noChangeAspect="1"/>
          </p:cNvPicPr>
          <p:nvPr/>
        </p:nvPicPr>
        <p:blipFill rotWithShape="1">
          <a:blip r:embed="rId2"/>
          <a:srcRect l="22337" t="30018" r="50000" b="9104"/>
          <a:stretch/>
        </p:blipFill>
        <p:spPr>
          <a:xfrm>
            <a:off x="6709530" y="624383"/>
            <a:ext cx="5035734" cy="6233617"/>
          </a:xfrm>
          <a:prstGeom prst="rect">
            <a:avLst/>
          </a:prstGeom>
        </p:spPr>
      </p:pic>
      <p:pic>
        <p:nvPicPr>
          <p:cNvPr id="3" name="Picture 2">
            <a:extLst>
              <a:ext uri="{FF2B5EF4-FFF2-40B4-BE49-F238E27FC236}">
                <a16:creationId xmlns:a16="http://schemas.microsoft.com/office/drawing/2014/main" id="{57E76D1B-E9F1-4753-8E4B-06D20CAA1624}"/>
              </a:ext>
            </a:extLst>
          </p:cNvPr>
          <p:cNvPicPr>
            <a:picLocks noChangeAspect="1"/>
          </p:cNvPicPr>
          <p:nvPr/>
        </p:nvPicPr>
        <p:blipFill rotWithShape="1">
          <a:blip r:embed="rId3"/>
          <a:srcRect l="23071" t="20145" r="50000" b="18435"/>
          <a:stretch/>
        </p:blipFill>
        <p:spPr>
          <a:xfrm>
            <a:off x="385343" y="624383"/>
            <a:ext cx="4810539" cy="6171693"/>
          </a:xfrm>
          <a:prstGeom prst="rect">
            <a:avLst/>
          </a:prstGeom>
        </p:spPr>
      </p:pic>
      <p:sp>
        <p:nvSpPr>
          <p:cNvPr id="10" name="Title 1">
            <a:extLst>
              <a:ext uri="{FF2B5EF4-FFF2-40B4-BE49-F238E27FC236}">
                <a16:creationId xmlns:a16="http://schemas.microsoft.com/office/drawing/2014/main" id="{71C2EDC8-0E3C-472A-97F8-4E549BEEE852}"/>
              </a:ext>
            </a:extLst>
          </p:cNvPr>
          <p:cNvSpPr>
            <a:spLocks noGrp="1"/>
          </p:cNvSpPr>
          <p:nvPr>
            <p:ph type="title"/>
          </p:nvPr>
        </p:nvSpPr>
        <p:spPr>
          <a:xfrm>
            <a:off x="989400" y="61924"/>
            <a:ext cx="10213200" cy="1112836"/>
          </a:xfrm>
        </p:spPr>
        <p:txBody>
          <a:bodyPr anchor="t">
            <a:normAutofit/>
          </a:bodyPr>
          <a:lstStyle/>
          <a:p>
            <a:r>
              <a:rPr lang="en-GB" b="0" i="0" dirty="0">
                <a:solidFill>
                  <a:srgbClr val="292929"/>
                </a:solidFill>
                <a:effectLst/>
                <a:latin typeface="sohne"/>
              </a:rPr>
              <a:t>Results CNN 01 - BAS	                        Results CNN 02 – INC v3</a:t>
            </a:r>
            <a:br>
              <a:rPr lang="en-GB" b="0" i="0" dirty="0">
                <a:solidFill>
                  <a:srgbClr val="292929"/>
                </a:solidFill>
                <a:effectLst/>
                <a:latin typeface="sohne"/>
              </a:rPr>
            </a:br>
            <a:endParaRPr lang="en-GB" dirty="0"/>
          </a:p>
        </p:txBody>
      </p:sp>
      <p:sp>
        <p:nvSpPr>
          <p:cNvPr id="12" name="Rectangle 11">
            <a:extLst>
              <a:ext uri="{FF2B5EF4-FFF2-40B4-BE49-F238E27FC236}">
                <a16:creationId xmlns:a16="http://schemas.microsoft.com/office/drawing/2014/main" id="{C4B9DFD2-9E45-464F-AE01-BACE27A8B4D3}"/>
              </a:ext>
            </a:extLst>
          </p:cNvPr>
          <p:cNvSpPr/>
          <p:nvPr/>
        </p:nvSpPr>
        <p:spPr>
          <a:xfrm>
            <a:off x="10091736" y="5826585"/>
            <a:ext cx="676275" cy="21907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highlight>
                <a:srgbClr val="0000FF"/>
              </a:highlight>
            </a:endParaRPr>
          </a:p>
        </p:txBody>
      </p:sp>
      <p:sp>
        <p:nvSpPr>
          <p:cNvPr id="13" name="Rectangle 12">
            <a:extLst>
              <a:ext uri="{FF2B5EF4-FFF2-40B4-BE49-F238E27FC236}">
                <a16:creationId xmlns:a16="http://schemas.microsoft.com/office/drawing/2014/main" id="{285D33D9-C3B0-411D-B8E7-A548768ED7D3}"/>
              </a:ext>
            </a:extLst>
          </p:cNvPr>
          <p:cNvSpPr/>
          <p:nvPr/>
        </p:nvSpPr>
        <p:spPr>
          <a:xfrm>
            <a:off x="3589749" y="5762419"/>
            <a:ext cx="676275" cy="21907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highlight>
                <a:srgbClr val="0000FF"/>
              </a:highlight>
            </a:endParaRPr>
          </a:p>
        </p:txBody>
      </p:sp>
      <p:sp>
        <p:nvSpPr>
          <p:cNvPr id="14" name="Rectangle 13">
            <a:extLst>
              <a:ext uri="{FF2B5EF4-FFF2-40B4-BE49-F238E27FC236}">
                <a16:creationId xmlns:a16="http://schemas.microsoft.com/office/drawing/2014/main" id="{41CADE5A-BB86-4CC6-BEC7-B40A60E5025D}"/>
              </a:ext>
            </a:extLst>
          </p:cNvPr>
          <p:cNvSpPr/>
          <p:nvPr/>
        </p:nvSpPr>
        <p:spPr>
          <a:xfrm>
            <a:off x="10155301" y="5489516"/>
            <a:ext cx="676275" cy="2190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93EA88BF-9391-4875-BD5C-97AEE6CE4009}"/>
              </a:ext>
            </a:extLst>
          </p:cNvPr>
          <p:cNvSpPr/>
          <p:nvPr/>
        </p:nvSpPr>
        <p:spPr>
          <a:xfrm>
            <a:off x="3589748" y="4684812"/>
            <a:ext cx="676275" cy="2190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94777F72-357F-41E7-9BF2-F07127EB050A}"/>
              </a:ext>
            </a:extLst>
          </p:cNvPr>
          <p:cNvSpPr/>
          <p:nvPr/>
        </p:nvSpPr>
        <p:spPr>
          <a:xfrm>
            <a:off x="3589749" y="2058658"/>
            <a:ext cx="676275"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FA67365-5CB8-47D3-8844-0E059ACB1E85}"/>
              </a:ext>
            </a:extLst>
          </p:cNvPr>
          <p:cNvSpPr/>
          <p:nvPr/>
        </p:nvSpPr>
        <p:spPr>
          <a:xfrm>
            <a:off x="10101675" y="2086386"/>
            <a:ext cx="676275"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CEDB6AC5-ECAB-4DC0-923D-B452D826F36E}"/>
              </a:ext>
            </a:extLst>
          </p:cNvPr>
          <p:cNvSpPr/>
          <p:nvPr/>
        </p:nvSpPr>
        <p:spPr>
          <a:xfrm>
            <a:off x="3592853" y="4903888"/>
            <a:ext cx="676275"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DCB30EA3-8094-4B2C-B6CE-4F47E7291D6F}"/>
              </a:ext>
            </a:extLst>
          </p:cNvPr>
          <p:cNvSpPr/>
          <p:nvPr/>
        </p:nvSpPr>
        <p:spPr>
          <a:xfrm>
            <a:off x="3589749" y="2238658"/>
            <a:ext cx="676275"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23" name="Rectangle 22">
            <a:extLst>
              <a:ext uri="{FF2B5EF4-FFF2-40B4-BE49-F238E27FC236}">
                <a16:creationId xmlns:a16="http://schemas.microsoft.com/office/drawing/2014/main" id="{7E471102-92AC-4B73-97B2-A3587F1576FB}"/>
              </a:ext>
            </a:extLst>
          </p:cNvPr>
          <p:cNvSpPr/>
          <p:nvPr/>
        </p:nvSpPr>
        <p:spPr>
          <a:xfrm>
            <a:off x="10155301" y="4771029"/>
            <a:ext cx="676275"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C2E967E3-800F-4E9F-9CF3-FD924E80B988}"/>
              </a:ext>
            </a:extLst>
          </p:cNvPr>
          <p:cNvSpPr/>
          <p:nvPr/>
        </p:nvSpPr>
        <p:spPr>
          <a:xfrm>
            <a:off x="3589749" y="2426237"/>
            <a:ext cx="676275"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7820D8D4-45AF-4BE2-9854-E374CCB1CF59}"/>
              </a:ext>
            </a:extLst>
          </p:cNvPr>
          <p:cNvSpPr/>
          <p:nvPr/>
        </p:nvSpPr>
        <p:spPr>
          <a:xfrm>
            <a:off x="10161496" y="4953912"/>
            <a:ext cx="676275"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31641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EC292-FE2E-412C-A60B-DEA87EAC1FDB}"/>
              </a:ext>
            </a:extLst>
          </p:cNvPr>
          <p:cNvSpPr>
            <a:spLocks noGrp="1"/>
          </p:cNvSpPr>
          <p:nvPr>
            <p:ph type="title"/>
          </p:nvPr>
        </p:nvSpPr>
        <p:spPr>
          <a:xfrm>
            <a:off x="989400" y="61924"/>
            <a:ext cx="10213200" cy="1112836"/>
          </a:xfrm>
        </p:spPr>
        <p:txBody>
          <a:bodyPr anchor="t">
            <a:normAutofit/>
          </a:bodyPr>
          <a:lstStyle/>
          <a:p>
            <a:r>
              <a:rPr lang="en-GB" b="0" i="0" dirty="0">
                <a:solidFill>
                  <a:srgbClr val="292929"/>
                </a:solidFill>
                <a:effectLst/>
                <a:latin typeface="sohne"/>
              </a:rPr>
              <a:t>Results CNN 01 - BAS				</a:t>
            </a:r>
            <a:endParaRPr lang="en-GB" dirty="0"/>
          </a:p>
        </p:txBody>
      </p:sp>
      <p:sp>
        <p:nvSpPr>
          <p:cNvPr id="6" name="TextBox 5">
            <a:extLst>
              <a:ext uri="{FF2B5EF4-FFF2-40B4-BE49-F238E27FC236}">
                <a16:creationId xmlns:a16="http://schemas.microsoft.com/office/drawing/2014/main" id="{F57F73CE-1AD0-4FE0-BCFE-A061DD1DAA2F}"/>
              </a:ext>
            </a:extLst>
          </p:cNvPr>
          <p:cNvSpPr txBox="1"/>
          <p:nvPr/>
        </p:nvSpPr>
        <p:spPr>
          <a:xfrm>
            <a:off x="6096000" y="5719481"/>
            <a:ext cx="4909606" cy="954107"/>
          </a:xfrm>
          <a:prstGeom prst="rect">
            <a:avLst/>
          </a:prstGeom>
          <a:noFill/>
        </p:spPr>
        <p:txBody>
          <a:bodyPr wrap="square">
            <a:spAutoFit/>
          </a:bodyPr>
          <a:lstStyle/>
          <a:p>
            <a:r>
              <a:rPr lang="en-GB" sz="1400" i="0" dirty="0" err="1">
                <a:solidFill>
                  <a:srgbClr val="292929"/>
                </a:solidFill>
                <a:effectLst/>
                <a:latin typeface="charter"/>
              </a:rPr>
              <a:t>Autorun.K</a:t>
            </a:r>
            <a:r>
              <a:rPr lang="en-GB" sz="1400" i="0" dirty="0">
                <a:solidFill>
                  <a:srgbClr val="292929"/>
                </a:solidFill>
                <a:effectLst/>
                <a:latin typeface="charter"/>
              </a:rPr>
              <a:t> was mistaken with </a:t>
            </a:r>
            <a:r>
              <a:rPr lang="en-GB" sz="1400" i="0" dirty="0" err="1">
                <a:solidFill>
                  <a:srgbClr val="292929"/>
                </a:solidFill>
                <a:effectLst/>
                <a:latin typeface="charter"/>
              </a:rPr>
              <a:t>Yuner.A</a:t>
            </a:r>
            <a:r>
              <a:rPr lang="en-GB" sz="1400" i="0" dirty="0">
                <a:solidFill>
                  <a:srgbClr val="292929"/>
                </a:solidFill>
                <a:effectLst/>
                <a:latin typeface="charter"/>
              </a:rPr>
              <a:t>! (</a:t>
            </a:r>
            <a:r>
              <a:rPr lang="en-GB" sz="1400" i="0" dirty="0" err="1">
                <a:solidFill>
                  <a:srgbClr val="292929"/>
                </a:solidFill>
                <a:effectLst/>
                <a:latin typeface="charter"/>
              </a:rPr>
              <a:t>encription</a:t>
            </a:r>
            <a:r>
              <a:rPr lang="en-GB" sz="1400" i="0" dirty="0">
                <a:solidFill>
                  <a:srgbClr val="292929"/>
                </a:solidFill>
                <a:effectLst/>
                <a:latin typeface="charter"/>
              </a:rPr>
              <a:t>)</a:t>
            </a:r>
          </a:p>
          <a:p>
            <a:r>
              <a:rPr lang="en-GB" sz="1400" dirty="0" err="1">
                <a:solidFill>
                  <a:srgbClr val="292929"/>
                </a:solidFill>
                <a:latin typeface="charter"/>
              </a:rPr>
              <a:t>Allaple</a:t>
            </a:r>
            <a:r>
              <a:rPr lang="en-GB" sz="1400" dirty="0">
                <a:solidFill>
                  <a:srgbClr val="292929"/>
                </a:solidFill>
                <a:latin typeface="charter"/>
              </a:rPr>
              <a:t> A. with </a:t>
            </a:r>
            <a:r>
              <a:rPr lang="en-GB" sz="1400" dirty="0" err="1">
                <a:solidFill>
                  <a:srgbClr val="292929"/>
                </a:solidFill>
                <a:latin typeface="charter"/>
              </a:rPr>
              <a:t>Allaple</a:t>
            </a:r>
            <a:r>
              <a:rPr lang="en-GB" sz="1400" dirty="0">
                <a:solidFill>
                  <a:srgbClr val="292929"/>
                </a:solidFill>
                <a:latin typeface="charter"/>
              </a:rPr>
              <a:t> L.</a:t>
            </a:r>
            <a:r>
              <a:rPr lang="en-GB" sz="1400" i="0" dirty="0">
                <a:solidFill>
                  <a:srgbClr val="292929"/>
                </a:solidFill>
                <a:effectLst/>
                <a:latin typeface="charter"/>
              </a:rPr>
              <a:t> (Same family)</a:t>
            </a:r>
          </a:p>
          <a:p>
            <a:r>
              <a:rPr lang="en-GB" sz="1400" i="0" dirty="0" err="1">
                <a:solidFill>
                  <a:srgbClr val="292929"/>
                </a:solidFill>
                <a:effectLst/>
                <a:latin typeface="charter"/>
              </a:rPr>
              <a:t>Swizzor.gen!I</a:t>
            </a:r>
            <a:r>
              <a:rPr lang="en-GB" sz="1400" i="0" dirty="0">
                <a:solidFill>
                  <a:srgbClr val="292929"/>
                </a:solidFill>
                <a:effectLst/>
                <a:latin typeface="charter"/>
              </a:rPr>
              <a:t> with </a:t>
            </a:r>
            <a:r>
              <a:rPr lang="en-GB" sz="1400" i="0" dirty="0" err="1">
                <a:solidFill>
                  <a:srgbClr val="292929"/>
                </a:solidFill>
                <a:effectLst/>
                <a:latin typeface="charter"/>
              </a:rPr>
              <a:t>Swizzor.gen!E</a:t>
            </a:r>
            <a:r>
              <a:rPr lang="en-GB" sz="1400" i="0" dirty="0">
                <a:solidFill>
                  <a:srgbClr val="292929"/>
                </a:solidFill>
                <a:effectLst/>
                <a:latin typeface="charter"/>
              </a:rPr>
              <a:t> (Same family)</a:t>
            </a:r>
          </a:p>
          <a:p>
            <a:r>
              <a:rPr lang="en-GB" sz="1400" i="0" dirty="0">
                <a:solidFill>
                  <a:srgbClr val="292929"/>
                </a:solidFill>
                <a:effectLst/>
                <a:latin typeface="charter"/>
              </a:rPr>
              <a:t>C2LOP.gen!g with C2LOP.P! (Same family)</a:t>
            </a:r>
          </a:p>
        </p:txBody>
      </p:sp>
      <p:pic>
        <p:nvPicPr>
          <p:cNvPr id="8" name="Picture 7">
            <a:extLst>
              <a:ext uri="{FF2B5EF4-FFF2-40B4-BE49-F238E27FC236}">
                <a16:creationId xmlns:a16="http://schemas.microsoft.com/office/drawing/2014/main" id="{34712710-52B9-408D-9763-568D26C69336}"/>
              </a:ext>
            </a:extLst>
          </p:cNvPr>
          <p:cNvPicPr>
            <a:picLocks noChangeAspect="1"/>
          </p:cNvPicPr>
          <p:nvPr/>
        </p:nvPicPr>
        <p:blipFill rotWithShape="1">
          <a:blip r:embed="rId2"/>
          <a:srcRect l="22989" t="24203" r="39837" b="4782"/>
          <a:stretch/>
        </p:blipFill>
        <p:spPr>
          <a:xfrm>
            <a:off x="-1" y="578039"/>
            <a:ext cx="5844209" cy="6279962"/>
          </a:xfrm>
          <a:prstGeom prst="rect">
            <a:avLst/>
          </a:prstGeom>
        </p:spPr>
      </p:pic>
      <p:pic>
        <p:nvPicPr>
          <p:cNvPr id="1026" name="Picture 2">
            <a:extLst>
              <a:ext uri="{FF2B5EF4-FFF2-40B4-BE49-F238E27FC236}">
                <a16:creationId xmlns:a16="http://schemas.microsoft.com/office/drawing/2014/main" id="{80604647-51C7-42EF-999E-DD366FC8B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7862" y="578039"/>
            <a:ext cx="6218000" cy="4447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105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56127-3608-4AFE-AE32-01C4444C9B31}"/>
              </a:ext>
            </a:extLst>
          </p:cNvPr>
          <p:cNvSpPr>
            <a:spLocks noGrp="1"/>
          </p:cNvSpPr>
          <p:nvPr>
            <p:ph type="title"/>
          </p:nvPr>
        </p:nvSpPr>
        <p:spPr>
          <a:xfrm>
            <a:off x="989400" y="346128"/>
            <a:ext cx="10213200" cy="1112836"/>
          </a:xfrm>
        </p:spPr>
        <p:txBody>
          <a:bodyPr/>
          <a:lstStyle/>
          <a:p>
            <a:r>
              <a:rPr lang="en-GB" dirty="0"/>
              <a:t>About the project</a:t>
            </a:r>
          </a:p>
        </p:txBody>
      </p:sp>
      <p:sp>
        <p:nvSpPr>
          <p:cNvPr id="3" name="TextBox 2">
            <a:extLst>
              <a:ext uri="{FF2B5EF4-FFF2-40B4-BE49-F238E27FC236}">
                <a16:creationId xmlns:a16="http://schemas.microsoft.com/office/drawing/2014/main" id="{BD8806E1-821D-49E0-83B2-47C433346395}"/>
              </a:ext>
            </a:extLst>
          </p:cNvPr>
          <p:cNvSpPr txBox="1"/>
          <p:nvPr/>
        </p:nvSpPr>
        <p:spPr>
          <a:xfrm>
            <a:off x="7843522" y="2268945"/>
            <a:ext cx="4196077" cy="4524315"/>
          </a:xfrm>
          <a:prstGeom prst="rect">
            <a:avLst/>
          </a:prstGeom>
          <a:noFill/>
        </p:spPr>
        <p:txBody>
          <a:bodyPr wrap="square">
            <a:spAutoFit/>
          </a:bodyPr>
          <a:lstStyle>
            <a:defPPr>
              <a:defRPr lang="en-US"/>
            </a:defPPr>
            <a:lvl1pPr>
              <a:defRPr b="1">
                <a:solidFill>
                  <a:schemeClr val="bg1">
                    <a:lumMod val="65000"/>
                  </a:schemeClr>
                </a:solidFill>
              </a:defRPr>
            </a:lvl1pPr>
          </a:lstStyle>
          <a:p>
            <a:endParaRPr lang="en-GB" dirty="0"/>
          </a:p>
          <a:p>
            <a:endParaRPr lang="en-GB" dirty="0"/>
          </a:p>
          <a:p>
            <a:r>
              <a:rPr lang="en-GB" sz="1800" dirty="0">
                <a:solidFill>
                  <a:schemeClr val="bg1">
                    <a:lumMod val="65000"/>
                  </a:schemeClr>
                </a:solidFill>
              </a:rPr>
              <a:t>Features taxonomy evaluated in malware analysis</a:t>
            </a:r>
          </a:p>
          <a:p>
            <a:endParaRPr lang="en-GB" dirty="0"/>
          </a:p>
          <a:p>
            <a:endParaRPr lang="en-GB" dirty="0"/>
          </a:p>
          <a:p>
            <a:r>
              <a:rPr lang="en-GB" dirty="0"/>
              <a:t>Different machine learning techniques used</a:t>
            </a:r>
          </a:p>
          <a:p>
            <a:endParaRPr lang="en-GB" dirty="0"/>
          </a:p>
          <a:p>
            <a:endParaRPr lang="en-GB" sz="1800" dirty="0">
              <a:solidFill>
                <a:schemeClr val="bg1">
                  <a:lumMod val="65000"/>
                </a:schemeClr>
              </a:solidFill>
            </a:endParaRPr>
          </a:p>
          <a:p>
            <a:r>
              <a:rPr lang="en-GB" sz="1800" dirty="0">
                <a:solidFill>
                  <a:schemeClr val="bg1">
                    <a:lumMod val="65000"/>
                  </a:schemeClr>
                </a:solidFill>
              </a:rPr>
              <a:t>Transformation of portable executable files in malware images </a:t>
            </a:r>
          </a:p>
          <a:p>
            <a:endParaRPr lang="en-GB" dirty="0"/>
          </a:p>
          <a:p>
            <a:endParaRPr lang="en-GB" dirty="0"/>
          </a:p>
          <a:p>
            <a:endParaRPr lang="en-GB" dirty="0"/>
          </a:p>
          <a:p>
            <a:endParaRPr lang="en-GB" dirty="0"/>
          </a:p>
        </p:txBody>
      </p:sp>
      <p:sp>
        <p:nvSpPr>
          <p:cNvPr id="5" name="TextBox 4">
            <a:extLst>
              <a:ext uri="{FF2B5EF4-FFF2-40B4-BE49-F238E27FC236}">
                <a16:creationId xmlns:a16="http://schemas.microsoft.com/office/drawing/2014/main" id="{9B26450A-A572-4D0A-B501-40205C0F9EFF}"/>
              </a:ext>
            </a:extLst>
          </p:cNvPr>
          <p:cNvSpPr txBox="1"/>
          <p:nvPr/>
        </p:nvSpPr>
        <p:spPr>
          <a:xfrm>
            <a:off x="5011115" y="2726220"/>
            <a:ext cx="1811604" cy="3785652"/>
          </a:xfrm>
          <a:prstGeom prst="rect">
            <a:avLst/>
          </a:prstGeom>
          <a:noFill/>
        </p:spPr>
        <p:txBody>
          <a:bodyPr wrap="square" rtlCol="0">
            <a:spAutoFit/>
          </a:bodyPr>
          <a:lstStyle/>
          <a:p>
            <a:pPr algn="ctr"/>
            <a:r>
              <a:rPr lang="en-GB" sz="1600" dirty="0"/>
              <a:t>Malware files</a:t>
            </a:r>
          </a:p>
          <a:p>
            <a:pPr algn="ctr"/>
            <a:endParaRPr lang="en-GB" sz="1600" dirty="0"/>
          </a:p>
          <a:p>
            <a:pPr algn="ctr"/>
            <a:endParaRPr lang="en-GB" sz="1600" dirty="0"/>
          </a:p>
          <a:p>
            <a:pPr algn="ctr"/>
            <a:r>
              <a:rPr lang="en-GB" sz="1600" dirty="0"/>
              <a:t>Classify them in families</a:t>
            </a:r>
          </a:p>
          <a:p>
            <a:pPr algn="ctr"/>
            <a:endParaRPr lang="en-GB" sz="1600" dirty="0"/>
          </a:p>
          <a:p>
            <a:pPr algn="ctr"/>
            <a:endParaRPr lang="en-GB" sz="1600" dirty="0"/>
          </a:p>
          <a:p>
            <a:pPr algn="ctr"/>
            <a:r>
              <a:rPr lang="en-GB" sz="1600" dirty="0"/>
              <a:t>Static Analyses</a:t>
            </a:r>
          </a:p>
          <a:p>
            <a:pPr algn="ctr"/>
            <a:r>
              <a:rPr lang="en-GB" sz="1600" dirty="0"/>
              <a:t>Signature -based</a:t>
            </a:r>
          </a:p>
          <a:p>
            <a:pPr algn="ctr"/>
            <a:r>
              <a:rPr lang="en-GB" sz="1600" dirty="0"/>
              <a:t>Malware Images</a:t>
            </a:r>
          </a:p>
          <a:p>
            <a:pPr algn="ctr"/>
            <a:endParaRPr lang="en-GB" sz="1600" dirty="0"/>
          </a:p>
          <a:p>
            <a:pPr algn="ctr"/>
            <a:endParaRPr lang="en-GB" sz="1600" dirty="0"/>
          </a:p>
          <a:p>
            <a:pPr algn="ctr"/>
            <a:r>
              <a:rPr lang="en-GB" sz="1600" dirty="0"/>
              <a:t>Convolutional Neural Network</a:t>
            </a:r>
          </a:p>
          <a:p>
            <a:pPr algn="ctr"/>
            <a:endParaRPr lang="en-GB" sz="1600" dirty="0"/>
          </a:p>
        </p:txBody>
      </p:sp>
      <p:sp>
        <p:nvSpPr>
          <p:cNvPr id="14" name="TextBox 13">
            <a:extLst>
              <a:ext uri="{FF2B5EF4-FFF2-40B4-BE49-F238E27FC236}">
                <a16:creationId xmlns:a16="http://schemas.microsoft.com/office/drawing/2014/main" id="{A1C513A9-9A11-4E4A-BE82-5D8557F1F9B8}"/>
              </a:ext>
            </a:extLst>
          </p:cNvPr>
          <p:cNvSpPr txBox="1"/>
          <p:nvPr/>
        </p:nvSpPr>
        <p:spPr>
          <a:xfrm>
            <a:off x="4153946" y="1827017"/>
            <a:ext cx="3525943" cy="707886"/>
          </a:xfrm>
          <a:prstGeom prst="rect">
            <a:avLst/>
          </a:prstGeom>
          <a:solidFill>
            <a:schemeClr val="tx2">
              <a:lumMod val="90000"/>
              <a:lumOff val="10000"/>
            </a:schemeClr>
          </a:solidFill>
        </p:spPr>
        <p:txBody>
          <a:bodyPr wrap="square">
            <a:spAutoFit/>
          </a:bodyPr>
          <a:lstStyle/>
          <a:p>
            <a:pPr lvl="1" algn="ctr"/>
            <a:r>
              <a:rPr lang="en-GB" sz="2000" dirty="0">
                <a:solidFill>
                  <a:schemeClr val="bg1"/>
                </a:solidFill>
              </a:rPr>
              <a:t>Implementation of a Malware Analyses Model</a:t>
            </a:r>
          </a:p>
        </p:txBody>
      </p:sp>
      <p:cxnSp>
        <p:nvCxnSpPr>
          <p:cNvPr id="10" name="Straight Arrow Connector 9">
            <a:extLst>
              <a:ext uri="{FF2B5EF4-FFF2-40B4-BE49-F238E27FC236}">
                <a16:creationId xmlns:a16="http://schemas.microsoft.com/office/drawing/2014/main" id="{FACDD38A-E529-441E-B36D-C8239CFD4298}"/>
              </a:ext>
            </a:extLst>
          </p:cNvPr>
          <p:cNvCxnSpPr/>
          <p:nvPr/>
        </p:nvCxnSpPr>
        <p:spPr>
          <a:xfrm>
            <a:off x="5916917" y="3027680"/>
            <a:ext cx="0" cy="401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C32ED4C-0CCE-4432-AA43-99C88C88C5BF}"/>
              </a:ext>
            </a:extLst>
          </p:cNvPr>
          <p:cNvCxnSpPr/>
          <p:nvPr/>
        </p:nvCxnSpPr>
        <p:spPr>
          <a:xfrm>
            <a:off x="5916917" y="4033520"/>
            <a:ext cx="0" cy="409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F0BF272-BF0D-4096-9AC1-6AC49E561391}"/>
              </a:ext>
            </a:extLst>
          </p:cNvPr>
          <p:cNvCxnSpPr/>
          <p:nvPr/>
        </p:nvCxnSpPr>
        <p:spPr>
          <a:xfrm>
            <a:off x="5916917" y="5232400"/>
            <a:ext cx="0" cy="416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D0706A5-436D-4D7C-ADAF-9ECCEC913797}"/>
              </a:ext>
            </a:extLst>
          </p:cNvPr>
          <p:cNvSpPr txBox="1"/>
          <p:nvPr/>
        </p:nvSpPr>
        <p:spPr>
          <a:xfrm>
            <a:off x="307382" y="2610683"/>
            <a:ext cx="4041098" cy="3970318"/>
          </a:xfrm>
          <a:prstGeom prst="rect">
            <a:avLst/>
          </a:prstGeom>
          <a:noFill/>
        </p:spPr>
        <p:txBody>
          <a:bodyPr wrap="square">
            <a:spAutoFit/>
          </a:bodyPr>
          <a:lstStyle>
            <a:defPPr>
              <a:defRPr lang="en-US"/>
            </a:defPPr>
            <a:lvl1pPr>
              <a:defRPr sz="2000" b="1">
                <a:solidFill>
                  <a:schemeClr val="bg1">
                    <a:lumMod val="50000"/>
                  </a:schemeClr>
                </a:solidFill>
              </a:defRPr>
            </a:lvl1pPr>
          </a:lstStyle>
          <a:p>
            <a:r>
              <a:rPr lang="en-GB" sz="1800" dirty="0">
                <a:solidFill>
                  <a:schemeClr val="bg1">
                    <a:lumMod val="65000"/>
                  </a:schemeClr>
                </a:solidFill>
              </a:rPr>
              <a:t>Types of malware </a:t>
            </a:r>
          </a:p>
          <a:p>
            <a:endParaRPr lang="en-GB" sz="1800" dirty="0">
              <a:solidFill>
                <a:schemeClr val="bg1">
                  <a:lumMod val="65000"/>
                </a:schemeClr>
              </a:solidFill>
            </a:endParaRPr>
          </a:p>
          <a:p>
            <a:endParaRPr lang="en-GB" sz="1800" dirty="0">
              <a:solidFill>
                <a:schemeClr val="bg1">
                  <a:lumMod val="65000"/>
                </a:schemeClr>
              </a:solidFill>
            </a:endParaRPr>
          </a:p>
          <a:p>
            <a:r>
              <a:rPr lang="en-GB" sz="1800" dirty="0">
                <a:solidFill>
                  <a:schemeClr val="bg1">
                    <a:lumMod val="65000"/>
                  </a:schemeClr>
                </a:solidFill>
              </a:rPr>
              <a:t>Malware classification </a:t>
            </a:r>
          </a:p>
          <a:p>
            <a:endParaRPr lang="en-GB" sz="1800" dirty="0">
              <a:solidFill>
                <a:schemeClr val="bg1">
                  <a:lumMod val="65000"/>
                </a:schemeClr>
              </a:solidFill>
            </a:endParaRPr>
          </a:p>
          <a:p>
            <a:endParaRPr lang="en-GB" sz="1800" dirty="0">
              <a:solidFill>
                <a:schemeClr val="bg1">
                  <a:lumMod val="65000"/>
                </a:schemeClr>
              </a:solidFill>
            </a:endParaRPr>
          </a:p>
          <a:p>
            <a:r>
              <a:rPr lang="en-GB" sz="1800" dirty="0">
                <a:solidFill>
                  <a:schemeClr val="bg1">
                    <a:lumMod val="65000"/>
                  </a:schemeClr>
                </a:solidFill>
              </a:rPr>
              <a:t>Methods for malware analysis</a:t>
            </a:r>
          </a:p>
          <a:p>
            <a:endParaRPr lang="en-GB" sz="1800" dirty="0">
              <a:solidFill>
                <a:schemeClr val="bg1">
                  <a:lumMod val="65000"/>
                </a:schemeClr>
              </a:solidFill>
            </a:endParaRPr>
          </a:p>
          <a:p>
            <a:endParaRPr lang="en-GB" sz="1800" dirty="0">
              <a:solidFill>
                <a:schemeClr val="bg1">
                  <a:lumMod val="65000"/>
                </a:schemeClr>
              </a:solidFill>
            </a:endParaRPr>
          </a:p>
          <a:p>
            <a:r>
              <a:rPr lang="en-GB" sz="1800" dirty="0">
                <a:solidFill>
                  <a:schemeClr val="bg1">
                    <a:lumMod val="65000"/>
                  </a:schemeClr>
                </a:solidFill>
              </a:rPr>
              <a:t>Systems generally used for malware analysis</a:t>
            </a:r>
          </a:p>
          <a:p>
            <a:endParaRPr lang="en-GB" sz="1800" dirty="0">
              <a:solidFill>
                <a:schemeClr val="bg1">
                  <a:lumMod val="65000"/>
                </a:schemeClr>
              </a:solidFill>
            </a:endParaRPr>
          </a:p>
          <a:p>
            <a:endParaRPr lang="en-GB" sz="1800" dirty="0">
              <a:solidFill>
                <a:schemeClr val="bg1">
                  <a:lumMod val="65000"/>
                </a:schemeClr>
              </a:solidFill>
            </a:endParaRPr>
          </a:p>
          <a:p>
            <a:endParaRPr lang="en-GB" sz="1800" dirty="0">
              <a:solidFill>
                <a:schemeClr val="bg1">
                  <a:lumMod val="65000"/>
                </a:schemeClr>
              </a:solidFill>
            </a:endParaRPr>
          </a:p>
        </p:txBody>
      </p:sp>
      <p:sp>
        <p:nvSpPr>
          <p:cNvPr id="52" name="TextBox 51">
            <a:extLst>
              <a:ext uri="{FF2B5EF4-FFF2-40B4-BE49-F238E27FC236}">
                <a16:creationId xmlns:a16="http://schemas.microsoft.com/office/drawing/2014/main" id="{442D066D-EFE7-42C7-9061-B7B8CBB18A16}"/>
              </a:ext>
            </a:extLst>
          </p:cNvPr>
          <p:cNvSpPr txBox="1"/>
          <p:nvPr/>
        </p:nvSpPr>
        <p:spPr>
          <a:xfrm>
            <a:off x="8568676" y="673494"/>
            <a:ext cx="3227084" cy="646331"/>
          </a:xfrm>
          <a:prstGeom prst="rect">
            <a:avLst/>
          </a:prstGeom>
          <a:noFill/>
        </p:spPr>
        <p:txBody>
          <a:bodyPr wrap="square">
            <a:spAutoFit/>
          </a:bodyPr>
          <a:lstStyle>
            <a:defPPr>
              <a:defRPr lang="en-US"/>
            </a:defPPr>
            <a:lvl1pPr>
              <a:defRPr b="1">
                <a:solidFill>
                  <a:schemeClr val="bg1">
                    <a:lumMod val="65000"/>
                  </a:schemeClr>
                </a:solidFill>
              </a:defRPr>
            </a:lvl1pPr>
          </a:lstStyle>
          <a:p>
            <a:endParaRPr lang="en-GB" dirty="0"/>
          </a:p>
          <a:p>
            <a:r>
              <a:rPr lang="en-GB" dirty="0"/>
              <a:t>* Theoretical background</a:t>
            </a:r>
          </a:p>
        </p:txBody>
      </p:sp>
    </p:spTree>
    <p:extLst>
      <p:ext uri="{BB962C8B-B14F-4D97-AF65-F5344CB8AC3E}">
        <p14:creationId xmlns:p14="http://schemas.microsoft.com/office/powerpoint/2010/main" val="406677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EC292-FE2E-412C-A60B-DEA87EAC1FDB}"/>
              </a:ext>
            </a:extLst>
          </p:cNvPr>
          <p:cNvSpPr>
            <a:spLocks noGrp="1"/>
          </p:cNvSpPr>
          <p:nvPr>
            <p:ph type="title"/>
          </p:nvPr>
        </p:nvSpPr>
        <p:spPr>
          <a:xfrm>
            <a:off x="989400" y="61924"/>
            <a:ext cx="10213200" cy="1112836"/>
          </a:xfrm>
        </p:spPr>
        <p:txBody>
          <a:bodyPr anchor="t">
            <a:normAutofit/>
          </a:bodyPr>
          <a:lstStyle/>
          <a:p>
            <a:r>
              <a:rPr lang="en-GB" b="0" i="0" dirty="0">
                <a:solidFill>
                  <a:srgbClr val="292929"/>
                </a:solidFill>
                <a:effectLst/>
                <a:latin typeface="sohne"/>
              </a:rPr>
              <a:t>Results CNN 02 – INC v3</a:t>
            </a:r>
            <a:br>
              <a:rPr lang="en-GB" b="0" i="0" dirty="0">
                <a:solidFill>
                  <a:srgbClr val="292929"/>
                </a:solidFill>
                <a:effectLst/>
                <a:latin typeface="sohne"/>
              </a:rPr>
            </a:br>
            <a:endParaRPr lang="en-GB" dirty="0"/>
          </a:p>
        </p:txBody>
      </p:sp>
      <p:sp>
        <p:nvSpPr>
          <p:cNvPr id="8" name="TextBox 7">
            <a:extLst>
              <a:ext uri="{FF2B5EF4-FFF2-40B4-BE49-F238E27FC236}">
                <a16:creationId xmlns:a16="http://schemas.microsoft.com/office/drawing/2014/main" id="{5F87A11E-9BB3-4E04-B8BD-DA10BE16B355}"/>
              </a:ext>
            </a:extLst>
          </p:cNvPr>
          <p:cNvSpPr txBox="1"/>
          <p:nvPr/>
        </p:nvSpPr>
        <p:spPr>
          <a:xfrm>
            <a:off x="5956852" y="5977899"/>
            <a:ext cx="5980043" cy="738664"/>
          </a:xfrm>
          <a:prstGeom prst="rect">
            <a:avLst/>
          </a:prstGeom>
          <a:noFill/>
        </p:spPr>
        <p:txBody>
          <a:bodyPr wrap="square">
            <a:spAutoFit/>
          </a:bodyPr>
          <a:lstStyle/>
          <a:p>
            <a:r>
              <a:rPr lang="en-GB" sz="1400" i="0" dirty="0" err="1">
                <a:solidFill>
                  <a:srgbClr val="292929"/>
                </a:solidFill>
                <a:effectLst/>
                <a:latin typeface="charter"/>
              </a:rPr>
              <a:t>Yuner.A</a:t>
            </a:r>
            <a:r>
              <a:rPr lang="en-GB" sz="1400" i="0" dirty="0">
                <a:solidFill>
                  <a:srgbClr val="292929"/>
                </a:solidFill>
                <a:effectLst/>
                <a:latin typeface="charter"/>
              </a:rPr>
              <a:t> was mistaken with </a:t>
            </a:r>
            <a:r>
              <a:rPr lang="en-GB" sz="1400" i="0" dirty="0" err="1">
                <a:solidFill>
                  <a:srgbClr val="292929"/>
                </a:solidFill>
                <a:effectLst/>
                <a:latin typeface="charter"/>
              </a:rPr>
              <a:t>Autorun.K</a:t>
            </a:r>
            <a:r>
              <a:rPr lang="en-GB" sz="1400" i="0" dirty="0">
                <a:solidFill>
                  <a:srgbClr val="292929"/>
                </a:solidFill>
                <a:effectLst/>
                <a:latin typeface="charter"/>
              </a:rPr>
              <a:t>! </a:t>
            </a:r>
            <a:endParaRPr lang="en-GB" sz="1400" dirty="0">
              <a:solidFill>
                <a:srgbClr val="0070C0"/>
              </a:solidFill>
              <a:latin typeface="charter"/>
            </a:endParaRPr>
          </a:p>
          <a:p>
            <a:r>
              <a:rPr lang="en-GB" sz="1400" dirty="0" err="1">
                <a:solidFill>
                  <a:srgbClr val="292929"/>
                </a:solidFill>
                <a:latin typeface="charter"/>
              </a:rPr>
              <a:t>Allaple</a:t>
            </a:r>
            <a:r>
              <a:rPr lang="en-GB" sz="1400" dirty="0">
                <a:solidFill>
                  <a:srgbClr val="292929"/>
                </a:solidFill>
                <a:latin typeface="charter"/>
              </a:rPr>
              <a:t> A. with </a:t>
            </a:r>
            <a:r>
              <a:rPr lang="en-GB" sz="1400" dirty="0" err="1">
                <a:solidFill>
                  <a:srgbClr val="292929"/>
                </a:solidFill>
                <a:latin typeface="charter"/>
              </a:rPr>
              <a:t>Allaple</a:t>
            </a:r>
            <a:r>
              <a:rPr lang="en-GB" sz="1400" dirty="0">
                <a:solidFill>
                  <a:srgbClr val="292929"/>
                </a:solidFill>
                <a:latin typeface="charter"/>
              </a:rPr>
              <a:t> L</a:t>
            </a:r>
            <a:r>
              <a:rPr lang="en-GB" sz="1400" dirty="0">
                <a:latin typeface="charter"/>
              </a:rPr>
              <a:t>. and vice-versa           </a:t>
            </a:r>
            <a:r>
              <a:rPr lang="en-GB" sz="1400" i="0" dirty="0">
                <a:effectLst/>
                <a:latin typeface="charter"/>
              </a:rPr>
              <a:t> </a:t>
            </a:r>
            <a:r>
              <a:rPr lang="en-GB" sz="1400" i="0" dirty="0">
                <a:solidFill>
                  <a:srgbClr val="292929"/>
                </a:solidFill>
                <a:effectLst/>
                <a:latin typeface="charter"/>
              </a:rPr>
              <a:t>	                          </a:t>
            </a:r>
          </a:p>
          <a:p>
            <a:r>
              <a:rPr lang="en-GB" sz="1400" i="0" dirty="0" err="1">
                <a:solidFill>
                  <a:srgbClr val="292929"/>
                </a:solidFill>
                <a:effectLst/>
                <a:latin typeface="charter"/>
              </a:rPr>
              <a:t>Swizzor.gen!E</a:t>
            </a:r>
            <a:r>
              <a:rPr lang="en-GB" sz="1400" i="0" dirty="0">
                <a:solidFill>
                  <a:srgbClr val="292929"/>
                </a:solidFill>
                <a:effectLst/>
                <a:latin typeface="charter"/>
              </a:rPr>
              <a:t> with </a:t>
            </a:r>
            <a:r>
              <a:rPr lang="en-GB" sz="1400" i="0" dirty="0" err="1">
                <a:solidFill>
                  <a:srgbClr val="292929"/>
                </a:solidFill>
                <a:effectLst/>
                <a:latin typeface="charter"/>
              </a:rPr>
              <a:t>Swizzor.gen!I</a:t>
            </a:r>
            <a:r>
              <a:rPr lang="en-GB" sz="1400" i="0" dirty="0">
                <a:solidFill>
                  <a:srgbClr val="292929"/>
                </a:solidFill>
                <a:effectLst/>
                <a:latin typeface="charter"/>
              </a:rPr>
              <a:t> (Same family)	 	</a:t>
            </a:r>
          </a:p>
        </p:txBody>
      </p:sp>
      <p:pic>
        <p:nvPicPr>
          <p:cNvPr id="4" name="Picture 3">
            <a:extLst>
              <a:ext uri="{FF2B5EF4-FFF2-40B4-BE49-F238E27FC236}">
                <a16:creationId xmlns:a16="http://schemas.microsoft.com/office/drawing/2014/main" id="{72AF4746-524D-4A3C-A73C-FCFB7AC669A0}"/>
              </a:ext>
            </a:extLst>
          </p:cNvPr>
          <p:cNvPicPr>
            <a:picLocks noChangeAspect="1"/>
          </p:cNvPicPr>
          <p:nvPr/>
        </p:nvPicPr>
        <p:blipFill rotWithShape="1">
          <a:blip r:embed="rId2"/>
          <a:srcRect l="23153" t="23478" r="39673" b="5652"/>
          <a:stretch/>
        </p:blipFill>
        <p:spPr>
          <a:xfrm>
            <a:off x="0" y="590856"/>
            <a:ext cx="5844209" cy="6267144"/>
          </a:xfrm>
          <a:prstGeom prst="rect">
            <a:avLst/>
          </a:prstGeom>
        </p:spPr>
      </p:pic>
      <p:pic>
        <p:nvPicPr>
          <p:cNvPr id="2051" name="Picture 3">
            <a:extLst>
              <a:ext uri="{FF2B5EF4-FFF2-40B4-BE49-F238E27FC236}">
                <a16:creationId xmlns:a16="http://schemas.microsoft.com/office/drawing/2014/main" id="{75F01BC9-F658-4E99-95EB-C421881BF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562" y="590856"/>
            <a:ext cx="6135481" cy="4388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722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E78B8213-92BE-47B5-A3EB-5FE7A7C518CF}"/>
              </a:ext>
            </a:extLst>
          </p:cNvPr>
          <p:cNvSpPr/>
          <p:nvPr/>
        </p:nvSpPr>
        <p:spPr>
          <a:xfrm>
            <a:off x="99391" y="4361548"/>
            <a:ext cx="5996609" cy="2259172"/>
          </a:xfrm>
          <a:custGeom>
            <a:avLst/>
            <a:gdLst>
              <a:gd name="connsiteX0" fmla="*/ 0 w 4231940"/>
              <a:gd name="connsiteY0" fmla="*/ 423194 h 4785649"/>
              <a:gd name="connsiteX1" fmla="*/ 423194 w 4231940"/>
              <a:gd name="connsiteY1" fmla="*/ 0 h 4785649"/>
              <a:gd name="connsiteX2" fmla="*/ 3808746 w 4231940"/>
              <a:gd name="connsiteY2" fmla="*/ 0 h 4785649"/>
              <a:gd name="connsiteX3" fmla="*/ 4231940 w 4231940"/>
              <a:gd name="connsiteY3" fmla="*/ 423194 h 4785649"/>
              <a:gd name="connsiteX4" fmla="*/ 4231940 w 4231940"/>
              <a:gd name="connsiteY4" fmla="*/ 4362455 h 4785649"/>
              <a:gd name="connsiteX5" fmla="*/ 3808746 w 4231940"/>
              <a:gd name="connsiteY5" fmla="*/ 4785649 h 4785649"/>
              <a:gd name="connsiteX6" fmla="*/ 423194 w 4231940"/>
              <a:gd name="connsiteY6" fmla="*/ 4785649 h 4785649"/>
              <a:gd name="connsiteX7" fmla="*/ 0 w 4231940"/>
              <a:gd name="connsiteY7" fmla="*/ 4362455 h 4785649"/>
              <a:gd name="connsiteX8" fmla="*/ 0 w 4231940"/>
              <a:gd name="connsiteY8" fmla="*/ 423194 h 4785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1940" h="4785649">
                <a:moveTo>
                  <a:pt x="0" y="423194"/>
                </a:moveTo>
                <a:cubicBezTo>
                  <a:pt x="0" y="189470"/>
                  <a:pt x="189470" y="0"/>
                  <a:pt x="423194" y="0"/>
                </a:cubicBezTo>
                <a:lnTo>
                  <a:pt x="3808746" y="0"/>
                </a:lnTo>
                <a:cubicBezTo>
                  <a:pt x="4042470" y="0"/>
                  <a:pt x="4231940" y="189470"/>
                  <a:pt x="4231940" y="423194"/>
                </a:cubicBezTo>
                <a:lnTo>
                  <a:pt x="4231940" y="4362455"/>
                </a:lnTo>
                <a:cubicBezTo>
                  <a:pt x="4231940" y="4596179"/>
                  <a:pt x="4042470" y="4785649"/>
                  <a:pt x="3808746" y="4785649"/>
                </a:cubicBezTo>
                <a:lnTo>
                  <a:pt x="423194" y="4785649"/>
                </a:lnTo>
                <a:cubicBezTo>
                  <a:pt x="189470" y="4785649"/>
                  <a:pt x="0" y="4596179"/>
                  <a:pt x="0" y="4362455"/>
                </a:cubicBezTo>
                <a:lnTo>
                  <a:pt x="0" y="423194"/>
                </a:lnTo>
                <a:close/>
              </a:path>
            </a:pathLst>
          </a:custGeom>
          <a:ln>
            <a:solidFill>
              <a:schemeClr val="accent4">
                <a:lumMod val="50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0105" tIns="140105" rIns="1409687" bIns="1336517" numCol="1" spcCol="1270" anchor="t" anchorCtr="0">
            <a:noAutofit/>
          </a:bodyPr>
          <a:lstStyle/>
          <a:p>
            <a:pPr marL="285750" indent="-285750" defTabSz="622300">
              <a:lnSpc>
                <a:spcPct val="90000"/>
              </a:lnSpc>
              <a:spcBef>
                <a:spcPct val="0"/>
              </a:spcBef>
              <a:spcAft>
                <a:spcPct val="15000"/>
              </a:spcAft>
              <a:buFont typeface="Wingdings" panose="05000000000000000000" pitchFamily="2" charset="2"/>
              <a:buChar char="§"/>
            </a:pPr>
            <a:r>
              <a:rPr lang="en-GB" sz="1400" dirty="0">
                <a:solidFill>
                  <a:srgbClr val="202124"/>
                </a:solidFill>
                <a:latin typeface="Google Sans"/>
              </a:rPr>
              <a:t>Like the majority of static features, it suffers </a:t>
            </a:r>
          </a:p>
          <a:p>
            <a:pPr defTabSz="622300">
              <a:lnSpc>
                <a:spcPct val="90000"/>
              </a:lnSpc>
              <a:spcBef>
                <a:spcPct val="0"/>
              </a:spcBef>
              <a:spcAft>
                <a:spcPct val="15000"/>
              </a:spcAft>
            </a:pPr>
            <a:r>
              <a:rPr lang="en-GB" sz="1400" dirty="0">
                <a:solidFill>
                  <a:srgbClr val="202124"/>
                </a:solidFill>
                <a:latin typeface="Google Sans"/>
              </a:rPr>
              <a:t>       from code obfuscation techniques.</a:t>
            </a:r>
          </a:p>
          <a:p>
            <a:pPr marL="285750" indent="-285750" defTabSz="622300">
              <a:lnSpc>
                <a:spcPct val="90000"/>
              </a:lnSpc>
              <a:spcBef>
                <a:spcPct val="0"/>
              </a:spcBef>
              <a:spcAft>
                <a:spcPct val="15000"/>
              </a:spcAft>
              <a:buFont typeface="Wingdings" panose="05000000000000000000" pitchFamily="2" charset="2"/>
              <a:buChar char="§"/>
            </a:pPr>
            <a:endParaRPr lang="en-GB" sz="1400" dirty="0">
              <a:solidFill>
                <a:srgbClr val="202124"/>
              </a:solidFill>
              <a:latin typeface="Google Sans"/>
            </a:endParaRPr>
          </a:p>
          <a:p>
            <a:pPr marL="285750" indent="-285750" defTabSz="622300">
              <a:lnSpc>
                <a:spcPct val="90000"/>
              </a:lnSpc>
              <a:spcBef>
                <a:spcPct val="0"/>
              </a:spcBef>
              <a:spcAft>
                <a:spcPct val="15000"/>
              </a:spcAft>
              <a:buFont typeface="Wingdings" panose="05000000000000000000" pitchFamily="2" charset="2"/>
              <a:buChar char="§"/>
            </a:pPr>
            <a:r>
              <a:rPr lang="en-GB" sz="1400" dirty="0">
                <a:solidFill>
                  <a:srgbClr val="202124"/>
                </a:solidFill>
                <a:latin typeface="Google Sans"/>
              </a:rPr>
              <a:t>Techniques like encryption and compression might change the bytes structure of a binary program and, thus, methods based on this kind of representation would fail to correctly classify its class. This can be observed in the analysing the samples belonging to the Autorun. K and </a:t>
            </a:r>
            <a:r>
              <a:rPr lang="en-GB" sz="1400" dirty="0" err="1">
                <a:solidFill>
                  <a:srgbClr val="202124"/>
                </a:solidFill>
                <a:latin typeface="Google Sans"/>
              </a:rPr>
              <a:t>Yuner</a:t>
            </a:r>
            <a:r>
              <a:rPr lang="en-GB" sz="1400" dirty="0">
                <a:solidFill>
                  <a:srgbClr val="202124"/>
                </a:solidFill>
                <a:latin typeface="Google Sans"/>
              </a:rPr>
              <a:t>. These families are almost equal due to both having being compressed with the UPX packer.</a:t>
            </a:r>
          </a:p>
        </p:txBody>
      </p:sp>
      <p:sp>
        <p:nvSpPr>
          <p:cNvPr id="12" name="Freeform: Shape 11">
            <a:extLst>
              <a:ext uri="{FF2B5EF4-FFF2-40B4-BE49-F238E27FC236}">
                <a16:creationId xmlns:a16="http://schemas.microsoft.com/office/drawing/2014/main" id="{FB0DC115-2EC7-4A24-919E-B23B316D1393}"/>
              </a:ext>
            </a:extLst>
          </p:cNvPr>
          <p:cNvSpPr/>
          <p:nvPr/>
        </p:nvSpPr>
        <p:spPr>
          <a:xfrm>
            <a:off x="99391" y="1508125"/>
            <a:ext cx="5238247" cy="2782887"/>
          </a:xfrm>
          <a:custGeom>
            <a:avLst/>
            <a:gdLst>
              <a:gd name="connsiteX0" fmla="*/ 0 w 4231940"/>
              <a:gd name="connsiteY0" fmla="*/ 423194 h 4785649"/>
              <a:gd name="connsiteX1" fmla="*/ 423194 w 4231940"/>
              <a:gd name="connsiteY1" fmla="*/ 0 h 4785649"/>
              <a:gd name="connsiteX2" fmla="*/ 3808746 w 4231940"/>
              <a:gd name="connsiteY2" fmla="*/ 0 h 4785649"/>
              <a:gd name="connsiteX3" fmla="*/ 4231940 w 4231940"/>
              <a:gd name="connsiteY3" fmla="*/ 423194 h 4785649"/>
              <a:gd name="connsiteX4" fmla="*/ 4231940 w 4231940"/>
              <a:gd name="connsiteY4" fmla="*/ 4362455 h 4785649"/>
              <a:gd name="connsiteX5" fmla="*/ 3808746 w 4231940"/>
              <a:gd name="connsiteY5" fmla="*/ 4785649 h 4785649"/>
              <a:gd name="connsiteX6" fmla="*/ 423194 w 4231940"/>
              <a:gd name="connsiteY6" fmla="*/ 4785649 h 4785649"/>
              <a:gd name="connsiteX7" fmla="*/ 0 w 4231940"/>
              <a:gd name="connsiteY7" fmla="*/ 4362455 h 4785649"/>
              <a:gd name="connsiteX8" fmla="*/ 0 w 4231940"/>
              <a:gd name="connsiteY8" fmla="*/ 423194 h 4785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1940" h="4785649">
                <a:moveTo>
                  <a:pt x="0" y="423194"/>
                </a:moveTo>
                <a:cubicBezTo>
                  <a:pt x="0" y="189470"/>
                  <a:pt x="189470" y="0"/>
                  <a:pt x="423194" y="0"/>
                </a:cubicBezTo>
                <a:lnTo>
                  <a:pt x="3808746" y="0"/>
                </a:lnTo>
                <a:cubicBezTo>
                  <a:pt x="4042470" y="0"/>
                  <a:pt x="4231940" y="189470"/>
                  <a:pt x="4231940" y="423194"/>
                </a:cubicBezTo>
                <a:lnTo>
                  <a:pt x="4231940" y="4362455"/>
                </a:lnTo>
                <a:cubicBezTo>
                  <a:pt x="4231940" y="4596179"/>
                  <a:pt x="4042470" y="4785649"/>
                  <a:pt x="3808746" y="4785649"/>
                </a:cubicBezTo>
                <a:lnTo>
                  <a:pt x="423194" y="4785649"/>
                </a:lnTo>
                <a:cubicBezTo>
                  <a:pt x="189470" y="4785649"/>
                  <a:pt x="0" y="4596179"/>
                  <a:pt x="0" y="4362455"/>
                </a:cubicBezTo>
                <a:lnTo>
                  <a:pt x="0" y="423194"/>
                </a:lnTo>
                <a:close/>
              </a:path>
            </a:pathLst>
          </a:custGeom>
          <a:ln>
            <a:solidFill>
              <a:schemeClr val="accent4">
                <a:lumMod val="50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0105" tIns="140105" rIns="1409687" bIns="1336517" numCol="1" spcCol="1270" anchor="t" anchorCtr="0">
            <a:noAutofit/>
          </a:bodyPr>
          <a:lstStyle/>
          <a:p>
            <a:pPr marL="285750" indent="-285750" defTabSz="622300">
              <a:lnSpc>
                <a:spcPct val="90000"/>
              </a:lnSpc>
              <a:spcBef>
                <a:spcPct val="0"/>
              </a:spcBef>
              <a:spcAft>
                <a:spcPct val="15000"/>
              </a:spcAft>
              <a:buFont typeface="Wingdings" panose="05000000000000000000" pitchFamily="2" charset="2"/>
              <a:buChar char="§"/>
            </a:pPr>
            <a:endParaRPr lang="en-GB" sz="1400" dirty="0">
              <a:latin typeface="Calibri Light" panose="020F0302020204030204" pitchFamily="34" charset="0"/>
              <a:cs typeface="Calibri Light" panose="020F0302020204030204" pitchFamily="34" charset="0"/>
            </a:endParaRPr>
          </a:p>
          <a:p>
            <a:pPr marL="285750" indent="-285750" defTabSz="622300">
              <a:lnSpc>
                <a:spcPct val="90000"/>
              </a:lnSpc>
              <a:spcBef>
                <a:spcPct val="0"/>
              </a:spcBef>
              <a:spcAft>
                <a:spcPct val="15000"/>
              </a:spcAft>
              <a:buFont typeface="Wingdings" panose="05000000000000000000" pitchFamily="2" charset="2"/>
              <a:buChar char="§"/>
            </a:pPr>
            <a:r>
              <a:rPr lang="en-GB" sz="1400" dirty="0">
                <a:latin typeface="Calibri Light" panose="020F0302020204030204" pitchFamily="34" charset="0"/>
                <a:cs typeface="Calibri Light" panose="020F0302020204030204" pitchFamily="34" charset="0"/>
              </a:rPr>
              <a:t>There are many techniques that can be used to classify a malware image, such as </a:t>
            </a:r>
            <a:r>
              <a:rPr lang="en-GB" sz="1400" b="1" i="0" dirty="0">
                <a:solidFill>
                  <a:srgbClr val="202124"/>
                </a:solidFill>
                <a:effectLst/>
                <a:latin typeface="Google Sans"/>
              </a:rPr>
              <a:t>Gist features extraction </a:t>
            </a:r>
            <a:r>
              <a:rPr lang="en-GB" sz="1400" i="0" dirty="0">
                <a:solidFill>
                  <a:srgbClr val="202124"/>
                </a:solidFill>
                <a:effectLst/>
                <a:latin typeface="Google Sans"/>
              </a:rPr>
              <a:t>with other ML techniques (KNN,SVM, random forest); different architectures of deep learning (CNN, 2 level of ANN);  etc. </a:t>
            </a:r>
          </a:p>
          <a:p>
            <a:pPr marL="268288" indent="-268288" defTabSz="622300">
              <a:lnSpc>
                <a:spcPct val="90000"/>
              </a:lnSpc>
              <a:spcBef>
                <a:spcPct val="0"/>
              </a:spcBef>
              <a:spcAft>
                <a:spcPct val="15000"/>
              </a:spcAft>
              <a:buFont typeface="Wingdings" panose="05000000000000000000" pitchFamily="2" charset="2"/>
              <a:buChar char="§"/>
            </a:pPr>
            <a:endParaRPr lang="en-GB" sz="1400" dirty="0">
              <a:solidFill>
                <a:srgbClr val="202124"/>
              </a:solidFill>
              <a:latin typeface="Google Sans"/>
            </a:endParaRPr>
          </a:p>
          <a:p>
            <a:pPr marL="268288" indent="-268288" defTabSz="622300">
              <a:lnSpc>
                <a:spcPct val="90000"/>
              </a:lnSpc>
              <a:spcBef>
                <a:spcPct val="0"/>
              </a:spcBef>
              <a:spcAft>
                <a:spcPct val="15000"/>
              </a:spcAft>
              <a:buFont typeface="Wingdings" panose="05000000000000000000" pitchFamily="2" charset="2"/>
              <a:buChar char="§"/>
            </a:pPr>
            <a:r>
              <a:rPr lang="en-GB" sz="1400" dirty="0">
                <a:solidFill>
                  <a:srgbClr val="202124"/>
                </a:solidFill>
                <a:latin typeface="Google Sans"/>
              </a:rPr>
              <a:t>In this study we tried to replicate and test two architectures which were among the best rated, considering the various articles published referring to this dataset.</a:t>
            </a:r>
          </a:p>
        </p:txBody>
      </p:sp>
      <p:sp>
        <p:nvSpPr>
          <p:cNvPr id="8" name="Freeform: Shape 7">
            <a:extLst>
              <a:ext uri="{FF2B5EF4-FFF2-40B4-BE49-F238E27FC236}">
                <a16:creationId xmlns:a16="http://schemas.microsoft.com/office/drawing/2014/main" id="{D369F366-FBE1-4341-B7BA-2CC8CBBBCD28}"/>
              </a:ext>
            </a:extLst>
          </p:cNvPr>
          <p:cNvSpPr/>
          <p:nvPr/>
        </p:nvSpPr>
        <p:spPr>
          <a:xfrm>
            <a:off x="6293584" y="4732100"/>
            <a:ext cx="5735559" cy="1282619"/>
          </a:xfrm>
          <a:custGeom>
            <a:avLst/>
            <a:gdLst>
              <a:gd name="connsiteX0" fmla="*/ 0 w 5347770"/>
              <a:gd name="connsiteY0" fmla="*/ 141014 h 1410142"/>
              <a:gd name="connsiteX1" fmla="*/ 141014 w 5347770"/>
              <a:gd name="connsiteY1" fmla="*/ 0 h 1410142"/>
              <a:gd name="connsiteX2" fmla="*/ 5206756 w 5347770"/>
              <a:gd name="connsiteY2" fmla="*/ 0 h 1410142"/>
              <a:gd name="connsiteX3" fmla="*/ 5347770 w 5347770"/>
              <a:gd name="connsiteY3" fmla="*/ 141014 h 1410142"/>
              <a:gd name="connsiteX4" fmla="*/ 5347770 w 5347770"/>
              <a:gd name="connsiteY4" fmla="*/ 1269128 h 1410142"/>
              <a:gd name="connsiteX5" fmla="*/ 5206756 w 5347770"/>
              <a:gd name="connsiteY5" fmla="*/ 1410142 h 1410142"/>
              <a:gd name="connsiteX6" fmla="*/ 141014 w 5347770"/>
              <a:gd name="connsiteY6" fmla="*/ 1410142 h 1410142"/>
              <a:gd name="connsiteX7" fmla="*/ 0 w 5347770"/>
              <a:gd name="connsiteY7" fmla="*/ 1269128 h 1410142"/>
              <a:gd name="connsiteX8" fmla="*/ 0 w 5347770"/>
              <a:gd name="connsiteY8" fmla="*/ 141014 h 1410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47770" h="1410142">
                <a:moveTo>
                  <a:pt x="0" y="141014"/>
                </a:moveTo>
                <a:cubicBezTo>
                  <a:pt x="0" y="63134"/>
                  <a:pt x="63134" y="0"/>
                  <a:pt x="141014" y="0"/>
                </a:cubicBezTo>
                <a:lnTo>
                  <a:pt x="5206756" y="0"/>
                </a:lnTo>
                <a:cubicBezTo>
                  <a:pt x="5284636" y="0"/>
                  <a:pt x="5347770" y="63134"/>
                  <a:pt x="5347770" y="141014"/>
                </a:cubicBezTo>
                <a:lnTo>
                  <a:pt x="5347770" y="1269128"/>
                </a:lnTo>
                <a:cubicBezTo>
                  <a:pt x="5347770" y="1347008"/>
                  <a:pt x="5284636" y="1410142"/>
                  <a:pt x="5206756" y="1410142"/>
                </a:cubicBezTo>
                <a:lnTo>
                  <a:pt x="141014" y="1410142"/>
                </a:lnTo>
                <a:cubicBezTo>
                  <a:pt x="63134" y="1410142"/>
                  <a:pt x="0" y="1347008"/>
                  <a:pt x="0" y="1269128"/>
                </a:cubicBezTo>
                <a:lnTo>
                  <a:pt x="0" y="141014"/>
                </a:lnTo>
                <a:close/>
              </a:path>
            </a:pathLst>
          </a:custGeom>
          <a:ln>
            <a:solidFill>
              <a:schemeClr val="accent4">
                <a:lumMod val="50000"/>
              </a:schemeClr>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88647" tIns="84316" rIns="84316" bIns="436851" numCol="1" spcCol="1270" anchor="t" anchorCtr="0">
            <a:noAutofit/>
          </a:bodyPr>
          <a:lstStyle/>
          <a:p>
            <a:pPr marL="285750" indent="-285750" defTabSz="622300">
              <a:lnSpc>
                <a:spcPct val="90000"/>
              </a:lnSpc>
              <a:spcBef>
                <a:spcPct val="0"/>
              </a:spcBef>
              <a:spcAft>
                <a:spcPct val="15000"/>
              </a:spcAft>
              <a:buFont typeface="Wingdings" panose="05000000000000000000" pitchFamily="2" charset="2"/>
              <a:buChar char="§"/>
            </a:pPr>
            <a:endParaRPr lang="en-GB" sz="1400" dirty="0">
              <a:latin typeface="Calibri Light" panose="020F0302020204030204" pitchFamily="34" charset="0"/>
              <a:cs typeface="Calibri Light" panose="020F0302020204030204" pitchFamily="34" charset="0"/>
            </a:endParaRPr>
          </a:p>
          <a:p>
            <a:pPr marL="285750" indent="-285750" defTabSz="622300">
              <a:lnSpc>
                <a:spcPct val="90000"/>
              </a:lnSpc>
              <a:spcBef>
                <a:spcPct val="0"/>
              </a:spcBef>
              <a:spcAft>
                <a:spcPct val="15000"/>
              </a:spcAft>
              <a:buFont typeface="Wingdings" panose="05000000000000000000" pitchFamily="2" charset="2"/>
              <a:buChar char="§"/>
            </a:pPr>
            <a:r>
              <a:rPr lang="en-GB" sz="1400" dirty="0">
                <a:latin typeface="Calibri Light" panose="020F0302020204030204" pitchFamily="34" charset="0"/>
                <a:cs typeface="Calibri Light" panose="020F0302020204030204" pitchFamily="34" charset="0"/>
              </a:rPr>
              <a:t>The use of images for malware analysis is simples and efficient. Neither disassembly nor code execution is required for classification and is a security method. </a:t>
            </a:r>
          </a:p>
        </p:txBody>
      </p:sp>
      <p:sp>
        <p:nvSpPr>
          <p:cNvPr id="6" name="Freeform: Shape 5">
            <a:extLst>
              <a:ext uri="{FF2B5EF4-FFF2-40B4-BE49-F238E27FC236}">
                <a16:creationId xmlns:a16="http://schemas.microsoft.com/office/drawing/2014/main" id="{23E63624-2631-4643-B8AD-1ACDAADB902E}"/>
              </a:ext>
            </a:extLst>
          </p:cNvPr>
          <p:cNvSpPr/>
          <p:nvPr/>
        </p:nvSpPr>
        <p:spPr>
          <a:xfrm>
            <a:off x="6205329" y="516834"/>
            <a:ext cx="5912070" cy="2912166"/>
          </a:xfrm>
          <a:custGeom>
            <a:avLst/>
            <a:gdLst>
              <a:gd name="connsiteX0" fmla="*/ 0 w 5347770"/>
              <a:gd name="connsiteY0" fmla="*/ 141014 h 1410142"/>
              <a:gd name="connsiteX1" fmla="*/ 141014 w 5347770"/>
              <a:gd name="connsiteY1" fmla="*/ 0 h 1410142"/>
              <a:gd name="connsiteX2" fmla="*/ 5206756 w 5347770"/>
              <a:gd name="connsiteY2" fmla="*/ 0 h 1410142"/>
              <a:gd name="connsiteX3" fmla="*/ 5347770 w 5347770"/>
              <a:gd name="connsiteY3" fmla="*/ 141014 h 1410142"/>
              <a:gd name="connsiteX4" fmla="*/ 5347770 w 5347770"/>
              <a:gd name="connsiteY4" fmla="*/ 1269128 h 1410142"/>
              <a:gd name="connsiteX5" fmla="*/ 5206756 w 5347770"/>
              <a:gd name="connsiteY5" fmla="*/ 1410142 h 1410142"/>
              <a:gd name="connsiteX6" fmla="*/ 141014 w 5347770"/>
              <a:gd name="connsiteY6" fmla="*/ 1410142 h 1410142"/>
              <a:gd name="connsiteX7" fmla="*/ 0 w 5347770"/>
              <a:gd name="connsiteY7" fmla="*/ 1269128 h 1410142"/>
              <a:gd name="connsiteX8" fmla="*/ 0 w 5347770"/>
              <a:gd name="connsiteY8" fmla="*/ 141014 h 1410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47770" h="1410142">
                <a:moveTo>
                  <a:pt x="0" y="141014"/>
                </a:moveTo>
                <a:cubicBezTo>
                  <a:pt x="0" y="63134"/>
                  <a:pt x="63134" y="0"/>
                  <a:pt x="141014" y="0"/>
                </a:cubicBezTo>
                <a:lnTo>
                  <a:pt x="5206756" y="0"/>
                </a:lnTo>
                <a:cubicBezTo>
                  <a:pt x="5284636" y="0"/>
                  <a:pt x="5347770" y="63134"/>
                  <a:pt x="5347770" y="141014"/>
                </a:cubicBezTo>
                <a:lnTo>
                  <a:pt x="5347770" y="1269128"/>
                </a:lnTo>
                <a:cubicBezTo>
                  <a:pt x="5347770" y="1347008"/>
                  <a:pt x="5284636" y="1410142"/>
                  <a:pt x="5206756" y="1410142"/>
                </a:cubicBezTo>
                <a:lnTo>
                  <a:pt x="141014" y="1410142"/>
                </a:lnTo>
                <a:cubicBezTo>
                  <a:pt x="63134" y="1410142"/>
                  <a:pt x="0" y="1347008"/>
                  <a:pt x="0" y="1269128"/>
                </a:cubicBezTo>
                <a:lnTo>
                  <a:pt x="0" y="141014"/>
                </a:lnTo>
                <a:close/>
              </a:path>
            </a:pathLst>
          </a:custGeom>
          <a:ln>
            <a:solidFill>
              <a:schemeClr val="accent4">
                <a:lumMod val="50000"/>
              </a:schemeClr>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88647" tIns="84316" rIns="84316" bIns="436851" numCol="1" spcCol="1270" anchor="t" anchorCtr="0">
            <a:noAutofit/>
          </a:bodyPr>
          <a:lstStyle/>
          <a:p>
            <a:pPr marL="285750" indent="-285750" defTabSz="622300">
              <a:lnSpc>
                <a:spcPct val="90000"/>
              </a:lnSpc>
              <a:spcBef>
                <a:spcPct val="0"/>
              </a:spcBef>
              <a:spcAft>
                <a:spcPct val="15000"/>
              </a:spcAft>
              <a:buFont typeface="Wingdings" panose="05000000000000000000" pitchFamily="2" charset="2"/>
              <a:buChar char="§"/>
            </a:pPr>
            <a:r>
              <a:rPr lang="en-GB" sz="1400" dirty="0">
                <a:solidFill>
                  <a:srgbClr val="202124"/>
                </a:solidFill>
                <a:latin typeface="Google Sans"/>
              </a:rPr>
              <a:t>Studies </a:t>
            </a:r>
            <a:r>
              <a:rPr lang="en-GB" sz="1400" i="0" dirty="0">
                <a:solidFill>
                  <a:srgbClr val="202124"/>
                </a:solidFill>
                <a:effectLst/>
                <a:latin typeface="Google Sans"/>
              </a:rPr>
              <a:t>comparing GIST descriptors and deep learning using this dataset, show that both</a:t>
            </a:r>
            <a:r>
              <a:rPr lang="en-GB" sz="1400" dirty="0">
                <a:effectLst/>
                <a:latin typeface="g_d0_f2"/>
              </a:rPr>
              <a:t> performed equally well. A potential advantage of the CNN (deep learning) is that it l</a:t>
            </a:r>
            <a:r>
              <a:rPr lang="en-GB" sz="1400" b="0" i="0" dirty="0">
                <a:solidFill>
                  <a:srgbClr val="292929"/>
                </a:solidFill>
                <a:effectLst/>
                <a:latin typeface="charter"/>
              </a:rPr>
              <a:t>earns distinctive features for each class by itself, being computationally more efficient. </a:t>
            </a:r>
          </a:p>
          <a:p>
            <a:pPr marL="285750" indent="-285750" defTabSz="622300">
              <a:lnSpc>
                <a:spcPct val="90000"/>
              </a:lnSpc>
              <a:spcBef>
                <a:spcPct val="0"/>
              </a:spcBef>
              <a:spcAft>
                <a:spcPct val="15000"/>
              </a:spcAft>
              <a:buFont typeface="Wingdings" panose="05000000000000000000" pitchFamily="2" charset="2"/>
              <a:buChar char="§"/>
            </a:pPr>
            <a:endParaRPr lang="en-GB" sz="1400" dirty="0">
              <a:solidFill>
                <a:srgbClr val="202124"/>
              </a:solidFill>
              <a:latin typeface="Google Sans"/>
            </a:endParaRPr>
          </a:p>
          <a:p>
            <a:pPr marL="285750" indent="-285750" defTabSz="622300">
              <a:lnSpc>
                <a:spcPct val="90000"/>
              </a:lnSpc>
              <a:spcBef>
                <a:spcPct val="0"/>
              </a:spcBef>
              <a:spcAft>
                <a:spcPct val="15000"/>
              </a:spcAft>
              <a:buFont typeface="Wingdings" panose="05000000000000000000" pitchFamily="2" charset="2"/>
              <a:buChar char="§"/>
            </a:pPr>
            <a:r>
              <a:rPr lang="en-GB" sz="1400" dirty="0">
                <a:solidFill>
                  <a:srgbClr val="202124"/>
                </a:solidFill>
                <a:latin typeface="Google Sans"/>
              </a:rPr>
              <a:t>Better results maybe can be obtained adjusting  values of the parameters used in the model.</a:t>
            </a:r>
          </a:p>
          <a:p>
            <a:pPr marL="285750" indent="-285750" defTabSz="622300">
              <a:lnSpc>
                <a:spcPct val="90000"/>
              </a:lnSpc>
              <a:spcBef>
                <a:spcPct val="0"/>
              </a:spcBef>
              <a:spcAft>
                <a:spcPct val="15000"/>
              </a:spcAft>
              <a:buFont typeface="Wingdings" panose="05000000000000000000" pitchFamily="2" charset="2"/>
              <a:buChar char="§"/>
            </a:pPr>
            <a:endParaRPr lang="en-GB" sz="1400" dirty="0">
              <a:solidFill>
                <a:srgbClr val="202124"/>
              </a:solidFill>
              <a:latin typeface="Google Sans"/>
            </a:endParaRPr>
          </a:p>
          <a:p>
            <a:pPr marL="285750" indent="-285750" defTabSz="622300">
              <a:lnSpc>
                <a:spcPct val="90000"/>
              </a:lnSpc>
              <a:spcBef>
                <a:spcPct val="0"/>
              </a:spcBef>
              <a:spcAft>
                <a:spcPct val="15000"/>
              </a:spcAft>
              <a:buFont typeface="Wingdings" panose="05000000000000000000" pitchFamily="2" charset="2"/>
              <a:buChar char="§"/>
            </a:pPr>
            <a:r>
              <a:rPr lang="en-GB" sz="1400" dirty="0">
                <a:solidFill>
                  <a:srgbClr val="202124"/>
                </a:solidFill>
                <a:latin typeface="Google Sans"/>
              </a:rPr>
              <a:t>Also the performance of the models can be improved, it was a little slow.</a:t>
            </a:r>
            <a:endParaRPr lang="en-GB" sz="1400" b="0" i="0" kern="1200" dirty="0"/>
          </a:p>
        </p:txBody>
      </p:sp>
      <p:sp>
        <p:nvSpPr>
          <p:cNvPr id="2" name="Title 1">
            <a:extLst>
              <a:ext uri="{FF2B5EF4-FFF2-40B4-BE49-F238E27FC236}">
                <a16:creationId xmlns:a16="http://schemas.microsoft.com/office/drawing/2014/main" id="{18A5E2BE-F64C-4850-AAD7-4B72CFFDB728}"/>
              </a:ext>
            </a:extLst>
          </p:cNvPr>
          <p:cNvSpPr>
            <a:spLocks noGrp="1"/>
          </p:cNvSpPr>
          <p:nvPr>
            <p:ph type="title"/>
          </p:nvPr>
        </p:nvSpPr>
        <p:spPr/>
        <p:txBody>
          <a:bodyPr/>
          <a:lstStyle/>
          <a:p>
            <a:r>
              <a:rPr lang="en-GB" dirty="0"/>
              <a:t>Final Considerations</a:t>
            </a:r>
          </a:p>
        </p:txBody>
      </p:sp>
      <p:graphicFrame>
        <p:nvGraphicFramePr>
          <p:cNvPr id="4" name="Content Placeholder 3">
            <a:extLst>
              <a:ext uri="{FF2B5EF4-FFF2-40B4-BE49-F238E27FC236}">
                <a16:creationId xmlns:a16="http://schemas.microsoft.com/office/drawing/2014/main" id="{75D760A2-6EB1-4E50-AD4C-8B24AEC95630}"/>
              </a:ext>
            </a:extLst>
          </p:cNvPr>
          <p:cNvGraphicFramePr>
            <a:graphicFrameLocks noGrp="1"/>
          </p:cNvGraphicFramePr>
          <p:nvPr>
            <p:ph idx="1"/>
          </p:nvPr>
        </p:nvGraphicFramePr>
        <p:xfrm>
          <a:off x="838200" y="1343025"/>
          <a:ext cx="10515600"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70A7D7B4-1EA3-40F4-9F65-17107E50FABD}"/>
              </a:ext>
            </a:extLst>
          </p:cNvPr>
          <p:cNvSpPr>
            <a:spLocks noGrp="1"/>
          </p:cNvSpPr>
          <p:nvPr>
            <p:ph type="sldNum" sz="quarter" idx="12"/>
          </p:nvPr>
        </p:nvSpPr>
        <p:spPr/>
        <p:txBody>
          <a:bodyPr/>
          <a:lstStyle/>
          <a:p>
            <a:fld id="{1A7587A4-45F4-4724-9847-38E67E90ECC5}" type="slidenum">
              <a:rPr lang="en-GB" smtClean="0"/>
              <a:t>21</a:t>
            </a:fld>
            <a:endParaRPr lang="en-GB"/>
          </a:p>
        </p:txBody>
      </p:sp>
    </p:spTree>
    <p:extLst>
      <p:ext uri="{BB962C8B-B14F-4D97-AF65-F5344CB8AC3E}">
        <p14:creationId xmlns:p14="http://schemas.microsoft.com/office/powerpoint/2010/main" val="2130898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1C80F7-435B-4E0C-BDE2-65F9F0A3783E}"/>
              </a:ext>
            </a:extLst>
          </p:cNvPr>
          <p:cNvSpPr>
            <a:spLocks noGrp="1"/>
          </p:cNvSpPr>
          <p:nvPr>
            <p:ph idx="1"/>
          </p:nvPr>
        </p:nvSpPr>
        <p:spPr/>
        <p:txBody>
          <a:bodyPr/>
          <a:lstStyle/>
          <a:p>
            <a:pPr marL="0" indent="0" algn="ctr">
              <a:buNone/>
            </a:pPr>
            <a:r>
              <a:rPr lang="en-GB" dirty="0"/>
              <a:t>Thank you for your attention!</a:t>
            </a:r>
          </a:p>
        </p:txBody>
      </p:sp>
    </p:spTree>
    <p:extLst>
      <p:ext uri="{BB962C8B-B14F-4D97-AF65-F5344CB8AC3E}">
        <p14:creationId xmlns:p14="http://schemas.microsoft.com/office/powerpoint/2010/main" val="4150137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5B0C1-9245-406D-A713-8A63C19DC7FE}"/>
              </a:ext>
            </a:extLst>
          </p:cNvPr>
          <p:cNvSpPr>
            <a:spLocks noGrp="1"/>
          </p:cNvSpPr>
          <p:nvPr>
            <p:ph type="title"/>
          </p:nvPr>
        </p:nvSpPr>
        <p:spPr/>
        <p:txBody>
          <a:bodyPr/>
          <a:lstStyle/>
          <a:p>
            <a:pPr algn="ctr"/>
            <a:r>
              <a:rPr lang="en-GB" dirty="0"/>
              <a:t>Attachments</a:t>
            </a:r>
          </a:p>
        </p:txBody>
      </p:sp>
      <p:sp>
        <p:nvSpPr>
          <p:cNvPr id="3" name="Content Placeholder 2">
            <a:extLst>
              <a:ext uri="{FF2B5EF4-FFF2-40B4-BE49-F238E27FC236}">
                <a16:creationId xmlns:a16="http://schemas.microsoft.com/office/drawing/2014/main" id="{9C4F0B42-416A-47C3-831A-183CE5331DC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507264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5DA3-DCC5-45D6-95F3-12D45126FCA8}"/>
              </a:ext>
            </a:extLst>
          </p:cNvPr>
          <p:cNvSpPr>
            <a:spLocks noGrp="1"/>
          </p:cNvSpPr>
          <p:nvPr>
            <p:ph type="title"/>
          </p:nvPr>
        </p:nvSpPr>
        <p:spPr/>
        <p:txBody>
          <a:bodyPr/>
          <a:lstStyle/>
          <a:p>
            <a:r>
              <a:rPr lang="en-GB" dirty="0"/>
              <a:t>Convolutional Neural Networks (CNN)</a:t>
            </a:r>
          </a:p>
        </p:txBody>
      </p:sp>
      <p:sp>
        <p:nvSpPr>
          <p:cNvPr id="3" name="Content Placeholder 2">
            <a:extLst>
              <a:ext uri="{FF2B5EF4-FFF2-40B4-BE49-F238E27FC236}">
                <a16:creationId xmlns:a16="http://schemas.microsoft.com/office/drawing/2014/main" id="{6426FED5-A24A-4005-9CF0-815038D2707E}"/>
              </a:ext>
            </a:extLst>
          </p:cNvPr>
          <p:cNvSpPr>
            <a:spLocks noGrp="1"/>
          </p:cNvSpPr>
          <p:nvPr>
            <p:ph idx="1"/>
          </p:nvPr>
        </p:nvSpPr>
        <p:spPr>
          <a:xfrm>
            <a:off x="678426" y="1430287"/>
            <a:ext cx="5161935" cy="4040191"/>
          </a:xfrm>
        </p:spPr>
        <p:txBody>
          <a:bodyPr>
            <a:noAutofit/>
          </a:bodyPr>
          <a:lstStyle/>
          <a:p>
            <a:pPr>
              <a:buFont typeface="Wingdings" panose="05000000000000000000" pitchFamily="2" charset="2"/>
              <a:buChar char="§"/>
            </a:pPr>
            <a:r>
              <a:rPr lang="en-GB" sz="1400" dirty="0">
                <a:solidFill>
                  <a:srgbClr val="292929"/>
                </a:solidFill>
                <a:latin typeface="Calibri Light" panose="020F0302020204030204" pitchFamily="34" charset="0"/>
                <a:cs typeface="Calibri Light" panose="020F0302020204030204" pitchFamily="34" charset="0"/>
              </a:rPr>
              <a:t>A</a:t>
            </a:r>
            <a:r>
              <a:rPr lang="en-GB" sz="1400" b="0" i="0" dirty="0">
                <a:solidFill>
                  <a:srgbClr val="292929"/>
                </a:solidFill>
                <a:effectLst/>
                <a:latin typeface="Calibri Light" panose="020F0302020204030204" pitchFamily="34" charset="0"/>
                <a:cs typeface="Calibri Light" panose="020F0302020204030204" pitchFamily="34" charset="0"/>
              </a:rPr>
              <a:t> class of </a:t>
            </a:r>
            <a:r>
              <a:rPr lang="en-GB" sz="1400" b="0" i="0" u="sng" dirty="0">
                <a:effectLst/>
                <a:latin typeface="Calibri Light" panose="020F0302020204030204" pitchFamily="34" charset="0"/>
                <a:cs typeface="Calibri Light" panose="020F0302020204030204" pitchFamily="34" charset="0"/>
                <a:hlinkClick r:id="rId2"/>
              </a:rPr>
              <a:t>neural networks</a:t>
            </a:r>
            <a:r>
              <a:rPr lang="en-GB" sz="1400" b="0" i="0" dirty="0">
                <a:solidFill>
                  <a:srgbClr val="292929"/>
                </a:solidFill>
                <a:effectLst/>
                <a:latin typeface="Calibri Light" panose="020F0302020204030204" pitchFamily="34" charset="0"/>
                <a:cs typeface="Calibri Light" panose="020F0302020204030204" pitchFamily="34" charset="0"/>
              </a:rPr>
              <a:t> that </a:t>
            </a:r>
            <a:r>
              <a:rPr lang="en-GB" sz="1400" b="1" i="0" dirty="0">
                <a:solidFill>
                  <a:srgbClr val="292929"/>
                </a:solidFill>
                <a:effectLst/>
                <a:latin typeface="Calibri Light" panose="020F0302020204030204" pitchFamily="34" charset="0"/>
                <a:cs typeface="Calibri Light" panose="020F0302020204030204" pitchFamily="34" charset="0"/>
              </a:rPr>
              <a:t>specializes in processing data </a:t>
            </a:r>
            <a:r>
              <a:rPr lang="en-GB" sz="1400" b="0" i="0" dirty="0">
                <a:solidFill>
                  <a:srgbClr val="292929"/>
                </a:solidFill>
                <a:effectLst/>
                <a:latin typeface="Calibri Light" panose="020F0302020204030204" pitchFamily="34" charset="0"/>
                <a:cs typeface="Calibri Light" panose="020F0302020204030204" pitchFamily="34" charset="0"/>
              </a:rPr>
              <a:t>that has a grid-like topology, such as an </a:t>
            </a:r>
            <a:r>
              <a:rPr lang="en-GB" sz="1400" b="1" i="0" dirty="0">
                <a:solidFill>
                  <a:srgbClr val="292929"/>
                </a:solidFill>
                <a:effectLst/>
                <a:latin typeface="Calibri Light" panose="020F0302020204030204" pitchFamily="34" charset="0"/>
                <a:cs typeface="Calibri Light" panose="020F0302020204030204" pitchFamily="34" charset="0"/>
              </a:rPr>
              <a:t>image</a:t>
            </a:r>
            <a:r>
              <a:rPr lang="en-GB" sz="1400" b="0" i="0" dirty="0">
                <a:solidFill>
                  <a:srgbClr val="292929"/>
                </a:solidFill>
                <a:effectLst/>
                <a:latin typeface="Calibri Light" panose="020F0302020204030204" pitchFamily="34" charset="0"/>
                <a:cs typeface="Calibri Light" panose="020F0302020204030204" pitchFamily="34" charset="0"/>
              </a:rPr>
              <a:t>. </a:t>
            </a:r>
            <a:endParaRPr lang="en-GB" sz="1400" dirty="0">
              <a:solidFill>
                <a:srgbClr val="292929"/>
              </a:solidFill>
              <a:latin typeface="Calibri Light" panose="020F0302020204030204" pitchFamily="34" charset="0"/>
              <a:cs typeface="Calibri Light" panose="020F0302020204030204" pitchFamily="34" charset="0"/>
            </a:endParaRPr>
          </a:p>
          <a:p>
            <a:pPr>
              <a:buFont typeface="Wingdings" panose="05000000000000000000" pitchFamily="2" charset="2"/>
              <a:buChar char="§"/>
            </a:pPr>
            <a:r>
              <a:rPr lang="en-GB" sz="1400" b="0" i="0" dirty="0">
                <a:solidFill>
                  <a:srgbClr val="292929"/>
                </a:solidFill>
                <a:effectLst/>
                <a:latin typeface="Calibri Light" panose="020F0302020204030204" pitchFamily="34" charset="0"/>
                <a:cs typeface="Calibri Light" panose="020F0302020204030204" pitchFamily="34" charset="0"/>
              </a:rPr>
              <a:t>It can take an input image, </a:t>
            </a:r>
            <a:r>
              <a:rPr lang="en-GB" sz="1400" b="1" i="0" dirty="0">
                <a:solidFill>
                  <a:srgbClr val="292929"/>
                </a:solidFill>
                <a:effectLst/>
                <a:latin typeface="Calibri Light" panose="020F0302020204030204" pitchFamily="34" charset="0"/>
                <a:cs typeface="Calibri Light" panose="020F0302020204030204" pitchFamily="34" charset="0"/>
              </a:rPr>
              <a:t>assign importance (learnable weights and biases) </a:t>
            </a:r>
            <a:r>
              <a:rPr lang="en-GB" sz="1400" b="0" i="0" dirty="0">
                <a:solidFill>
                  <a:srgbClr val="292929"/>
                </a:solidFill>
                <a:effectLst/>
                <a:latin typeface="Calibri Light" panose="020F0302020204030204" pitchFamily="34" charset="0"/>
                <a:cs typeface="Calibri Light" panose="020F0302020204030204" pitchFamily="34" charset="0"/>
              </a:rPr>
              <a:t>to various aspects/objects in this image and be able to </a:t>
            </a:r>
            <a:r>
              <a:rPr lang="en-GB" sz="1400" b="1" i="0" dirty="0">
                <a:solidFill>
                  <a:srgbClr val="292929"/>
                </a:solidFill>
                <a:effectLst/>
                <a:latin typeface="Calibri Light" panose="020F0302020204030204" pitchFamily="34" charset="0"/>
                <a:cs typeface="Calibri Light" panose="020F0302020204030204" pitchFamily="34" charset="0"/>
              </a:rPr>
              <a:t>differentiate one from the other</a:t>
            </a:r>
            <a:r>
              <a:rPr lang="en-GB" sz="1400" b="0" i="0" dirty="0">
                <a:solidFill>
                  <a:srgbClr val="292929"/>
                </a:solidFill>
                <a:effectLst/>
                <a:latin typeface="Calibri Light" panose="020F0302020204030204" pitchFamily="34" charset="0"/>
                <a:cs typeface="Calibri Light" panose="020F0302020204030204" pitchFamily="34" charset="0"/>
              </a:rPr>
              <a:t>.</a:t>
            </a:r>
          </a:p>
          <a:p>
            <a:pPr>
              <a:buFont typeface="Wingdings" panose="05000000000000000000" pitchFamily="2" charset="2"/>
              <a:buChar char="§"/>
            </a:pPr>
            <a:r>
              <a:rPr lang="en-GB" sz="1400" b="0" i="0" dirty="0">
                <a:solidFill>
                  <a:srgbClr val="292929"/>
                </a:solidFill>
                <a:effectLst/>
                <a:latin typeface="Calibri Light" panose="020F0302020204030204" pitchFamily="34" charset="0"/>
                <a:cs typeface="Calibri Light" panose="020F0302020204030204" pitchFamily="34" charset="0"/>
              </a:rPr>
              <a:t>The pre-processing required in a </a:t>
            </a:r>
            <a:r>
              <a:rPr lang="en-GB" sz="1400" dirty="0">
                <a:solidFill>
                  <a:srgbClr val="292929"/>
                </a:solidFill>
                <a:latin typeface="Calibri Light" panose="020F0302020204030204" pitchFamily="34" charset="0"/>
                <a:cs typeface="Calibri Light" panose="020F0302020204030204" pitchFamily="34" charset="0"/>
              </a:rPr>
              <a:t>C</a:t>
            </a:r>
            <a:r>
              <a:rPr lang="en-GB" sz="1400" b="0" i="0" dirty="0">
                <a:solidFill>
                  <a:srgbClr val="292929"/>
                </a:solidFill>
                <a:effectLst/>
                <a:latin typeface="Calibri Light" panose="020F0302020204030204" pitchFamily="34" charset="0"/>
                <a:cs typeface="Calibri Light" panose="020F0302020204030204" pitchFamily="34" charset="0"/>
              </a:rPr>
              <a:t>NN is much lower as compared to other classification algorithms. </a:t>
            </a:r>
            <a:r>
              <a:rPr lang="en-GB" sz="1400" b="1" i="0" dirty="0">
                <a:solidFill>
                  <a:srgbClr val="292929"/>
                </a:solidFill>
                <a:effectLst/>
                <a:latin typeface="Calibri Light" panose="020F0302020204030204" pitchFamily="34" charset="0"/>
                <a:cs typeface="Calibri Light" panose="020F0302020204030204" pitchFamily="34" charset="0"/>
              </a:rPr>
              <a:t>CNNs have the ability to learn these filters/characteristics</a:t>
            </a:r>
            <a:r>
              <a:rPr lang="en-GB" sz="1400" b="0" i="0" dirty="0">
                <a:solidFill>
                  <a:srgbClr val="292929"/>
                </a:solidFill>
                <a:effectLst/>
                <a:latin typeface="Calibri Light" panose="020F0302020204030204" pitchFamily="34" charset="0"/>
                <a:cs typeface="Calibri Light" panose="020F0302020204030204" pitchFamily="34" charset="0"/>
              </a:rPr>
              <a:t>.</a:t>
            </a:r>
          </a:p>
          <a:p>
            <a:pPr>
              <a:buFont typeface="Wingdings" panose="05000000000000000000" pitchFamily="2" charset="2"/>
              <a:buChar char="§"/>
            </a:pPr>
            <a:r>
              <a:rPr lang="en-GB" sz="1400" b="0" i="0" dirty="0">
                <a:solidFill>
                  <a:srgbClr val="292929"/>
                </a:solidFill>
                <a:effectLst/>
                <a:latin typeface="Calibri Light" panose="020F0302020204030204" pitchFamily="34" charset="0"/>
                <a:cs typeface="Calibri Light" panose="020F0302020204030204" pitchFamily="34" charset="0"/>
              </a:rPr>
              <a:t>The architecture of a </a:t>
            </a:r>
            <a:r>
              <a:rPr lang="en-GB" sz="1400" b="0" i="0" dirty="0" err="1">
                <a:solidFill>
                  <a:srgbClr val="292929"/>
                </a:solidFill>
                <a:effectLst/>
                <a:latin typeface="Calibri Light" panose="020F0302020204030204" pitchFamily="34" charset="0"/>
                <a:cs typeface="Calibri Light" panose="020F0302020204030204" pitchFamily="34" charset="0"/>
              </a:rPr>
              <a:t>ConvNet</a:t>
            </a:r>
            <a:r>
              <a:rPr lang="en-GB" sz="1400" b="0" i="0" dirty="0">
                <a:solidFill>
                  <a:srgbClr val="292929"/>
                </a:solidFill>
                <a:effectLst/>
                <a:latin typeface="Calibri Light" panose="020F0302020204030204" pitchFamily="34" charset="0"/>
                <a:cs typeface="Calibri Light" panose="020F0302020204030204" pitchFamily="34" charset="0"/>
              </a:rPr>
              <a:t> is analogous to that of the connectivity </a:t>
            </a:r>
            <a:r>
              <a:rPr lang="en-GB" sz="1400" b="1" i="0" dirty="0">
                <a:solidFill>
                  <a:srgbClr val="292929"/>
                </a:solidFill>
                <a:effectLst/>
                <a:latin typeface="Calibri Light" panose="020F0302020204030204" pitchFamily="34" charset="0"/>
                <a:cs typeface="Calibri Light" panose="020F0302020204030204" pitchFamily="34" charset="0"/>
              </a:rPr>
              <a:t>pattern of Neurons in the Human Brain </a:t>
            </a:r>
            <a:r>
              <a:rPr lang="en-GB" sz="1400" b="0" i="0" dirty="0">
                <a:solidFill>
                  <a:srgbClr val="292929"/>
                </a:solidFill>
                <a:effectLst/>
                <a:latin typeface="Calibri Light" panose="020F0302020204030204" pitchFamily="34" charset="0"/>
                <a:cs typeface="Calibri Light" panose="020F0302020204030204" pitchFamily="34" charset="0"/>
              </a:rPr>
              <a:t>and was inspired by the organization of the </a:t>
            </a:r>
            <a:r>
              <a:rPr lang="en-GB" sz="1400" b="1" i="0" dirty="0">
                <a:solidFill>
                  <a:srgbClr val="292929"/>
                </a:solidFill>
                <a:effectLst/>
                <a:latin typeface="Calibri Light" panose="020F0302020204030204" pitchFamily="34" charset="0"/>
                <a:cs typeface="Calibri Light" panose="020F0302020204030204" pitchFamily="34" charset="0"/>
              </a:rPr>
              <a:t>Visual Cortex</a:t>
            </a:r>
            <a:r>
              <a:rPr lang="en-GB" sz="1400" b="0" i="0" dirty="0">
                <a:solidFill>
                  <a:srgbClr val="292929"/>
                </a:solidFill>
                <a:effectLst/>
                <a:latin typeface="Calibri Light" panose="020F0302020204030204" pitchFamily="34" charset="0"/>
                <a:cs typeface="Calibri Light" panose="020F0302020204030204" pitchFamily="34" charset="0"/>
              </a:rPr>
              <a:t>. Individual neurons respond to stimuli only in a restricted region of the visual field known as the Receptive Field. </a:t>
            </a:r>
            <a:r>
              <a:rPr lang="en-GB" sz="1400" b="1" i="0" dirty="0">
                <a:solidFill>
                  <a:srgbClr val="292929"/>
                </a:solidFill>
                <a:effectLst/>
                <a:latin typeface="Calibri Light" panose="020F0302020204030204" pitchFamily="34" charset="0"/>
                <a:cs typeface="Calibri Light" panose="020F0302020204030204" pitchFamily="34" charset="0"/>
              </a:rPr>
              <a:t>A collection of such fields</a:t>
            </a:r>
            <a:r>
              <a:rPr lang="en-GB" sz="1400" b="0" i="0" dirty="0">
                <a:solidFill>
                  <a:srgbClr val="292929"/>
                </a:solidFill>
                <a:effectLst/>
                <a:latin typeface="Calibri Light" panose="020F0302020204030204" pitchFamily="34" charset="0"/>
                <a:cs typeface="Calibri Light" panose="020F0302020204030204" pitchFamily="34" charset="0"/>
              </a:rPr>
              <a:t> overlap </a:t>
            </a:r>
            <a:r>
              <a:rPr lang="en-GB" sz="1400" b="1" i="0" dirty="0">
                <a:solidFill>
                  <a:srgbClr val="292929"/>
                </a:solidFill>
                <a:effectLst/>
                <a:latin typeface="Calibri Light" panose="020F0302020204030204" pitchFamily="34" charset="0"/>
                <a:cs typeface="Calibri Light" panose="020F0302020204030204" pitchFamily="34" charset="0"/>
              </a:rPr>
              <a:t>to cover the entire visual area</a:t>
            </a:r>
            <a:r>
              <a:rPr lang="en-GB" sz="1400" b="0" i="0" dirty="0">
                <a:solidFill>
                  <a:srgbClr val="292929"/>
                </a:solidFill>
                <a:effectLst/>
                <a:latin typeface="Calibri Light" panose="020F0302020204030204" pitchFamily="34" charset="0"/>
                <a:cs typeface="Calibri Light" panose="020F0302020204030204" pitchFamily="34" charset="0"/>
              </a:rPr>
              <a:t>.</a:t>
            </a:r>
          </a:p>
          <a:p>
            <a:endParaRPr lang="en-GB" sz="1400" b="0" i="0" dirty="0">
              <a:solidFill>
                <a:srgbClr val="292929"/>
              </a:solidFill>
              <a:effectLst/>
              <a:latin typeface="Calibri Light" panose="020F0302020204030204" pitchFamily="34" charset="0"/>
              <a:cs typeface="Calibri Light" panose="020F0302020204030204" pitchFamily="34" charset="0"/>
            </a:endParaRPr>
          </a:p>
          <a:p>
            <a:endParaRPr lang="en-GB" sz="1400" dirty="0">
              <a:solidFill>
                <a:srgbClr val="292929"/>
              </a:solidFill>
              <a:latin typeface="Calibri Light" panose="020F0302020204030204" pitchFamily="34" charset="0"/>
              <a:cs typeface="Calibri Light" panose="020F0302020204030204" pitchFamily="34" charset="0"/>
            </a:endParaRPr>
          </a:p>
          <a:p>
            <a:endParaRPr lang="en-GB" sz="1400" dirty="0">
              <a:latin typeface="Calibri Light" panose="020F0302020204030204" pitchFamily="34" charset="0"/>
              <a:cs typeface="Calibri Light" panose="020F0302020204030204" pitchFamily="34" charset="0"/>
            </a:endParaRPr>
          </a:p>
        </p:txBody>
      </p:sp>
      <p:pic>
        <p:nvPicPr>
          <p:cNvPr id="1026" name="Picture 2">
            <a:extLst>
              <a:ext uri="{FF2B5EF4-FFF2-40B4-BE49-F238E27FC236}">
                <a16:creationId xmlns:a16="http://schemas.microsoft.com/office/drawing/2014/main" id="{ADFA3F1A-9A13-4984-851C-47A3B74E7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5192" y="1607266"/>
            <a:ext cx="5952384" cy="20110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7FCE0B0-18A5-4C4D-B4B3-9E74E2C0BE08}"/>
              </a:ext>
            </a:extLst>
          </p:cNvPr>
          <p:cNvSpPr txBox="1"/>
          <p:nvPr/>
        </p:nvSpPr>
        <p:spPr>
          <a:xfrm>
            <a:off x="5975192" y="4387295"/>
            <a:ext cx="6096000" cy="1997919"/>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GB" sz="1400" dirty="0">
                <a:latin typeface="Calibri Light" panose="020F0302020204030204" pitchFamily="34" charset="0"/>
                <a:cs typeface="Calibri Light" panose="020F0302020204030204" pitchFamily="34" charset="0"/>
              </a:rPr>
              <a:t>A </a:t>
            </a:r>
            <a:r>
              <a:rPr lang="en-GB" sz="1400" dirty="0" err="1">
                <a:latin typeface="Calibri Light" panose="020F0302020204030204" pitchFamily="34" charset="0"/>
                <a:cs typeface="Calibri Light" panose="020F0302020204030204" pitchFamily="34" charset="0"/>
              </a:rPr>
              <a:t>ConvNet</a:t>
            </a:r>
            <a:r>
              <a:rPr lang="en-GB" sz="1400" dirty="0">
                <a:latin typeface="Calibri Light" panose="020F0302020204030204" pitchFamily="34" charset="0"/>
                <a:cs typeface="Calibri Light" panose="020F0302020204030204" pitchFamily="34" charset="0"/>
              </a:rPr>
              <a:t> is able to </a:t>
            </a:r>
            <a:r>
              <a:rPr lang="en-GB" sz="1400" b="1" dirty="0">
                <a:latin typeface="Calibri Light" panose="020F0302020204030204" pitchFamily="34" charset="0"/>
                <a:cs typeface="Calibri Light" panose="020F0302020204030204" pitchFamily="34" charset="0"/>
              </a:rPr>
              <a:t>successfully capture the Spatial and Temporal dependencies </a:t>
            </a:r>
            <a:r>
              <a:rPr lang="en-GB" sz="1400" dirty="0">
                <a:latin typeface="Calibri Light" panose="020F0302020204030204" pitchFamily="34" charset="0"/>
                <a:cs typeface="Calibri Light" panose="020F0302020204030204" pitchFamily="34" charset="0"/>
              </a:rPr>
              <a:t>in an image through the application of relevant filters. The architecture performs a </a:t>
            </a:r>
            <a:r>
              <a:rPr lang="en-GB" sz="1400" b="1" dirty="0">
                <a:latin typeface="Calibri Light" panose="020F0302020204030204" pitchFamily="34" charset="0"/>
                <a:cs typeface="Calibri Light" panose="020F0302020204030204" pitchFamily="34" charset="0"/>
              </a:rPr>
              <a:t>better fitting to the image </a:t>
            </a:r>
            <a:r>
              <a:rPr lang="en-GB" sz="1400" dirty="0">
                <a:latin typeface="Calibri Light" panose="020F0302020204030204" pitchFamily="34" charset="0"/>
                <a:cs typeface="Calibri Light" panose="020F0302020204030204" pitchFamily="34" charset="0"/>
              </a:rPr>
              <a:t>dataset due to </a:t>
            </a:r>
            <a:r>
              <a:rPr lang="en-GB" sz="1400" b="1" dirty="0">
                <a:latin typeface="Calibri Light" panose="020F0302020204030204" pitchFamily="34" charset="0"/>
                <a:cs typeface="Calibri Light" panose="020F0302020204030204" pitchFamily="34" charset="0"/>
              </a:rPr>
              <a:t>the reduction in the number of parameters</a:t>
            </a:r>
            <a:r>
              <a:rPr lang="en-GB" sz="1400" dirty="0">
                <a:latin typeface="Calibri Light" panose="020F0302020204030204" pitchFamily="34" charset="0"/>
                <a:cs typeface="Calibri Light" panose="020F0302020204030204" pitchFamily="34" charset="0"/>
              </a:rPr>
              <a:t> involved and reusability of </a:t>
            </a:r>
            <a:r>
              <a:rPr lang="en-GB" sz="1400" b="1" dirty="0">
                <a:latin typeface="Calibri Light" panose="020F0302020204030204" pitchFamily="34" charset="0"/>
                <a:cs typeface="Calibri Light" panose="020F0302020204030204" pitchFamily="34" charset="0"/>
              </a:rPr>
              <a:t>weights.</a:t>
            </a:r>
            <a:r>
              <a:rPr lang="en-GB" sz="1400" dirty="0">
                <a:latin typeface="Calibri Light" panose="020F0302020204030204" pitchFamily="34" charset="0"/>
                <a:cs typeface="Calibri Light" panose="020F0302020204030204" pitchFamily="34" charset="0"/>
              </a:rPr>
              <a:t> In other words, the </a:t>
            </a:r>
            <a:r>
              <a:rPr lang="en-GB" sz="1400" b="1" dirty="0">
                <a:latin typeface="Calibri Light" panose="020F0302020204030204" pitchFamily="34" charset="0"/>
                <a:cs typeface="Calibri Light" panose="020F0302020204030204" pitchFamily="34" charset="0"/>
              </a:rPr>
              <a:t>network can be trained to understand the sophistication of the image better.</a:t>
            </a:r>
          </a:p>
        </p:txBody>
      </p:sp>
    </p:spTree>
    <p:extLst>
      <p:ext uri="{BB962C8B-B14F-4D97-AF65-F5344CB8AC3E}">
        <p14:creationId xmlns:p14="http://schemas.microsoft.com/office/powerpoint/2010/main" val="3606285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26AA9-E074-43F1-BD36-ACFC6CB916A4}"/>
              </a:ext>
            </a:extLst>
          </p:cNvPr>
          <p:cNvSpPr>
            <a:spLocks noGrp="1"/>
          </p:cNvSpPr>
          <p:nvPr>
            <p:ph type="title"/>
          </p:nvPr>
        </p:nvSpPr>
        <p:spPr/>
        <p:txBody>
          <a:bodyPr/>
          <a:lstStyle/>
          <a:p>
            <a:r>
              <a:rPr lang="en-GB" b="0" i="0" dirty="0">
                <a:solidFill>
                  <a:srgbClr val="292929"/>
                </a:solidFill>
                <a:effectLst/>
                <a:latin typeface="sohne"/>
              </a:rPr>
              <a:t>Convolutional Neural Network Architecture</a:t>
            </a:r>
            <a:endParaRPr lang="en-GB" dirty="0"/>
          </a:p>
        </p:txBody>
      </p:sp>
      <p:sp>
        <p:nvSpPr>
          <p:cNvPr id="7" name="TextBox 6">
            <a:extLst>
              <a:ext uri="{FF2B5EF4-FFF2-40B4-BE49-F238E27FC236}">
                <a16:creationId xmlns:a16="http://schemas.microsoft.com/office/drawing/2014/main" id="{0E673C58-3168-40B5-A2FD-D09925D611C8}"/>
              </a:ext>
            </a:extLst>
          </p:cNvPr>
          <p:cNvSpPr txBox="1"/>
          <p:nvPr/>
        </p:nvSpPr>
        <p:spPr>
          <a:xfrm>
            <a:off x="8380377" y="3617803"/>
            <a:ext cx="3705261" cy="3416320"/>
          </a:xfrm>
          <a:prstGeom prst="rect">
            <a:avLst/>
          </a:prstGeom>
          <a:noFill/>
        </p:spPr>
        <p:txBody>
          <a:bodyPr wrap="square">
            <a:spAutoFit/>
          </a:bodyPr>
          <a:lstStyle/>
          <a:p>
            <a:pPr algn="ctr"/>
            <a:r>
              <a:rPr lang="en-GB" sz="2000" u="sng" dirty="0">
                <a:solidFill>
                  <a:srgbClr val="006860"/>
                </a:solidFill>
                <a:latin typeface="Calibri" panose="020F0502020204030204" pitchFamily="34" charset="0"/>
                <a:cs typeface="Calibri" panose="020F0502020204030204" pitchFamily="34" charset="0"/>
              </a:rPr>
              <a:t>Fully connected layer</a:t>
            </a:r>
          </a:p>
          <a:p>
            <a:endParaRPr lang="en-GB" sz="1400" dirty="0">
              <a:solidFill>
                <a:srgbClr val="000000"/>
              </a:solidFill>
              <a:latin typeface="Calibri Light" panose="020F0302020204030204" pitchFamily="34" charset="0"/>
              <a:cs typeface="Calibri Light" panose="020F0302020204030204" pitchFamily="34" charset="0"/>
            </a:endParaRPr>
          </a:p>
          <a:p>
            <a:r>
              <a:rPr lang="en-GB" sz="1400" dirty="0">
                <a:solidFill>
                  <a:srgbClr val="000000"/>
                </a:solidFill>
                <a:latin typeface="Calibri Light" panose="020F0302020204030204" pitchFamily="34" charset="0"/>
                <a:cs typeface="Calibri Light" panose="020F0302020204030204" pitchFamily="34" charset="0"/>
              </a:rPr>
              <a:t>It is the same as a traditional multi-layer perceptron neural network (MLP). The flattened matrix goes through a fully connected layer to classify the images.</a:t>
            </a:r>
          </a:p>
          <a:p>
            <a:endParaRPr lang="en-GB" sz="1400" dirty="0">
              <a:solidFill>
                <a:srgbClr val="000000"/>
              </a:solidFill>
              <a:latin typeface="Calibri Light" panose="020F0302020204030204" pitchFamily="34" charset="0"/>
              <a:cs typeface="Calibri Light" panose="020F0302020204030204" pitchFamily="34" charset="0"/>
            </a:endParaRPr>
          </a:p>
          <a:p>
            <a:r>
              <a:rPr lang="en-GB" sz="1400" dirty="0">
                <a:solidFill>
                  <a:srgbClr val="000000"/>
                </a:solidFill>
                <a:latin typeface="Calibri Light" panose="020F0302020204030204" pitchFamily="34" charset="0"/>
                <a:cs typeface="Calibri Light" panose="020F0302020204030204" pitchFamily="34" charset="0"/>
              </a:rPr>
              <a:t>It connect every neuron in one layer to every neuron in another layer, considering the weights and biases along with the neurons. </a:t>
            </a:r>
          </a:p>
          <a:p>
            <a:endParaRPr lang="en-GB" sz="1400" dirty="0">
              <a:solidFill>
                <a:srgbClr val="000000"/>
              </a:solidFill>
              <a:latin typeface="Calibri Light" panose="020F0302020204030204" pitchFamily="34" charset="0"/>
              <a:cs typeface="Calibri Light" panose="020F0302020204030204" pitchFamily="34" charset="0"/>
            </a:endParaRPr>
          </a:p>
          <a:p>
            <a:r>
              <a:rPr lang="en-GB" sz="1400" dirty="0">
                <a:solidFill>
                  <a:srgbClr val="000000"/>
                </a:solidFill>
                <a:latin typeface="proxima_novaregular"/>
              </a:rPr>
              <a:t>These layers are usually placed before the output layer and form the last few layers of a CNN Architecture.</a:t>
            </a:r>
          </a:p>
          <a:p>
            <a:pPr algn="l"/>
            <a:endParaRPr lang="en-GB" sz="1400" dirty="0">
              <a:solidFill>
                <a:srgbClr val="000000"/>
              </a:solidFill>
              <a:latin typeface="proxima_novaregular"/>
            </a:endParaRPr>
          </a:p>
        </p:txBody>
      </p:sp>
      <p:sp>
        <p:nvSpPr>
          <p:cNvPr id="11" name="TextBox 10">
            <a:extLst>
              <a:ext uri="{FF2B5EF4-FFF2-40B4-BE49-F238E27FC236}">
                <a16:creationId xmlns:a16="http://schemas.microsoft.com/office/drawing/2014/main" id="{4756D187-11CF-4DD4-8601-921EC1A98615}"/>
              </a:ext>
            </a:extLst>
          </p:cNvPr>
          <p:cNvSpPr txBox="1"/>
          <p:nvPr/>
        </p:nvSpPr>
        <p:spPr>
          <a:xfrm>
            <a:off x="4198069" y="3617803"/>
            <a:ext cx="3705262" cy="3539430"/>
          </a:xfrm>
          <a:prstGeom prst="rect">
            <a:avLst/>
          </a:prstGeom>
          <a:noFill/>
        </p:spPr>
        <p:txBody>
          <a:bodyPr wrap="square">
            <a:spAutoFit/>
          </a:bodyPr>
          <a:lstStyle>
            <a:defPPr>
              <a:defRPr lang="en-US"/>
            </a:defPPr>
            <a:lvl1pPr>
              <a:defRPr sz="2000" u="sng">
                <a:solidFill>
                  <a:srgbClr val="006860"/>
                </a:solidFill>
                <a:latin typeface="Calibri" panose="020F0502020204030204" pitchFamily="34" charset="0"/>
                <a:cs typeface="Calibri" panose="020F0502020204030204" pitchFamily="34" charset="0"/>
              </a:defRPr>
            </a:lvl1pPr>
          </a:lstStyle>
          <a:p>
            <a:pPr algn="ctr"/>
            <a:r>
              <a:rPr lang="en-GB" dirty="0"/>
              <a:t>Pooling layer</a:t>
            </a:r>
          </a:p>
          <a:p>
            <a:endParaRPr lang="en-GB" sz="1600" u="none" dirty="0">
              <a:solidFill>
                <a:srgbClr val="636363"/>
              </a:solidFill>
            </a:endParaRPr>
          </a:p>
          <a:p>
            <a:pPr algn="l"/>
            <a:r>
              <a:rPr lang="en-GB" sz="1400" u="none" dirty="0">
                <a:solidFill>
                  <a:srgbClr val="000000"/>
                </a:solidFill>
                <a:latin typeface="proxima_novaregular"/>
                <a:cs typeface="+mn-cs"/>
              </a:rPr>
              <a:t>Decrease the size of the convolved feature map to reduce the computational costs. This is performed by decreasing the connections between layers and independently operates on each feature map. </a:t>
            </a:r>
          </a:p>
          <a:p>
            <a:pPr algn="l"/>
            <a:endParaRPr lang="en-GB" sz="1400" u="none" dirty="0">
              <a:solidFill>
                <a:srgbClr val="000000"/>
              </a:solidFill>
              <a:latin typeface="proxima_novaregular"/>
              <a:cs typeface="+mn-cs"/>
            </a:endParaRPr>
          </a:p>
          <a:p>
            <a:pPr algn="l"/>
            <a:r>
              <a:rPr lang="en-GB" sz="1400" u="none" dirty="0">
                <a:solidFill>
                  <a:srgbClr val="000000"/>
                </a:solidFill>
                <a:latin typeface="proxima_novaregular"/>
                <a:cs typeface="+mn-cs"/>
              </a:rPr>
              <a:t>e.g.: Max Pooling, Average Pooling,  Sum Pooling. </a:t>
            </a:r>
          </a:p>
          <a:p>
            <a:pPr algn="l"/>
            <a:endParaRPr lang="en-GB" sz="1400" u="none" dirty="0">
              <a:solidFill>
                <a:srgbClr val="000000"/>
              </a:solidFill>
              <a:latin typeface="proxima_novaregular"/>
              <a:cs typeface="+mn-cs"/>
            </a:endParaRPr>
          </a:p>
          <a:p>
            <a:pPr algn="l"/>
            <a:r>
              <a:rPr lang="en-GB" sz="1400" u="none" dirty="0">
                <a:solidFill>
                  <a:srgbClr val="000000"/>
                </a:solidFill>
                <a:latin typeface="proxima_novaregular"/>
                <a:cs typeface="+mn-cs"/>
              </a:rPr>
              <a:t>The Pooling Layer usually serves as a bridge between the Convolutional Layer and the FC Layer</a:t>
            </a:r>
          </a:p>
          <a:p>
            <a:endParaRPr lang="en-GB" dirty="0"/>
          </a:p>
        </p:txBody>
      </p:sp>
      <p:sp>
        <p:nvSpPr>
          <p:cNvPr id="9" name="TextBox 8">
            <a:extLst>
              <a:ext uri="{FF2B5EF4-FFF2-40B4-BE49-F238E27FC236}">
                <a16:creationId xmlns:a16="http://schemas.microsoft.com/office/drawing/2014/main" id="{45539B92-D405-40AB-8930-F0A7FCBD6BC2}"/>
              </a:ext>
            </a:extLst>
          </p:cNvPr>
          <p:cNvSpPr txBox="1"/>
          <p:nvPr/>
        </p:nvSpPr>
        <p:spPr>
          <a:xfrm>
            <a:off x="422079" y="3617803"/>
            <a:ext cx="3540321" cy="3108543"/>
          </a:xfrm>
          <a:prstGeom prst="rect">
            <a:avLst/>
          </a:prstGeom>
          <a:noFill/>
        </p:spPr>
        <p:txBody>
          <a:bodyPr wrap="square">
            <a:spAutoFit/>
          </a:bodyPr>
          <a:lstStyle/>
          <a:p>
            <a:pPr algn="ctr"/>
            <a:r>
              <a:rPr lang="en-GB" sz="2000" b="0" i="0" u="sng" dirty="0">
                <a:solidFill>
                  <a:srgbClr val="006860"/>
                </a:solidFill>
                <a:effectLst/>
                <a:latin typeface="Calibri" panose="020F0502020204030204" pitchFamily="34" charset="0"/>
                <a:cs typeface="Calibri" panose="020F0502020204030204" pitchFamily="34" charset="0"/>
              </a:rPr>
              <a:t>C</a:t>
            </a:r>
            <a:r>
              <a:rPr lang="en-GB" sz="2000" u="sng" dirty="0">
                <a:solidFill>
                  <a:srgbClr val="006860"/>
                </a:solidFill>
                <a:latin typeface="Calibri" panose="020F0502020204030204" pitchFamily="34" charset="0"/>
                <a:cs typeface="Calibri" panose="020F0502020204030204" pitchFamily="34" charset="0"/>
              </a:rPr>
              <a:t>onvolutional layer</a:t>
            </a:r>
          </a:p>
          <a:p>
            <a:endParaRPr lang="en-GB" sz="2000" u="sng" dirty="0">
              <a:solidFill>
                <a:srgbClr val="006860"/>
              </a:solidFill>
              <a:latin typeface="Calibri" panose="020F0502020204030204" pitchFamily="34" charset="0"/>
              <a:cs typeface="Calibri" panose="020F0502020204030204" pitchFamily="34" charset="0"/>
            </a:endParaRPr>
          </a:p>
          <a:p>
            <a:pPr algn="l"/>
            <a:r>
              <a:rPr lang="en-GB" sz="1400" b="0" i="0" dirty="0">
                <a:solidFill>
                  <a:srgbClr val="000000"/>
                </a:solidFill>
                <a:effectLst/>
                <a:latin typeface="Calibri Light" panose="020F0302020204030204" pitchFamily="34" charset="0"/>
                <a:cs typeface="Calibri Light" panose="020F0302020204030204" pitchFamily="34" charset="0"/>
              </a:rPr>
              <a:t>1</a:t>
            </a:r>
            <a:r>
              <a:rPr lang="en-GB" sz="1400" b="0" i="0" baseline="30000" dirty="0">
                <a:solidFill>
                  <a:srgbClr val="000000"/>
                </a:solidFill>
                <a:effectLst/>
                <a:latin typeface="Calibri Light" panose="020F0302020204030204" pitchFamily="34" charset="0"/>
                <a:cs typeface="Calibri Light" panose="020F0302020204030204" pitchFamily="34" charset="0"/>
              </a:rPr>
              <a:t>st</a:t>
            </a:r>
            <a:r>
              <a:rPr lang="en-GB" sz="1400" b="0" i="0" dirty="0">
                <a:solidFill>
                  <a:srgbClr val="000000"/>
                </a:solidFill>
                <a:effectLst/>
                <a:latin typeface="Calibri Light" panose="020F0302020204030204" pitchFamily="34" charset="0"/>
                <a:cs typeface="Calibri Light" panose="020F0302020204030204" pitchFamily="34" charset="0"/>
              </a:rPr>
              <a:t> layer </a:t>
            </a:r>
            <a:r>
              <a:rPr lang="en-GB" sz="1400" dirty="0">
                <a:solidFill>
                  <a:srgbClr val="000000"/>
                </a:solidFill>
                <a:latin typeface="Calibri Light" panose="020F0302020204030204" pitchFamily="34" charset="0"/>
                <a:cs typeface="Calibri Light" panose="020F0302020204030204" pitchFamily="34" charset="0"/>
              </a:rPr>
              <a:t>- </a:t>
            </a:r>
            <a:r>
              <a:rPr lang="en-GB" sz="1400" b="0" i="0" dirty="0">
                <a:solidFill>
                  <a:srgbClr val="000000"/>
                </a:solidFill>
                <a:effectLst/>
                <a:latin typeface="Calibri Light" panose="020F0302020204030204" pitchFamily="34" charset="0"/>
                <a:cs typeface="Calibri Light" panose="020F0302020204030204" pitchFamily="34" charset="0"/>
              </a:rPr>
              <a:t>used to extract the various features from the input images</a:t>
            </a:r>
            <a:r>
              <a:rPr lang="en-GB" sz="1400" dirty="0">
                <a:solidFill>
                  <a:srgbClr val="000000"/>
                </a:solidFill>
                <a:latin typeface="Calibri Light" panose="020F0302020204030204" pitchFamily="34" charset="0"/>
                <a:cs typeface="Calibri Light" panose="020F0302020204030204" pitchFamily="34" charset="0"/>
              </a:rPr>
              <a:t>.</a:t>
            </a:r>
          </a:p>
          <a:p>
            <a:pPr algn="l"/>
            <a:endParaRPr lang="en-GB" sz="1400" b="0" i="0" dirty="0">
              <a:solidFill>
                <a:srgbClr val="000000"/>
              </a:solidFill>
              <a:effectLst/>
              <a:latin typeface="Calibri Light" panose="020F0302020204030204" pitchFamily="34" charset="0"/>
              <a:cs typeface="Calibri Light" panose="020F0302020204030204" pitchFamily="34" charset="0"/>
            </a:endParaRPr>
          </a:p>
          <a:p>
            <a:pPr algn="l"/>
            <a:r>
              <a:rPr lang="en-GB" sz="1400" b="0" i="0" dirty="0">
                <a:solidFill>
                  <a:srgbClr val="000000"/>
                </a:solidFill>
                <a:effectLst/>
                <a:latin typeface="Calibri Light" panose="020F0302020204030204" pitchFamily="34" charset="0"/>
                <a:cs typeface="Calibri Light" panose="020F0302020204030204" pitchFamily="34" charset="0"/>
              </a:rPr>
              <a:t>Mathematical operation (dot product) of convolution between the input image and a filter of a particular size </a:t>
            </a:r>
            <a:r>
              <a:rPr lang="en-GB" sz="1400" b="0" i="0" dirty="0" err="1">
                <a:solidFill>
                  <a:srgbClr val="000000"/>
                </a:solidFill>
                <a:effectLst/>
                <a:latin typeface="Calibri Light" panose="020F0302020204030204" pitchFamily="34" charset="0"/>
                <a:cs typeface="Calibri Light" panose="020F0302020204030204" pitchFamily="34" charset="0"/>
              </a:rPr>
              <a:t>MxM</a:t>
            </a:r>
            <a:r>
              <a:rPr lang="en-GB" sz="1400" b="0" i="0" dirty="0">
                <a:solidFill>
                  <a:srgbClr val="000000"/>
                </a:solidFill>
                <a:effectLst/>
                <a:latin typeface="Calibri Light" panose="020F0302020204030204" pitchFamily="34" charset="0"/>
                <a:cs typeface="Calibri Light" panose="020F0302020204030204" pitchFamily="34" charset="0"/>
              </a:rPr>
              <a:t>.  </a:t>
            </a:r>
          </a:p>
          <a:p>
            <a:pPr algn="l"/>
            <a:endParaRPr lang="en-GB" sz="1400" b="0" i="0" dirty="0">
              <a:solidFill>
                <a:srgbClr val="000000"/>
              </a:solidFill>
              <a:effectLst/>
              <a:latin typeface="Calibri Light" panose="020F0302020204030204" pitchFamily="34" charset="0"/>
              <a:cs typeface="Calibri Light" panose="020F0302020204030204" pitchFamily="34" charset="0"/>
            </a:endParaRPr>
          </a:p>
          <a:p>
            <a:pPr algn="l"/>
            <a:r>
              <a:rPr lang="en-GB" sz="1400" b="0" i="0" dirty="0">
                <a:solidFill>
                  <a:srgbClr val="000000"/>
                </a:solidFill>
                <a:effectLst/>
                <a:latin typeface="Calibri Light" panose="020F0302020204030204" pitchFamily="34" charset="0"/>
                <a:cs typeface="Calibri Light" panose="020F0302020204030204" pitchFamily="34" charset="0"/>
              </a:rPr>
              <a:t>Output -&gt; Feature map which gives us information about the image such as the corners and edges. </a:t>
            </a:r>
          </a:p>
          <a:p>
            <a:endParaRPr lang="en-GB" sz="1600" dirty="0">
              <a:solidFill>
                <a:srgbClr val="636363"/>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D6CF0BA6-10FE-4C95-B12E-4FDBA218CE3E}"/>
              </a:ext>
            </a:extLst>
          </p:cNvPr>
          <p:cNvSpPr txBox="1"/>
          <p:nvPr/>
        </p:nvSpPr>
        <p:spPr>
          <a:xfrm>
            <a:off x="422079" y="1696928"/>
            <a:ext cx="6096000" cy="369332"/>
          </a:xfrm>
          <a:prstGeom prst="rect">
            <a:avLst/>
          </a:prstGeom>
          <a:noFill/>
        </p:spPr>
        <p:txBody>
          <a:bodyPr wrap="square">
            <a:spAutoFit/>
          </a:bodyPr>
          <a:lstStyle/>
          <a:p>
            <a:r>
              <a:rPr lang="en-GB" b="0" i="0" dirty="0">
                <a:solidFill>
                  <a:srgbClr val="292929"/>
                </a:solidFill>
                <a:effectLst/>
                <a:latin typeface="charter"/>
              </a:rPr>
              <a:t>A CNN typically has three layers:</a:t>
            </a:r>
          </a:p>
        </p:txBody>
      </p:sp>
      <p:pic>
        <p:nvPicPr>
          <p:cNvPr id="2050" name="Picture 2" descr="4. Fully Connected Deep Networks - TensorFlow for Deep Learning [Book]">
            <a:extLst>
              <a:ext uri="{FF2B5EF4-FFF2-40B4-BE49-F238E27FC236}">
                <a16:creationId xmlns:a16="http://schemas.microsoft.com/office/drawing/2014/main" id="{78D3B32A-91BB-4ACC-9452-287E8AB92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0988" y="1818143"/>
            <a:ext cx="1620637" cy="17381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ax-pooling / Pooling - Computer Science Wiki">
            <a:extLst>
              <a:ext uri="{FF2B5EF4-FFF2-40B4-BE49-F238E27FC236}">
                <a16:creationId xmlns:a16="http://schemas.microsoft.com/office/drawing/2014/main" id="{3375A8BF-420D-470A-833F-DC49076C2B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2738" y="2132544"/>
            <a:ext cx="3106524" cy="129645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Outline of the convolutional layer. | Download Scientific Diagram">
            <a:extLst>
              <a:ext uri="{FF2B5EF4-FFF2-40B4-BE49-F238E27FC236}">
                <a16:creationId xmlns:a16="http://schemas.microsoft.com/office/drawing/2014/main" id="{C385A400-47AE-44DB-8F11-F8F4CFC557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3569" y="2101993"/>
            <a:ext cx="1797318" cy="1515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790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7B80E-C34B-4DE2-B55C-89DCDDDC4C90}"/>
              </a:ext>
            </a:extLst>
          </p:cNvPr>
          <p:cNvSpPr>
            <a:spLocks noGrp="1"/>
          </p:cNvSpPr>
          <p:nvPr>
            <p:ph type="title"/>
          </p:nvPr>
        </p:nvSpPr>
        <p:spPr/>
        <p:txBody>
          <a:bodyPr/>
          <a:lstStyle/>
          <a:p>
            <a:r>
              <a:rPr lang="en-GB" dirty="0" err="1"/>
              <a:t>Architeture</a:t>
            </a:r>
            <a:r>
              <a:rPr lang="en-GB" dirty="0"/>
              <a:t> CNN 01 </a:t>
            </a:r>
            <a:r>
              <a:rPr lang="en-GB" dirty="0">
                <a:latin typeface="Abadi" panose="020B0604020202020204" pitchFamily="34" charset="0"/>
              </a:rPr>
              <a:t>-</a:t>
            </a:r>
            <a:r>
              <a:rPr lang="en-GB" dirty="0"/>
              <a:t> Basic</a:t>
            </a:r>
          </a:p>
        </p:txBody>
      </p:sp>
      <p:sp>
        <p:nvSpPr>
          <p:cNvPr id="3" name="Content Placeholder 2">
            <a:extLst>
              <a:ext uri="{FF2B5EF4-FFF2-40B4-BE49-F238E27FC236}">
                <a16:creationId xmlns:a16="http://schemas.microsoft.com/office/drawing/2014/main" id="{2B75F957-CE5C-402A-AE09-4E0E4847CB9C}"/>
              </a:ext>
            </a:extLst>
          </p:cNvPr>
          <p:cNvSpPr>
            <a:spLocks noGrp="1"/>
          </p:cNvSpPr>
          <p:nvPr>
            <p:ph idx="1"/>
          </p:nvPr>
        </p:nvSpPr>
        <p:spPr/>
        <p:txBody>
          <a:bodyPr>
            <a:noAutofit/>
          </a:bodyPr>
          <a:lstStyle/>
          <a:p>
            <a:pPr algn="l">
              <a:buFont typeface="Arial" panose="020B0604020202020204" pitchFamily="34" charset="0"/>
              <a:buChar char="•"/>
            </a:pPr>
            <a:r>
              <a:rPr lang="en-GB" sz="1400" b="1" i="0" dirty="0">
                <a:solidFill>
                  <a:srgbClr val="292929"/>
                </a:solidFill>
                <a:effectLst/>
                <a:latin typeface="charter"/>
              </a:rPr>
              <a:t>Convolutional Layer</a:t>
            </a:r>
            <a:r>
              <a:rPr lang="en-GB" sz="1400" b="0" i="0" dirty="0">
                <a:solidFill>
                  <a:srgbClr val="292929"/>
                </a:solidFill>
                <a:effectLst/>
                <a:latin typeface="charter"/>
              </a:rPr>
              <a:t> : 30 filters, (3 * 3) kernel size</a:t>
            </a:r>
          </a:p>
          <a:p>
            <a:pPr algn="l">
              <a:buFont typeface="Arial" panose="020B0604020202020204" pitchFamily="34" charset="0"/>
              <a:buChar char="•"/>
            </a:pPr>
            <a:r>
              <a:rPr lang="en-GB" sz="1400" b="1" i="0" dirty="0">
                <a:solidFill>
                  <a:srgbClr val="292929"/>
                </a:solidFill>
                <a:effectLst/>
                <a:latin typeface="charter"/>
              </a:rPr>
              <a:t>Max Pooling Layer</a:t>
            </a:r>
            <a:r>
              <a:rPr lang="en-GB" sz="1400" b="0" i="0" dirty="0">
                <a:solidFill>
                  <a:srgbClr val="292929"/>
                </a:solidFill>
                <a:effectLst/>
                <a:latin typeface="charter"/>
              </a:rPr>
              <a:t> : (2 * 2) pool size</a:t>
            </a:r>
          </a:p>
          <a:p>
            <a:pPr algn="l">
              <a:buFont typeface="Arial" panose="020B0604020202020204" pitchFamily="34" charset="0"/>
              <a:buChar char="•"/>
            </a:pPr>
            <a:r>
              <a:rPr lang="en-GB" sz="1400" b="1" i="0" dirty="0">
                <a:solidFill>
                  <a:srgbClr val="292929"/>
                </a:solidFill>
                <a:effectLst/>
                <a:latin typeface="charter"/>
              </a:rPr>
              <a:t>Convolutional Layer</a:t>
            </a:r>
            <a:r>
              <a:rPr lang="en-GB" sz="1400" b="0" i="0" dirty="0">
                <a:solidFill>
                  <a:srgbClr val="292929"/>
                </a:solidFill>
                <a:effectLst/>
                <a:latin typeface="charter"/>
              </a:rPr>
              <a:t> : 15 filters, (3 * 3) kernel size</a:t>
            </a:r>
          </a:p>
          <a:p>
            <a:pPr algn="l">
              <a:buFont typeface="Arial" panose="020B0604020202020204" pitchFamily="34" charset="0"/>
              <a:buChar char="•"/>
            </a:pPr>
            <a:r>
              <a:rPr lang="en-GB" sz="1400" b="1" i="0" dirty="0">
                <a:solidFill>
                  <a:srgbClr val="292929"/>
                </a:solidFill>
                <a:effectLst/>
                <a:latin typeface="charter"/>
              </a:rPr>
              <a:t>Max Pooling Layer</a:t>
            </a:r>
            <a:r>
              <a:rPr lang="en-GB" sz="1400" b="0" i="0" dirty="0">
                <a:solidFill>
                  <a:srgbClr val="292929"/>
                </a:solidFill>
                <a:effectLst/>
                <a:latin typeface="charter"/>
              </a:rPr>
              <a:t> : (2 * 2) pool size</a:t>
            </a:r>
          </a:p>
          <a:p>
            <a:pPr algn="l">
              <a:buFont typeface="Arial" panose="020B0604020202020204" pitchFamily="34" charset="0"/>
              <a:buChar char="•"/>
            </a:pPr>
            <a:r>
              <a:rPr lang="en-GB" sz="1400" b="1" i="0" dirty="0" err="1">
                <a:solidFill>
                  <a:srgbClr val="292929"/>
                </a:solidFill>
                <a:effectLst/>
                <a:latin typeface="charter"/>
              </a:rPr>
              <a:t>DropOut</a:t>
            </a:r>
            <a:r>
              <a:rPr lang="en-GB" sz="1400" b="1" i="0" dirty="0">
                <a:solidFill>
                  <a:srgbClr val="292929"/>
                </a:solidFill>
                <a:effectLst/>
                <a:latin typeface="charter"/>
              </a:rPr>
              <a:t> Layer</a:t>
            </a:r>
            <a:r>
              <a:rPr lang="en-GB" sz="1400" b="0" i="0" dirty="0">
                <a:solidFill>
                  <a:srgbClr val="292929"/>
                </a:solidFill>
                <a:effectLst/>
                <a:latin typeface="charter"/>
              </a:rPr>
              <a:t> : Dropping 25% of neurons.</a:t>
            </a:r>
          </a:p>
          <a:p>
            <a:pPr algn="l">
              <a:buFont typeface="Arial" panose="020B0604020202020204" pitchFamily="34" charset="0"/>
              <a:buChar char="•"/>
            </a:pPr>
            <a:r>
              <a:rPr lang="en-GB" sz="1400" b="1" i="0" dirty="0">
                <a:solidFill>
                  <a:srgbClr val="292929"/>
                </a:solidFill>
                <a:effectLst/>
                <a:latin typeface="charter"/>
              </a:rPr>
              <a:t>Flatten Layer</a:t>
            </a:r>
            <a:endParaRPr lang="en-GB" sz="1400" b="0" i="0" dirty="0">
              <a:solidFill>
                <a:srgbClr val="292929"/>
              </a:solidFill>
              <a:effectLst/>
              <a:latin typeface="charter"/>
            </a:endParaRPr>
          </a:p>
          <a:p>
            <a:pPr algn="l">
              <a:buFont typeface="Arial" panose="020B0604020202020204" pitchFamily="34" charset="0"/>
              <a:buChar char="•"/>
            </a:pPr>
            <a:r>
              <a:rPr lang="en-GB" sz="1400" b="1" i="0" dirty="0">
                <a:solidFill>
                  <a:srgbClr val="292929"/>
                </a:solidFill>
                <a:effectLst/>
                <a:latin typeface="charter"/>
              </a:rPr>
              <a:t>Dense/Fully Connected Layer</a:t>
            </a:r>
            <a:r>
              <a:rPr lang="en-GB" sz="1400" b="0" i="0" dirty="0">
                <a:solidFill>
                  <a:srgbClr val="292929"/>
                </a:solidFill>
                <a:effectLst/>
                <a:latin typeface="charter"/>
              </a:rPr>
              <a:t> : 128 neurons, </a:t>
            </a:r>
            <a:r>
              <a:rPr lang="en-GB" sz="1400" b="0" i="0" dirty="0" err="1">
                <a:solidFill>
                  <a:srgbClr val="292929"/>
                </a:solidFill>
                <a:effectLst/>
                <a:latin typeface="charter"/>
              </a:rPr>
              <a:t>Relu</a:t>
            </a:r>
            <a:r>
              <a:rPr lang="en-GB" sz="1400" b="0" i="0" dirty="0">
                <a:solidFill>
                  <a:srgbClr val="292929"/>
                </a:solidFill>
                <a:effectLst/>
                <a:latin typeface="charter"/>
              </a:rPr>
              <a:t> activation function</a:t>
            </a:r>
          </a:p>
          <a:p>
            <a:pPr algn="l">
              <a:buFont typeface="Arial" panose="020B0604020202020204" pitchFamily="34" charset="0"/>
              <a:buChar char="•"/>
            </a:pPr>
            <a:r>
              <a:rPr lang="en-GB" sz="1400" b="1" i="0" dirty="0" err="1">
                <a:solidFill>
                  <a:srgbClr val="292929"/>
                </a:solidFill>
                <a:effectLst/>
                <a:latin typeface="charter"/>
              </a:rPr>
              <a:t>DropOut</a:t>
            </a:r>
            <a:r>
              <a:rPr lang="en-GB" sz="1400" b="1" i="0" dirty="0">
                <a:solidFill>
                  <a:srgbClr val="292929"/>
                </a:solidFill>
                <a:effectLst/>
                <a:latin typeface="charter"/>
              </a:rPr>
              <a:t> Layer</a:t>
            </a:r>
            <a:r>
              <a:rPr lang="en-GB" sz="1400" b="0" i="0" dirty="0">
                <a:solidFill>
                  <a:srgbClr val="292929"/>
                </a:solidFill>
                <a:effectLst/>
                <a:latin typeface="charter"/>
              </a:rPr>
              <a:t> : Dropping 50% of neurons.</a:t>
            </a:r>
          </a:p>
          <a:p>
            <a:pPr algn="l">
              <a:buFont typeface="Arial" panose="020B0604020202020204" pitchFamily="34" charset="0"/>
              <a:buChar char="•"/>
            </a:pPr>
            <a:r>
              <a:rPr lang="en-GB" sz="1400" b="1" i="0" dirty="0">
                <a:solidFill>
                  <a:srgbClr val="292929"/>
                </a:solidFill>
                <a:effectLst/>
                <a:latin typeface="charter"/>
              </a:rPr>
              <a:t>Dense/Fully Connected Layer</a:t>
            </a:r>
            <a:r>
              <a:rPr lang="en-GB" sz="1400" b="0" i="0" dirty="0">
                <a:solidFill>
                  <a:srgbClr val="292929"/>
                </a:solidFill>
                <a:effectLst/>
                <a:latin typeface="charter"/>
              </a:rPr>
              <a:t> : 50 neurons, </a:t>
            </a:r>
            <a:r>
              <a:rPr lang="en-GB" sz="1400" b="0" i="0" dirty="0" err="1">
                <a:solidFill>
                  <a:srgbClr val="292929"/>
                </a:solidFill>
                <a:effectLst/>
                <a:latin typeface="charter"/>
              </a:rPr>
              <a:t>Softmax</a:t>
            </a:r>
            <a:r>
              <a:rPr lang="en-GB" sz="1400" b="0" i="0" dirty="0">
                <a:solidFill>
                  <a:srgbClr val="292929"/>
                </a:solidFill>
                <a:effectLst/>
                <a:latin typeface="charter"/>
              </a:rPr>
              <a:t> activation function</a:t>
            </a:r>
          </a:p>
          <a:p>
            <a:pPr algn="l">
              <a:buFont typeface="Arial" panose="020B0604020202020204" pitchFamily="34" charset="0"/>
              <a:buChar char="•"/>
            </a:pPr>
            <a:r>
              <a:rPr lang="en-GB" sz="1400" b="1" i="0" dirty="0">
                <a:solidFill>
                  <a:srgbClr val="292929"/>
                </a:solidFill>
                <a:effectLst/>
                <a:latin typeface="charter"/>
              </a:rPr>
              <a:t>Dense/Fully Connected Layer</a:t>
            </a:r>
            <a:r>
              <a:rPr lang="en-GB" sz="1400" b="0" i="0" dirty="0">
                <a:solidFill>
                  <a:srgbClr val="292929"/>
                </a:solidFill>
                <a:effectLst/>
                <a:latin typeface="charter"/>
              </a:rPr>
              <a:t> : </a:t>
            </a:r>
            <a:r>
              <a:rPr lang="en-GB" sz="1400" b="0" i="0" dirty="0" err="1">
                <a:solidFill>
                  <a:srgbClr val="292929"/>
                </a:solidFill>
                <a:effectLst/>
                <a:latin typeface="charter"/>
              </a:rPr>
              <a:t>num_class</a:t>
            </a:r>
            <a:r>
              <a:rPr lang="en-GB" sz="1400" b="0" i="0" dirty="0">
                <a:solidFill>
                  <a:srgbClr val="292929"/>
                </a:solidFill>
                <a:effectLst/>
                <a:latin typeface="charter"/>
              </a:rPr>
              <a:t> neurons, </a:t>
            </a:r>
            <a:r>
              <a:rPr lang="en-GB" sz="1400" b="0" i="0" dirty="0" err="1">
                <a:solidFill>
                  <a:srgbClr val="292929"/>
                </a:solidFill>
                <a:effectLst/>
                <a:latin typeface="charter"/>
              </a:rPr>
              <a:t>Softmax</a:t>
            </a:r>
            <a:r>
              <a:rPr lang="en-GB" sz="1400" b="0" i="0" dirty="0">
                <a:solidFill>
                  <a:srgbClr val="292929"/>
                </a:solidFill>
                <a:effectLst/>
                <a:latin typeface="charter"/>
              </a:rPr>
              <a:t> activation function</a:t>
            </a:r>
          </a:p>
          <a:p>
            <a:endParaRPr lang="en-GB" sz="1400" dirty="0"/>
          </a:p>
        </p:txBody>
      </p:sp>
    </p:spTree>
    <p:extLst>
      <p:ext uri="{BB962C8B-B14F-4D97-AF65-F5344CB8AC3E}">
        <p14:creationId xmlns:p14="http://schemas.microsoft.com/office/powerpoint/2010/main" val="3553268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29C2-0185-49F1-8AE1-BA3AC95AD4F3}"/>
              </a:ext>
            </a:extLst>
          </p:cNvPr>
          <p:cNvSpPr>
            <a:spLocks noGrp="1"/>
          </p:cNvSpPr>
          <p:nvPr>
            <p:ph type="title"/>
          </p:nvPr>
        </p:nvSpPr>
        <p:spPr/>
        <p:txBody>
          <a:bodyPr/>
          <a:lstStyle/>
          <a:p>
            <a:r>
              <a:rPr lang="en-GB" dirty="0" err="1"/>
              <a:t>Architeture</a:t>
            </a:r>
            <a:r>
              <a:rPr lang="en-GB" dirty="0"/>
              <a:t> CNN 02 </a:t>
            </a:r>
            <a:r>
              <a:rPr lang="en-GB" dirty="0">
                <a:latin typeface="Abadi" panose="020B0604020202020204" pitchFamily="34" charset="0"/>
              </a:rPr>
              <a:t>-</a:t>
            </a:r>
            <a:r>
              <a:rPr lang="en-GB" dirty="0"/>
              <a:t> Inception V3</a:t>
            </a:r>
          </a:p>
        </p:txBody>
      </p:sp>
      <p:sp>
        <p:nvSpPr>
          <p:cNvPr id="3" name="Content Placeholder 2">
            <a:extLst>
              <a:ext uri="{FF2B5EF4-FFF2-40B4-BE49-F238E27FC236}">
                <a16:creationId xmlns:a16="http://schemas.microsoft.com/office/drawing/2014/main" id="{26F730A8-0708-4BDE-895D-CDCDE29F904D}"/>
              </a:ext>
            </a:extLst>
          </p:cNvPr>
          <p:cNvSpPr>
            <a:spLocks noGrp="1"/>
          </p:cNvSpPr>
          <p:nvPr>
            <p:ph idx="1"/>
          </p:nvPr>
        </p:nvSpPr>
        <p:spPr>
          <a:xfrm>
            <a:off x="989400" y="3810000"/>
            <a:ext cx="10213200" cy="2525716"/>
          </a:xfrm>
        </p:spPr>
        <p:txBody>
          <a:bodyPr>
            <a:normAutofit/>
          </a:bodyPr>
          <a:lstStyle/>
          <a:p>
            <a:pPr marL="0" indent="0">
              <a:buNone/>
            </a:pPr>
            <a:r>
              <a:rPr lang="en-GB" sz="1400" dirty="0">
                <a:solidFill>
                  <a:srgbClr val="292929"/>
                </a:solidFill>
                <a:latin typeface="charter"/>
              </a:rPr>
              <a:t>Base model </a:t>
            </a:r>
            <a:r>
              <a:rPr lang="en-GB" sz="1400" b="0" i="0" dirty="0">
                <a:solidFill>
                  <a:srgbClr val="202122"/>
                </a:solidFill>
                <a:effectLst/>
                <a:latin typeface="Arial" panose="020B0604020202020204" pitchFamily="34" charset="0"/>
              </a:rPr>
              <a:t>=&gt; </a:t>
            </a:r>
            <a:r>
              <a:rPr lang="en-US" altLang="en-US" sz="1400" b="1" dirty="0">
                <a:solidFill>
                  <a:srgbClr val="292929"/>
                </a:solidFill>
                <a:latin typeface="charter"/>
              </a:rPr>
              <a:t>InceptionV3</a:t>
            </a:r>
          </a:p>
          <a:p>
            <a:pPr marL="0" indent="0">
              <a:buNone/>
            </a:pPr>
            <a:r>
              <a:rPr lang="en-US" altLang="en-US" sz="1400" b="1" dirty="0">
                <a:solidFill>
                  <a:srgbClr val="292929"/>
                </a:solidFill>
                <a:latin typeface="charter"/>
              </a:rPr>
              <a:t>Global spatial average pooling layer 2D</a:t>
            </a:r>
            <a:endParaRPr lang="en-GB" sz="1400" b="1" dirty="0">
              <a:solidFill>
                <a:srgbClr val="292929"/>
              </a:solidFill>
              <a:latin typeface="charter"/>
            </a:endParaRPr>
          </a:p>
          <a:p>
            <a:pPr marL="0" indent="0">
              <a:buNone/>
            </a:pPr>
            <a:r>
              <a:rPr lang="en-GB" sz="1400" b="1" i="0" dirty="0">
                <a:solidFill>
                  <a:srgbClr val="292929"/>
                </a:solidFill>
                <a:effectLst/>
                <a:latin typeface="charter"/>
              </a:rPr>
              <a:t>Dense/Fully Connected Layer</a:t>
            </a:r>
            <a:r>
              <a:rPr lang="en-GB" sz="1400" b="0" i="0" dirty="0">
                <a:solidFill>
                  <a:srgbClr val="292929"/>
                </a:solidFill>
                <a:effectLst/>
                <a:latin typeface="charter"/>
              </a:rPr>
              <a:t> : 1024 neurons, </a:t>
            </a:r>
            <a:r>
              <a:rPr lang="en-GB" sz="1400" b="0" i="0" dirty="0" err="1">
                <a:solidFill>
                  <a:srgbClr val="292929"/>
                </a:solidFill>
                <a:effectLst/>
                <a:latin typeface="charter"/>
              </a:rPr>
              <a:t>Relu</a:t>
            </a:r>
            <a:r>
              <a:rPr lang="en-GB" sz="1400" b="0" i="0" dirty="0">
                <a:solidFill>
                  <a:srgbClr val="292929"/>
                </a:solidFill>
                <a:effectLst/>
                <a:latin typeface="charter"/>
              </a:rPr>
              <a:t> activation function</a:t>
            </a:r>
          </a:p>
          <a:p>
            <a:pPr marL="0" indent="0">
              <a:buNone/>
            </a:pPr>
            <a:r>
              <a:rPr lang="en-GB" sz="1400" b="1" i="0" dirty="0">
                <a:solidFill>
                  <a:srgbClr val="292929"/>
                </a:solidFill>
                <a:effectLst/>
                <a:latin typeface="charter"/>
              </a:rPr>
              <a:t>Dense/Fully Connected Layer</a:t>
            </a:r>
            <a:r>
              <a:rPr lang="en-GB" sz="1400" b="0" i="0" dirty="0">
                <a:solidFill>
                  <a:srgbClr val="292929"/>
                </a:solidFill>
                <a:effectLst/>
                <a:latin typeface="charter"/>
              </a:rPr>
              <a:t> : </a:t>
            </a:r>
            <a:r>
              <a:rPr lang="en-GB" sz="1400" b="0" i="0" dirty="0" err="1">
                <a:solidFill>
                  <a:srgbClr val="292929"/>
                </a:solidFill>
                <a:effectLst/>
                <a:latin typeface="charter"/>
              </a:rPr>
              <a:t>num_class</a:t>
            </a:r>
            <a:r>
              <a:rPr lang="en-GB" sz="1400" b="0" i="0" dirty="0">
                <a:solidFill>
                  <a:srgbClr val="292929"/>
                </a:solidFill>
                <a:effectLst/>
                <a:latin typeface="charter"/>
              </a:rPr>
              <a:t> neurons, </a:t>
            </a:r>
            <a:r>
              <a:rPr lang="en-GB" sz="1400" b="0" i="0" dirty="0" err="1">
                <a:solidFill>
                  <a:srgbClr val="292929"/>
                </a:solidFill>
                <a:effectLst/>
                <a:latin typeface="charter"/>
              </a:rPr>
              <a:t>Softmax</a:t>
            </a:r>
            <a:r>
              <a:rPr lang="en-GB" sz="1400" b="0" i="0" dirty="0">
                <a:solidFill>
                  <a:srgbClr val="292929"/>
                </a:solidFill>
                <a:effectLst/>
                <a:latin typeface="charter"/>
              </a:rPr>
              <a:t> activation function</a:t>
            </a:r>
          </a:p>
          <a:p>
            <a:pPr marL="0" indent="0">
              <a:buNone/>
            </a:pPr>
            <a:r>
              <a:rPr lang="en-GB" sz="1400" b="0" i="0" dirty="0">
                <a:solidFill>
                  <a:srgbClr val="292929"/>
                </a:solidFill>
                <a:effectLst/>
                <a:latin typeface="charter"/>
              </a:rPr>
              <a:t> Train the model – start fine-tuning top and </a:t>
            </a:r>
            <a:r>
              <a:rPr lang="en-GB" sz="1400" b="0" i="0" dirty="0" err="1">
                <a:solidFill>
                  <a:srgbClr val="292929"/>
                </a:solidFill>
                <a:effectLst/>
                <a:latin typeface="charter"/>
              </a:rPr>
              <a:t>botton</a:t>
            </a:r>
            <a:r>
              <a:rPr lang="en-GB" sz="1400" b="0" i="0" dirty="0">
                <a:solidFill>
                  <a:srgbClr val="292929"/>
                </a:solidFill>
                <a:effectLst/>
                <a:latin typeface="charter"/>
              </a:rPr>
              <a:t> layers</a:t>
            </a:r>
            <a:r>
              <a:rPr kumimoji="0" lang="en-US" altLang="en-US" sz="1400" b="0" i="0" u="none" strike="noStrike" cap="none" normalizeH="0" baseline="0" dirty="0">
                <a:ln>
                  <a:noFill/>
                </a:ln>
                <a:solidFill>
                  <a:schemeClr val="tx1"/>
                </a:solidFill>
                <a:effectLst/>
                <a:latin typeface="Arial" panose="020B0604020202020204" pitchFamily="34" charset="0"/>
              </a:rPr>
              <a:t> </a:t>
            </a:r>
            <a:endParaRPr lang="en-GB" sz="1400" b="0" i="0" dirty="0">
              <a:solidFill>
                <a:srgbClr val="202122"/>
              </a:solidFill>
              <a:effectLst/>
              <a:latin typeface="Arial" panose="020B0604020202020204" pitchFamily="34" charset="0"/>
            </a:endParaRPr>
          </a:p>
          <a:p>
            <a:pPr marL="0" indent="0">
              <a:buNone/>
            </a:pPr>
            <a:endParaRPr lang="en-GB" b="0" i="0" dirty="0">
              <a:solidFill>
                <a:srgbClr val="202122"/>
              </a:solidFill>
              <a:effectLst/>
              <a:latin typeface="Arial" panose="020B0604020202020204" pitchFamily="34" charset="0"/>
            </a:endParaRPr>
          </a:p>
          <a:p>
            <a:pPr marL="0" indent="0">
              <a:buNone/>
            </a:pPr>
            <a:endParaRPr lang="en-GB" dirty="0">
              <a:solidFill>
                <a:srgbClr val="202122"/>
              </a:solidFill>
              <a:latin typeface="Arial" panose="020B0604020202020204" pitchFamily="34" charset="0"/>
            </a:endParaRPr>
          </a:p>
          <a:p>
            <a:pPr marL="0" indent="0">
              <a:buNone/>
            </a:pPr>
            <a:endParaRPr lang="en-GB" b="0" i="0" dirty="0">
              <a:solidFill>
                <a:srgbClr val="202122"/>
              </a:solidFill>
              <a:effectLst/>
              <a:latin typeface="Arial" panose="020B0604020202020204" pitchFamily="34" charset="0"/>
            </a:endParaRPr>
          </a:p>
          <a:p>
            <a:pPr marL="0" indent="0">
              <a:buNone/>
            </a:pPr>
            <a:endParaRPr lang="en-GB" dirty="0">
              <a:solidFill>
                <a:srgbClr val="202122"/>
              </a:solidFill>
              <a:latin typeface="Arial" panose="020B0604020202020204" pitchFamily="34" charset="0"/>
            </a:endParaRPr>
          </a:p>
          <a:p>
            <a:pPr marL="0" indent="0">
              <a:buNone/>
            </a:pPr>
            <a:endParaRPr lang="en-GB" dirty="0">
              <a:solidFill>
                <a:srgbClr val="202122"/>
              </a:solidFill>
              <a:latin typeface="Arial" panose="020B0604020202020204" pitchFamily="34" charset="0"/>
            </a:endParaRPr>
          </a:p>
          <a:p>
            <a:pPr marL="0" indent="0">
              <a:buNone/>
            </a:pPr>
            <a:endParaRPr lang="en-GB" dirty="0"/>
          </a:p>
        </p:txBody>
      </p:sp>
      <p:sp>
        <p:nvSpPr>
          <p:cNvPr id="15" name="TextBox 14">
            <a:extLst>
              <a:ext uri="{FF2B5EF4-FFF2-40B4-BE49-F238E27FC236}">
                <a16:creationId xmlns:a16="http://schemas.microsoft.com/office/drawing/2014/main" id="{3EAFF965-CC92-46FE-AE5D-8EF20EA982C8}"/>
              </a:ext>
            </a:extLst>
          </p:cNvPr>
          <p:cNvSpPr txBox="1"/>
          <p:nvPr/>
        </p:nvSpPr>
        <p:spPr>
          <a:xfrm>
            <a:off x="989400" y="1737975"/>
            <a:ext cx="10125640" cy="785343"/>
          </a:xfrm>
          <a:prstGeom prst="rect">
            <a:avLst/>
          </a:prstGeom>
          <a:noFill/>
        </p:spPr>
        <p:txBody>
          <a:bodyPr wrap="square">
            <a:spAutoFit/>
          </a:bodyPr>
          <a:lstStyle/>
          <a:p>
            <a:pPr marL="0" indent="0">
              <a:lnSpc>
                <a:spcPct val="150000"/>
              </a:lnSpc>
              <a:buNone/>
            </a:pPr>
            <a:r>
              <a:rPr lang="en-GB" sz="1600" b="1" i="0" dirty="0">
                <a:solidFill>
                  <a:srgbClr val="202122"/>
                </a:solidFill>
                <a:effectLst/>
                <a:latin typeface="Arial" panose="020B0604020202020204" pitchFamily="34" charset="0"/>
              </a:rPr>
              <a:t>Inception v3</a:t>
            </a:r>
            <a:r>
              <a:rPr lang="en-GB" sz="1600" b="1" i="0" baseline="30000" dirty="0">
                <a:solidFill>
                  <a:srgbClr val="0645AD"/>
                </a:solidFill>
                <a:effectLst/>
                <a:latin typeface="Arial" panose="020B0604020202020204" pitchFamily="34" charset="0"/>
              </a:rPr>
              <a:t> </a:t>
            </a:r>
            <a:r>
              <a:rPr lang="en-GB" sz="1600" b="0" i="0" dirty="0">
                <a:solidFill>
                  <a:srgbClr val="202122"/>
                </a:solidFill>
                <a:effectLst/>
                <a:latin typeface="Arial" panose="020B0604020202020204" pitchFamily="34" charset="0"/>
              </a:rPr>
              <a:t>is a CNN </a:t>
            </a:r>
            <a:r>
              <a:rPr lang="en-GB" sz="1600" dirty="0">
                <a:solidFill>
                  <a:srgbClr val="202122"/>
                </a:solidFill>
                <a:latin typeface="Arial" panose="020B0604020202020204" pitchFamily="34" charset="0"/>
              </a:rPr>
              <a:t>f</a:t>
            </a:r>
            <a:r>
              <a:rPr lang="en-GB" sz="1600" b="0" i="0" dirty="0">
                <a:solidFill>
                  <a:srgbClr val="202122"/>
                </a:solidFill>
                <a:effectLst/>
                <a:latin typeface="Arial" panose="020B0604020202020204" pitchFamily="34" charset="0"/>
              </a:rPr>
              <a:t>or assisting in image analysis and object detection, and got its start as a module for </a:t>
            </a:r>
            <a:r>
              <a:rPr lang="en-GB" sz="1600" b="0" i="0" u="none" strike="noStrike" dirty="0" err="1">
                <a:solidFill>
                  <a:srgbClr val="0645AD"/>
                </a:solidFill>
                <a:effectLst/>
                <a:latin typeface="Arial" panose="020B0604020202020204" pitchFamily="34" charset="0"/>
                <a:hlinkClick r:id="rId3" tooltip="Convolutional neural network"/>
              </a:rPr>
              <a:t>Googlenet</a:t>
            </a:r>
            <a:r>
              <a:rPr lang="en-GB" sz="1600" b="0" i="0" dirty="0">
                <a:solidFill>
                  <a:srgbClr val="202122"/>
                </a:solidFill>
                <a:effectLst/>
                <a:latin typeface="Arial" panose="020B0604020202020204" pitchFamily="34" charset="0"/>
              </a:rPr>
              <a:t>.</a:t>
            </a:r>
          </a:p>
        </p:txBody>
      </p:sp>
      <p:sp>
        <p:nvSpPr>
          <p:cNvPr id="17" name="TextBox 16">
            <a:extLst>
              <a:ext uri="{FF2B5EF4-FFF2-40B4-BE49-F238E27FC236}">
                <a16:creationId xmlns:a16="http://schemas.microsoft.com/office/drawing/2014/main" id="{34C0503B-4C4A-4C13-AE28-14B180AA1884}"/>
              </a:ext>
            </a:extLst>
          </p:cNvPr>
          <p:cNvSpPr txBox="1"/>
          <p:nvPr/>
        </p:nvSpPr>
        <p:spPr>
          <a:xfrm>
            <a:off x="989400" y="2828836"/>
            <a:ext cx="10298360" cy="584775"/>
          </a:xfrm>
          <a:prstGeom prst="rect">
            <a:avLst/>
          </a:prstGeom>
          <a:noFill/>
        </p:spPr>
        <p:txBody>
          <a:bodyPr wrap="square">
            <a:spAutoFit/>
          </a:bodyPr>
          <a:lstStyle/>
          <a:p>
            <a:r>
              <a:rPr lang="en-GB" sz="1600" b="0" i="0" dirty="0">
                <a:solidFill>
                  <a:srgbClr val="242729"/>
                </a:solidFill>
                <a:effectLst/>
                <a:latin typeface="-apple-system"/>
              </a:rPr>
              <a:t>The main difference between the Inception models and regular CNNs are the </a:t>
            </a:r>
            <a:r>
              <a:rPr lang="en-GB" sz="1600" b="1" i="0" dirty="0">
                <a:solidFill>
                  <a:srgbClr val="242729"/>
                </a:solidFill>
                <a:effectLst/>
                <a:latin typeface="-apple-system"/>
              </a:rPr>
              <a:t>inception blocks</a:t>
            </a:r>
            <a:r>
              <a:rPr lang="en-GB" sz="1600" b="0" i="0" dirty="0">
                <a:solidFill>
                  <a:srgbClr val="242729"/>
                </a:solidFill>
                <a:effectLst/>
                <a:latin typeface="-apple-system"/>
              </a:rPr>
              <a:t>. These involve convolving the same input tensor with </a:t>
            </a:r>
            <a:r>
              <a:rPr lang="en-GB" sz="1600" b="1" i="0" dirty="0">
                <a:solidFill>
                  <a:srgbClr val="242729"/>
                </a:solidFill>
                <a:effectLst/>
                <a:latin typeface="-apple-system"/>
              </a:rPr>
              <a:t>multiple filters</a:t>
            </a:r>
            <a:r>
              <a:rPr lang="en-GB" sz="1600" b="0" i="0" dirty="0">
                <a:solidFill>
                  <a:srgbClr val="242729"/>
                </a:solidFill>
                <a:effectLst/>
                <a:latin typeface="-apple-system"/>
              </a:rPr>
              <a:t> and </a:t>
            </a:r>
            <a:r>
              <a:rPr lang="en-GB" sz="1600" b="1" i="0" dirty="0">
                <a:solidFill>
                  <a:srgbClr val="242729"/>
                </a:solidFill>
                <a:effectLst/>
                <a:latin typeface="-apple-system"/>
              </a:rPr>
              <a:t>concatenating</a:t>
            </a:r>
            <a:r>
              <a:rPr lang="en-GB" sz="1600" b="0" i="0" dirty="0">
                <a:solidFill>
                  <a:srgbClr val="242729"/>
                </a:solidFill>
                <a:effectLst/>
                <a:latin typeface="-apple-system"/>
              </a:rPr>
              <a:t> their results.</a:t>
            </a:r>
            <a:endParaRPr lang="en-GB" sz="1600" dirty="0"/>
          </a:p>
        </p:txBody>
      </p:sp>
    </p:spTree>
    <p:extLst>
      <p:ext uri="{BB962C8B-B14F-4D97-AF65-F5344CB8AC3E}">
        <p14:creationId xmlns:p14="http://schemas.microsoft.com/office/powerpoint/2010/main" val="4172906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4CDAE-5C64-43AD-BF1C-4C884FD3958C}"/>
              </a:ext>
            </a:extLst>
          </p:cNvPr>
          <p:cNvSpPr>
            <a:spLocks noGrp="1"/>
          </p:cNvSpPr>
          <p:nvPr>
            <p:ph type="title"/>
          </p:nvPr>
        </p:nvSpPr>
        <p:spPr/>
        <p:txBody>
          <a:bodyPr/>
          <a:lstStyle/>
          <a:p>
            <a:r>
              <a:rPr lang="en-GB" b="0" i="0" dirty="0">
                <a:solidFill>
                  <a:srgbClr val="292929"/>
                </a:solidFill>
                <a:effectLst/>
                <a:latin typeface="sohne"/>
              </a:rPr>
              <a:t>Unbalanced Data</a:t>
            </a:r>
            <a:br>
              <a:rPr lang="en-GB" b="0" i="0" dirty="0">
                <a:solidFill>
                  <a:srgbClr val="292929"/>
                </a:solidFill>
                <a:effectLst/>
                <a:latin typeface="sohne"/>
              </a:rPr>
            </a:br>
            <a:endParaRPr lang="en-GB" dirty="0"/>
          </a:p>
        </p:txBody>
      </p:sp>
      <p:pic>
        <p:nvPicPr>
          <p:cNvPr id="1026" name="Picture 2">
            <a:extLst>
              <a:ext uri="{FF2B5EF4-FFF2-40B4-BE49-F238E27FC236}">
                <a16:creationId xmlns:a16="http://schemas.microsoft.com/office/drawing/2014/main" id="{B5B9AEC6-67F6-4225-893C-C8955BB4A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3564" y="1089845"/>
            <a:ext cx="8410575" cy="31051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541BC8-06A2-45AB-8A93-473D3E528640}"/>
              </a:ext>
            </a:extLst>
          </p:cNvPr>
          <p:cNvSpPr txBox="1"/>
          <p:nvPr/>
        </p:nvSpPr>
        <p:spPr>
          <a:xfrm>
            <a:off x="989400" y="4732235"/>
            <a:ext cx="10530348" cy="1477328"/>
          </a:xfrm>
          <a:prstGeom prst="rect">
            <a:avLst/>
          </a:prstGeom>
          <a:noFill/>
        </p:spPr>
        <p:txBody>
          <a:bodyPr wrap="square">
            <a:spAutoFit/>
          </a:bodyPr>
          <a:lstStyle/>
          <a:p>
            <a:r>
              <a:rPr lang="en-GB" dirty="0"/>
              <a:t>weights = </a:t>
            </a:r>
            <a:r>
              <a:rPr lang="en-GB" dirty="0" err="1"/>
              <a:t>class_weight.compute_class_weight</a:t>
            </a:r>
            <a:r>
              <a:rPr lang="en-GB" dirty="0"/>
              <a:t>('balanced', </a:t>
            </a:r>
            <a:r>
              <a:rPr lang="en-GB" dirty="0" err="1"/>
              <a:t>np.unique</a:t>
            </a:r>
            <a:r>
              <a:rPr lang="en-GB" dirty="0"/>
              <a:t>(</a:t>
            </a:r>
            <a:r>
              <a:rPr lang="en-GB" dirty="0" err="1"/>
              <a:t>y_train_new</a:t>
            </a:r>
            <a:r>
              <a:rPr lang="en-GB" dirty="0"/>
              <a:t>), </a:t>
            </a:r>
            <a:r>
              <a:rPr lang="en-GB" dirty="0" err="1"/>
              <a:t>y_train_new</a:t>
            </a:r>
            <a:r>
              <a:rPr lang="en-GB" dirty="0"/>
              <a:t>)</a:t>
            </a:r>
          </a:p>
          <a:p>
            <a:r>
              <a:rPr lang="en-GB" dirty="0" err="1"/>
              <a:t>weights_dict</a:t>
            </a:r>
            <a:r>
              <a:rPr lang="en-GB" dirty="0"/>
              <a:t> = </a:t>
            </a:r>
            <a:r>
              <a:rPr lang="en-GB" dirty="0" err="1"/>
              <a:t>dict</a:t>
            </a:r>
            <a:r>
              <a:rPr lang="en-GB" dirty="0"/>
              <a:t>(enumerate(weights))</a:t>
            </a:r>
          </a:p>
          <a:p>
            <a:endParaRPr lang="en-GB" dirty="0"/>
          </a:p>
          <a:p>
            <a:r>
              <a:rPr lang="en-GB" dirty="0"/>
              <a:t>…</a:t>
            </a:r>
          </a:p>
          <a:p>
            <a:r>
              <a:rPr lang="en-GB" dirty="0" err="1"/>
              <a:t>model.fit</a:t>
            </a:r>
            <a:r>
              <a:rPr lang="en-GB" dirty="0"/>
              <a:t>(</a:t>
            </a:r>
            <a:r>
              <a:rPr lang="en-GB" dirty="0" err="1"/>
              <a:t>X_train</a:t>
            </a:r>
            <a:r>
              <a:rPr lang="en-GB" dirty="0"/>
              <a:t>, </a:t>
            </a:r>
            <a:r>
              <a:rPr lang="en-GB" dirty="0" err="1"/>
              <a:t>y_train</a:t>
            </a:r>
            <a:r>
              <a:rPr lang="en-GB" dirty="0"/>
              <a:t>, </a:t>
            </a:r>
            <a:r>
              <a:rPr lang="en-GB" dirty="0" err="1"/>
              <a:t>validation_data</a:t>
            </a:r>
            <a:r>
              <a:rPr lang="en-GB" dirty="0"/>
              <a:t>=(</a:t>
            </a:r>
            <a:r>
              <a:rPr lang="en-GB" dirty="0" err="1"/>
              <a:t>X_test</a:t>
            </a:r>
            <a:r>
              <a:rPr lang="en-GB" dirty="0"/>
              <a:t>, </a:t>
            </a:r>
            <a:r>
              <a:rPr lang="en-GB" dirty="0" err="1"/>
              <a:t>y_test</a:t>
            </a:r>
            <a:r>
              <a:rPr lang="en-GB" dirty="0"/>
              <a:t>), epochs=10, </a:t>
            </a:r>
            <a:r>
              <a:rPr lang="en-GB" dirty="0" err="1"/>
              <a:t>class_weight</a:t>
            </a:r>
            <a:r>
              <a:rPr lang="en-GB" dirty="0"/>
              <a:t>= </a:t>
            </a:r>
            <a:r>
              <a:rPr lang="en-GB" dirty="0" err="1"/>
              <a:t>weights_dict</a:t>
            </a:r>
            <a:r>
              <a:rPr lang="en-GB" dirty="0"/>
              <a:t>)</a:t>
            </a:r>
          </a:p>
        </p:txBody>
      </p:sp>
    </p:spTree>
    <p:extLst>
      <p:ext uri="{BB962C8B-B14F-4D97-AF65-F5344CB8AC3E}">
        <p14:creationId xmlns:p14="http://schemas.microsoft.com/office/powerpoint/2010/main" val="2395735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8801AB-8D61-47AE-AF3E-E17CAF45A258}"/>
              </a:ext>
            </a:extLst>
          </p:cNvPr>
          <p:cNvSpPr>
            <a:spLocks noGrp="1"/>
          </p:cNvSpPr>
          <p:nvPr>
            <p:ph type="title"/>
          </p:nvPr>
        </p:nvSpPr>
        <p:spPr>
          <a:xfrm>
            <a:off x="4868987" y="395288"/>
            <a:ext cx="6317998" cy="1120439"/>
          </a:xfrm>
        </p:spPr>
        <p:txBody>
          <a:bodyPr wrap="square" anchor="ctr">
            <a:normAutofit/>
          </a:bodyPr>
          <a:lstStyle/>
          <a:p>
            <a:pPr algn="ctr"/>
            <a:r>
              <a:rPr lang="en-GB" dirty="0"/>
              <a:t>Types of malware</a:t>
            </a:r>
          </a:p>
        </p:txBody>
      </p:sp>
      <p:pic>
        <p:nvPicPr>
          <p:cNvPr id="1026" name="Picture 2" descr="Malware Images | Free Vectors, Stock Photos &amp; PSD">
            <a:extLst>
              <a:ext uri="{FF2B5EF4-FFF2-40B4-BE49-F238E27FC236}">
                <a16:creationId xmlns:a16="http://schemas.microsoft.com/office/drawing/2014/main" id="{3BCBD860-FFE2-48DD-A044-9498C0CA45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004" r="23442" b="-2"/>
          <a:stretch/>
        </p:blipFill>
        <p:spPr bwMode="auto">
          <a:xfrm>
            <a:off x="20" y="10"/>
            <a:ext cx="3863955" cy="6857989"/>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hidden="1">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2D6FA2A2-A282-472F-B4A2-EE8384753FC3}"/>
              </a:ext>
            </a:extLst>
          </p:cNvPr>
          <p:cNvSpPr>
            <a:spLocks noGrp="1"/>
          </p:cNvSpPr>
          <p:nvPr>
            <p:ph idx="1"/>
          </p:nvPr>
        </p:nvSpPr>
        <p:spPr>
          <a:xfrm>
            <a:off x="4263143" y="1290813"/>
            <a:ext cx="7529689" cy="4040191"/>
          </a:xfrm>
        </p:spPr>
        <p:txBody>
          <a:bodyPr>
            <a:noAutofit/>
          </a:bodyPr>
          <a:lstStyle/>
          <a:p>
            <a:pPr marL="0" indent="0" algn="just">
              <a:spcAft>
                <a:spcPts val="1400"/>
              </a:spcAft>
              <a:buNone/>
              <a:tabLst>
                <a:tab pos="5486400" algn="r"/>
              </a:tabLst>
            </a:pPr>
            <a:r>
              <a:rPr lang="en-GB" sz="1400" b="1" i="1" dirty="0">
                <a:effectLst/>
                <a:latin typeface="Calibri" panose="020F0502020204030204" pitchFamily="34" charset="0"/>
                <a:cs typeface="Calibri" panose="020F0502020204030204" pitchFamily="34" charset="0"/>
              </a:rPr>
              <a:t>Malware: </a:t>
            </a:r>
            <a:r>
              <a:rPr lang="en-GB" sz="1400" b="0" i="1" dirty="0">
                <a:effectLst/>
                <a:latin typeface="Calibri" panose="020F0502020204030204" pitchFamily="34" charset="0"/>
                <a:cs typeface="Calibri" panose="020F0502020204030204" pitchFamily="34" charset="0"/>
              </a:rPr>
              <a:t>malicious code or program </a:t>
            </a:r>
            <a:r>
              <a:rPr lang="en-US" sz="1400" spc="-10" dirty="0">
                <a:effectLst/>
                <a:latin typeface="Calibri" panose="020F0502020204030204" pitchFamily="34" charset="0"/>
                <a:ea typeface="Times New Roman" panose="02020603050405020304" pitchFamily="18" charset="0"/>
                <a:cs typeface="Calibri" panose="020F0502020204030204" pitchFamily="34" charset="0"/>
              </a:rPr>
              <a:t>inserted into a system, usually covertly, with the intent of compromising the confidentiality, integrity, or availability of the victim’s data, applications, or operating system or otherwise annoying or disrupting the victim.</a:t>
            </a:r>
            <a:endParaRPr lang="en-GB" sz="1400" spc="-10" dirty="0">
              <a:effectLst/>
              <a:latin typeface="Calibri" panose="020F0502020204030204" pitchFamily="34" charset="0"/>
              <a:ea typeface="Times New Roman" panose="02020603050405020304" pitchFamily="18" charset="0"/>
              <a:cs typeface="Calibri" panose="020F0502020204030204" pitchFamily="34" charset="0"/>
            </a:endParaRPr>
          </a:p>
          <a:p>
            <a:pPr marL="0" indent="0">
              <a:lnSpc>
                <a:spcPct val="140000"/>
              </a:lnSpc>
              <a:spcBef>
                <a:spcPts val="600"/>
              </a:spcBef>
              <a:spcAft>
                <a:spcPts val="600"/>
              </a:spcAft>
              <a:buNone/>
              <a:tabLst>
                <a:tab pos="5486400" algn="r"/>
              </a:tabLst>
            </a:pPr>
            <a:r>
              <a:rPr lang="en-US" sz="1400" i="1" dirty="0">
                <a:latin typeface="Calibri" panose="020F0502020204030204" pitchFamily="34" charset="0"/>
                <a:cs typeface="Calibri" panose="020F0502020204030204" pitchFamily="34" charset="0"/>
              </a:rPr>
              <a:t>Malware usually are classified into two broad categories: </a:t>
            </a:r>
            <a:endParaRPr lang="en-GB" sz="1400" i="1" dirty="0">
              <a:latin typeface="Calibri" panose="020F0502020204030204" pitchFamily="34" charset="0"/>
              <a:cs typeface="Calibri" panose="020F0502020204030204" pitchFamily="34" charset="0"/>
            </a:endParaRPr>
          </a:p>
          <a:p>
            <a:pPr marL="342900" lvl="0" indent="-342900">
              <a:lnSpc>
                <a:spcPct val="140000"/>
              </a:lnSpc>
              <a:spcBef>
                <a:spcPts val="600"/>
              </a:spcBef>
              <a:spcAft>
                <a:spcPts val="600"/>
              </a:spcAft>
              <a:buFont typeface="Wingdings" panose="05000000000000000000" pitchFamily="2" charset="2"/>
              <a:buChar char=""/>
              <a:tabLst>
                <a:tab pos="5486400" algn="r"/>
                <a:tab pos="450215" algn="r"/>
              </a:tabLst>
            </a:pPr>
            <a:r>
              <a:rPr lang="en-US" sz="1400" i="1" dirty="0">
                <a:latin typeface="Calibri" panose="020F0502020204030204" pitchFamily="34" charset="0"/>
                <a:cs typeface="Calibri" panose="020F0502020204030204" pitchFamily="34" charset="0"/>
              </a:rPr>
              <a:t>on how it </a:t>
            </a:r>
            <a:r>
              <a:rPr lang="en-US" sz="1400" b="1" i="1" dirty="0">
                <a:latin typeface="Calibri" panose="020F0502020204030204" pitchFamily="34" charset="0"/>
                <a:cs typeface="Calibri" panose="020F0502020204030204" pitchFamily="34" charset="0"/>
              </a:rPr>
              <a:t>spreads or propagates </a:t>
            </a:r>
            <a:r>
              <a:rPr lang="en-US" sz="1400" i="1" dirty="0">
                <a:latin typeface="Calibri" panose="020F0502020204030204" pitchFamily="34" charset="0"/>
                <a:cs typeface="Calibri" panose="020F0502020204030204" pitchFamily="34" charset="0"/>
              </a:rPr>
              <a:t>to reach the desired targets: </a:t>
            </a:r>
          </a:p>
          <a:p>
            <a:pPr marL="1062900" lvl="2" indent="0">
              <a:lnSpc>
                <a:spcPct val="100000"/>
              </a:lnSpc>
              <a:spcBef>
                <a:spcPts val="0"/>
              </a:spcBef>
              <a:spcAft>
                <a:spcPts val="600"/>
              </a:spcAft>
              <a:buFont typeface="Wingdings" panose="05000000000000000000" pitchFamily="2" charset="2"/>
              <a:buChar char=""/>
              <a:tabLst>
                <a:tab pos="5486400" algn="r"/>
                <a:tab pos="450215" algn="r"/>
              </a:tabLst>
            </a:pPr>
            <a:r>
              <a:rPr lang="en-US" sz="1400" i="1" dirty="0">
                <a:latin typeface="Calibri" panose="020F0502020204030204" pitchFamily="34" charset="0"/>
                <a:cs typeface="Calibri" panose="020F0502020204030204" pitchFamily="34" charset="0"/>
              </a:rPr>
              <a:t> Virus</a:t>
            </a:r>
          </a:p>
          <a:p>
            <a:pPr marL="1062900" lvl="2" indent="0">
              <a:lnSpc>
                <a:spcPct val="100000"/>
              </a:lnSpc>
              <a:spcBef>
                <a:spcPts val="0"/>
              </a:spcBef>
              <a:spcAft>
                <a:spcPts val="600"/>
              </a:spcAft>
              <a:buFont typeface="Wingdings" panose="05000000000000000000" pitchFamily="2" charset="2"/>
              <a:buChar char=""/>
              <a:tabLst>
                <a:tab pos="5486400" algn="r"/>
                <a:tab pos="450215" algn="r"/>
              </a:tabLst>
            </a:pPr>
            <a:r>
              <a:rPr lang="en-US" sz="1400" i="1" dirty="0">
                <a:latin typeface="Calibri" panose="020F0502020204030204" pitchFamily="34" charset="0"/>
                <a:cs typeface="Calibri" panose="020F0502020204030204" pitchFamily="34" charset="0"/>
              </a:rPr>
              <a:t> Worm</a:t>
            </a:r>
          </a:p>
          <a:p>
            <a:pPr marL="1062900" lvl="2" indent="0">
              <a:lnSpc>
                <a:spcPct val="100000"/>
              </a:lnSpc>
              <a:spcBef>
                <a:spcPts val="0"/>
              </a:spcBef>
              <a:spcAft>
                <a:spcPts val="600"/>
              </a:spcAft>
              <a:buFont typeface="Wingdings" panose="05000000000000000000" pitchFamily="2" charset="2"/>
              <a:buChar char=""/>
              <a:tabLst>
                <a:tab pos="5486400" algn="r"/>
                <a:tab pos="450215" algn="r"/>
              </a:tabLst>
            </a:pPr>
            <a:r>
              <a:rPr lang="en-US" sz="1400" i="1" dirty="0">
                <a:latin typeface="Calibri" panose="020F0502020204030204" pitchFamily="34" charset="0"/>
                <a:cs typeface="Calibri" panose="020F0502020204030204" pitchFamily="34" charset="0"/>
              </a:rPr>
              <a:t> Social engineering attacks (such as phishing attacks, trojan horse)</a:t>
            </a:r>
          </a:p>
          <a:p>
            <a:pPr marL="342900" lvl="0" indent="-342900">
              <a:lnSpc>
                <a:spcPct val="140000"/>
              </a:lnSpc>
              <a:spcBef>
                <a:spcPts val="600"/>
              </a:spcBef>
              <a:spcAft>
                <a:spcPts val="600"/>
              </a:spcAft>
              <a:buFont typeface="Wingdings" panose="05000000000000000000" pitchFamily="2" charset="2"/>
              <a:buChar char=""/>
              <a:tabLst>
                <a:tab pos="5486400" algn="r"/>
                <a:tab pos="450215" algn="r"/>
              </a:tabLst>
            </a:pPr>
            <a:r>
              <a:rPr lang="en-US" sz="1400" i="1" dirty="0">
                <a:latin typeface="Calibri" panose="020F0502020204030204" pitchFamily="34" charset="0"/>
                <a:cs typeface="Calibri" panose="020F0502020204030204" pitchFamily="34" charset="0"/>
              </a:rPr>
              <a:t>on the </a:t>
            </a:r>
            <a:r>
              <a:rPr lang="en-US" sz="1400" b="1" i="1" dirty="0">
                <a:latin typeface="Calibri" panose="020F0502020204030204" pitchFamily="34" charset="0"/>
                <a:cs typeface="Calibri" panose="020F0502020204030204" pitchFamily="34" charset="0"/>
              </a:rPr>
              <a:t>actions or payloads </a:t>
            </a:r>
            <a:r>
              <a:rPr lang="en-US" sz="1400" i="1" dirty="0">
                <a:latin typeface="Calibri" panose="020F0502020204030204" pitchFamily="34" charset="0"/>
                <a:cs typeface="Calibri" panose="020F0502020204030204" pitchFamily="34" charset="0"/>
              </a:rPr>
              <a:t>it performs once a target is reached:</a:t>
            </a:r>
          </a:p>
          <a:p>
            <a:pPr marL="1062900" lvl="2" indent="0">
              <a:lnSpc>
                <a:spcPct val="100000"/>
              </a:lnSpc>
              <a:spcBef>
                <a:spcPts val="0"/>
              </a:spcBef>
              <a:spcAft>
                <a:spcPts val="600"/>
              </a:spcAft>
              <a:buFont typeface="Wingdings" panose="05000000000000000000" pitchFamily="2" charset="2"/>
              <a:buChar char=""/>
              <a:tabLst>
                <a:tab pos="5486400" algn="r"/>
                <a:tab pos="450215" algn="r"/>
              </a:tabLst>
            </a:pPr>
            <a:r>
              <a:rPr lang="en-US" sz="1400" i="1" dirty="0">
                <a:latin typeface="Calibri" panose="020F0502020204030204" pitchFamily="34" charset="0"/>
                <a:cs typeface="Calibri" panose="020F0502020204030204" pitchFamily="34" charset="0"/>
              </a:rPr>
              <a:t> Corruption of system or data files</a:t>
            </a:r>
          </a:p>
          <a:p>
            <a:pPr marL="1062900" lvl="2" indent="0">
              <a:lnSpc>
                <a:spcPct val="100000"/>
              </a:lnSpc>
              <a:spcBef>
                <a:spcPts val="0"/>
              </a:spcBef>
              <a:spcAft>
                <a:spcPts val="600"/>
              </a:spcAft>
              <a:buFont typeface="Wingdings" panose="05000000000000000000" pitchFamily="2" charset="2"/>
              <a:buChar char=""/>
              <a:tabLst>
                <a:tab pos="5486400" algn="r"/>
                <a:tab pos="450215" algn="r"/>
              </a:tabLst>
            </a:pPr>
            <a:r>
              <a:rPr lang="en-US" sz="1400" i="1" dirty="0">
                <a:latin typeface="Calibri" panose="020F0502020204030204" pitchFamily="34" charset="0"/>
                <a:cs typeface="Calibri" panose="020F0502020204030204" pitchFamily="34" charset="0"/>
              </a:rPr>
              <a:t> Theft of service to make the system a zombie agent of attack (botnet)</a:t>
            </a:r>
          </a:p>
          <a:p>
            <a:pPr marL="1062900" lvl="2" indent="0">
              <a:lnSpc>
                <a:spcPct val="100000"/>
              </a:lnSpc>
              <a:spcBef>
                <a:spcPts val="0"/>
              </a:spcBef>
              <a:spcAft>
                <a:spcPts val="600"/>
              </a:spcAft>
              <a:buFont typeface="Wingdings" panose="05000000000000000000" pitchFamily="2" charset="2"/>
              <a:buChar char=""/>
              <a:tabLst>
                <a:tab pos="5486400" algn="r"/>
                <a:tab pos="450215" algn="r"/>
              </a:tabLst>
            </a:pPr>
            <a:r>
              <a:rPr lang="en-US" sz="1400" i="1" dirty="0">
                <a:latin typeface="Calibri" panose="020F0502020204030204" pitchFamily="34" charset="0"/>
                <a:cs typeface="Calibri" panose="020F0502020204030204" pitchFamily="34" charset="0"/>
              </a:rPr>
              <a:t> Theft of information from the system (logins, passwords, personal details) by keylogging or spyware programs</a:t>
            </a:r>
          </a:p>
          <a:p>
            <a:pPr marL="1062900" lvl="2" indent="0">
              <a:lnSpc>
                <a:spcPct val="100000"/>
              </a:lnSpc>
              <a:spcBef>
                <a:spcPts val="0"/>
              </a:spcBef>
              <a:spcAft>
                <a:spcPts val="600"/>
              </a:spcAft>
              <a:buFont typeface="Wingdings" panose="05000000000000000000" pitchFamily="2" charset="2"/>
              <a:buChar char=""/>
              <a:tabLst>
                <a:tab pos="5486400" algn="r"/>
                <a:tab pos="450215" algn="r"/>
              </a:tabLst>
            </a:pPr>
            <a:r>
              <a:rPr lang="en-US" sz="1400" i="1" dirty="0">
                <a:latin typeface="Calibri" panose="020F0502020204030204" pitchFamily="34" charset="0"/>
                <a:cs typeface="Calibri" panose="020F0502020204030204" pitchFamily="34" charset="0"/>
              </a:rPr>
              <a:t> Stealthing where the malware hides its presence on the system from attempts to detect and block it</a:t>
            </a:r>
            <a:endParaRPr lang="en-GB" sz="1400" i="1" dirty="0">
              <a:latin typeface="Calibri" panose="020F0502020204030204" pitchFamily="34" charset="0"/>
              <a:cs typeface="Calibri" panose="020F0502020204030204" pitchFamily="34" charset="0"/>
            </a:endParaRPr>
          </a:p>
          <a:p>
            <a:endParaRPr lang="en-GB"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079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801AB-8D61-47AE-AF3E-E17CAF45A258}"/>
              </a:ext>
            </a:extLst>
          </p:cNvPr>
          <p:cNvSpPr>
            <a:spLocks noGrp="1"/>
          </p:cNvSpPr>
          <p:nvPr>
            <p:ph type="title"/>
          </p:nvPr>
        </p:nvSpPr>
        <p:spPr/>
        <p:txBody>
          <a:bodyPr/>
          <a:lstStyle/>
          <a:p>
            <a:r>
              <a:rPr lang="en-GB" dirty="0"/>
              <a:t>Malware classification</a:t>
            </a:r>
          </a:p>
        </p:txBody>
      </p:sp>
      <p:sp>
        <p:nvSpPr>
          <p:cNvPr id="3" name="Content Placeholder 2">
            <a:extLst>
              <a:ext uri="{FF2B5EF4-FFF2-40B4-BE49-F238E27FC236}">
                <a16:creationId xmlns:a16="http://schemas.microsoft.com/office/drawing/2014/main" id="{B7B3EC83-918B-4FB1-8E49-B2668E987C7A}"/>
              </a:ext>
            </a:extLst>
          </p:cNvPr>
          <p:cNvSpPr>
            <a:spLocks noGrp="1"/>
          </p:cNvSpPr>
          <p:nvPr>
            <p:ph idx="1"/>
          </p:nvPr>
        </p:nvSpPr>
        <p:spPr/>
        <p:txBody>
          <a:bodyPr>
            <a:noAutofit/>
          </a:bodyPr>
          <a:lstStyle/>
          <a:p>
            <a:pPr>
              <a:buFont typeface="Wingdings" panose="05000000000000000000" pitchFamily="2" charset="2"/>
              <a:buChar char="§"/>
            </a:pPr>
            <a:r>
              <a:rPr lang="en-GB" spc="-10" dirty="0">
                <a:latin typeface="Calibri" panose="020F0502020204030204" pitchFamily="34" charset="0"/>
                <a:cs typeface="Calibri" panose="020F0502020204030204" pitchFamily="34" charset="0"/>
              </a:rPr>
              <a:t>Benign or malicious?</a:t>
            </a:r>
          </a:p>
          <a:p>
            <a:pPr>
              <a:buFont typeface="Wingdings" panose="05000000000000000000" pitchFamily="2" charset="2"/>
              <a:buChar char="§"/>
            </a:pPr>
            <a:r>
              <a:rPr lang="en-GB" spc="-10" dirty="0">
                <a:latin typeface="Calibri" panose="020F0502020204030204" pitchFamily="34" charset="0"/>
                <a:cs typeface="Calibri" panose="020F0502020204030204" pitchFamily="34" charset="0"/>
              </a:rPr>
              <a:t>What is the type of the malware?</a:t>
            </a:r>
          </a:p>
          <a:p>
            <a:pPr lvl="2">
              <a:buFontTx/>
              <a:buChar char="-"/>
            </a:pPr>
            <a:r>
              <a:rPr lang="en-GB" spc="-10" dirty="0">
                <a:latin typeface="Calibri" panose="020F0502020204030204" pitchFamily="34" charset="0"/>
                <a:cs typeface="Calibri" panose="020F0502020204030204" pitchFamily="34" charset="0"/>
              </a:rPr>
              <a:t>How do they propagate, infecting computers and devices?</a:t>
            </a:r>
          </a:p>
          <a:p>
            <a:pPr lvl="2">
              <a:buFontTx/>
              <a:buChar char="-"/>
            </a:pPr>
            <a:r>
              <a:rPr lang="en-GB" spc="-10" dirty="0">
                <a:latin typeface="Calibri" panose="020F0502020204030204" pitchFamily="34" charset="0"/>
                <a:cs typeface="Calibri" panose="020F0502020204030204" pitchFamily="34" charset="0"/>
              </a:rPr>
              <a:t>What are the threats they pose?</a:t>
            </a:r>
          </a:p>
          <a:p>
            <a:pPr marL="0" indent="0">
              <a:buNone/>
            </a:pPr>
            <a:endParaRPr lang="en-GB" spc="-10" dirty="0">
              <a:latin typeface="Calibri" panose="020F0502020204030204" pitchFamily="34" charset="0"/>
              <a:cs typeface="Calibri" panose="020F0502020204030204" pitchFamily="34" charset="0"/>
            </a:endParaRPr>
          </a:p>
          <a:p>
            <a:pPr marL="0" indent="0">
              <a:buNone/>
            </a:pPr>
            <a:r>
              <a:rPr lang="en-GB" b="1" spc="-10" dirty="0">
                <a:latin typeface="Calibri" panose="020F0502020204030204" pitchFamily="34" charset="0"/>
                <a:cs typeface="Calibri" panose="020F0502020204030204" pitchFamily="34" charset="0"/>
              </a:rPr>
              <a:t>	</a:t>
            </a:r>
          </a:p>
          <a:p>
            <a:pPr marL="0" indent="0">
              <a:buNone/>
            </a:pPr>
            <a:r>
              <a:rPr lang="en-GB" b="1" spc="-10" dirty="0">
                <a:latin typeface="Calibri" panose="020F0502020204030204" pitchFamily="34" charset="0"/>
                <a:cs typeface="Calibri" panose="020F0502020204030204" pitchFamily="34" charset="0"/>
              </a:rPr>
              <a:t>	Detect</a:t>
            </a:r>
            <a:r>
              <a:rPr lang="en-GB" spc="-10" dirty="0">
                <a:latin typeface="Calibri" panose="020F0502020204030204" pitchFamily="34" charset="0"/>
                <a:cs typeface="Calibri" panose="020F0502020204030204" pitchFamily="34" charset="0"/>
              </a:rPr>
              <a:t> and </a:t>
            </a:r>
            <a:r>
              <a:rPr lang="en-GB" b="1" spc="-10" dirty="0">
                <a:latin typeface="Calibri" panose="020F0502020204030204" pitchFamily="34" charset="0"/>
                <a:cs typeface="Calibri" panose="020F0502020204030204" pitchFamily="34" charset="0"/>
              </a:rPr>
              <a:t>prevent</a:t>
            </a:r>
            <a:r>
              <a:rPr lang="en-GB" spc="-10" dirty="0">
                <a:latin typeface="Calibri" panose="020F0502020204030204" pitchFamily="34" charset="0"/>
                <a:cs typeface="Calibri" panose="020F0502020204030204" pitchFamily="34" charset="0"/>
              </a:rPr>
              <a:t> them to avoid any risk. </a:t>
            </a:r>
          </a:p>
          <a:p>
            <a:pPr marL="0" indent="0">
              <a:buNone/>
            </a:pPr>
            <a:r>
              <a:rPr lang="en-GB" spc="-10" dirty="0">
                <a:latin typeface="Calibri" panose="020F0502020204030204" pitchFamily="34" charset="0"/>
                <a:cs typeface="Calibri" panose="020F0502020204030204" pitchFamily="34" charset="0"/>
              </a:rPr>
              <a:t>	</a:t>
            </a:r>
            <a:endParaRPr lang="en-GB" dirty="0"/>
          </a:p>
        </p:txBody>
      </p:sp>
      <p:pic>
        <p:nvPicPr>
          <p:cNvPr id="7" name="Graphic 6" descr="Bullseye with solid fill">
            <a:extLst>
              <a:ext uri="{FF2B5EF4-FFF2-40B4-BE49-F238E27FC236}">
                <a16:creationId xmlns:a16="http://schemas.microsoft.com/office/drawing/2014/main" id="{7856D977-2F5C-4165-B024-16A39429AB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222" y="5268916"/>
            <a:ext cx="914400" cy="914400"/>
          </a:xfrm>
          <a:prstGeom prst="rect">
            <a:avLst/>
          </a:prstGeom>
        </p:spPr>
      </p:pic>
    </p:spTree>
    <p:extLst>
      <p:ext uri="{BB962C8B-B14F-4D97-AF65-F5344CB8AC3E}">
        <p14:creationId xmlns:p14="http://schemas.microsoft.com/office/powerpoint/2010/main" val="2251924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BD826E-CAC1-4B33-A272-DFABC8FAA598}"/>
              </a:ext>
            </a:extLst>
          </p:cNvPr>
          <p:cNvSpPr>
            <a:spLocks noGrp="1"/>
          </p:cNvSpPr>
          <p:nvPr>
            <p:ph type="title"/>
          </p:nvPr>
        </p:nvSpPr>
        <p:spPr>
          <a:xfrm>
            <a:off x="990000" y="536575"/>
            <a:ext cx="4078800" cy="1453003"/>
          </a:xfrm>
        </p:spPr>
        <p:txBody>
          <a:bodyPr vert="horz" wrap="square" lIns="91440" tIns="45720" rIns="91440" bIns="45720" rtlCol="0" anchor="b" anchorCtr="0">
            <a:normAutofit/>
          </a:bodyPr>
          <a:lstStyle/>
          <a:p>
            <a:pPr algn="ctr"/>
            <a:r>
              <a:rPr lang="en-US" kern="1200" cap="none" spc="0" baseline="0">
                <a:solidFill>
                  <a:schemeClr val="tx1"/>
                </a:solidFill>
                <a:latin typeface="+mj-lt"/>
                <a:ea typeface="+mj-ea"/>
                <a:cs typeface="+mj-cs"/>
              </a:rPr>
              <a:t>About the dataset</a:t>
            </a:r>
          </a:p>
        </p:txBody>
      </p:sp>
      <p:cxnSp>
        <p:nvCxnSpPr>
          <p:cNvPr id="75" name="Straight Connector 74">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EC8E960-9AC9-40CE-8CAE-2818FE6699D4}"/>
              </a:ext>
            </a:extLst>
          </p:cNvPr>
          <p:cNvSpPr txBox="1"/>
          <p:nvPr/>
        </p:nvSpPr>
        <p:spPr>
          <a:xfrm>
            <a:off x="990000" y="2877018"/>
            <a:ext cx="4078800" cy="2901482"/>
          </a:xfrm>
          <a:prstGeom prst="rect">
            <a:avLst/>
          </a:prstGeom>
        </p:spPr>
        <p:txBody>
          <a:bodyPr vert="horz" lIns="91440" tIns="45720" rIns="91440" bIns="45720" rtlCol="0">
            <a:normAutofit/>
          </a:bodyPr>
          <a:lstStyle/>
          <a:p>
            <a:pPr marL="457200" indent="-457200">
              <a:lnSpc>
                <a:spcPct val="140000"/>
              </a:lnSpc>
              <a:spcAft>
                <a:spcPts val="600"/>
              </a:spcAft>
              <a:tabLst>
                <a:tab pos="5486400" algn="r"/>
              </a:tabLst>
            </a:pPr>
            <a:r>
              <a:rPr lang="en-US" sz="1400" spc="50" dirty="0">
                <a:solidFill>
                  <a:schemeClr val="tx1">
                    <a:alpha val="60000"/>
                  </a:schemeClr>
                </a:solidFill>
                <a:effectLst/>
              </a:rPr>
              <a:t>L. </a:t>
            </a:r>
            <a:r>
              <a:rPr lang="en-US" sz="1400" spc="50" dirty="0" err="1">
                <a:solidFill>
                  <a:schemeClr val="tx1">
                    <a:alpha val="60000"/>
                  </a:schemeClr>
                </a:solidFill>
                <a:effectLst/>
              </a:rPr>
              <a:t>Nataraj</a:t>
            </a:r>
            <a:r>
              <a:rPr lang="en-US" sz="1400" spc="50" dirty="0">
                <a:solidFill>
                  <a:schemeClr val="tx1">
                    <a:alpha val="60000"/>
                  </a:schemeClr>
                </a:solidFill>
                <a:effectLst/>
              </a:rPr>
              <a:t>, S. K. (2011, 07).  </a:t>
            </a:r>
          </a:p>
          <a:p>
            <a:pPr marL="457200" indent="-457200">
              <a:lnSpc>
                <a:spcPct val="140000"/>
              </a:lnSpc>
              <a:spcAft>
                <a:spcPts val="600"/>
              </a:spcAft>
              <a:tabLst>
                <a:tab pos="5486400" algn="r"/>
              </a:tabLst>
            </a:pPr>
            <a:r>
              <a:rPr lang="en-US" sz="1400" spc="50" dirty="0">
                <a:solidFill>
                  <a:schemeClr val="tx1">
                    <a:alpha val="60000"/>
                  </a:schemeClr>
                </a:solidFill>
                <a:effectLst/>
              </a:rPr>
              <a:t>"Malware Images: Visualization and Automatic Classification".</a:t>
            </a:r>
          </a:p>
          <a:p>
            <a:pPr marL="457200" indent="-457200">
              <a:lnSpc>
                <a:spcPct val="140000"/>
              </a:lnSpc>
              <a:spcAft>
                <a:spcPts val="600"/>
              </a:spcAft>
              <a:tabLst>
                <a:tab pos="5486400" algn="r"/>
              </a:tabLst>
            </a:pPr>
            <a:r>
              <a:rPr lang="en-US" sz="1400" i="1" spc="50" dirty="0" err="1">
                <a:solidFill>
                  <a:schemeClr val="tx1">
                    <a:alpha val="60000"/>
                  </a:schemeClr>
                </a:solidFill>
                <a:effectLst/>
              </a:rPr>
              <a:t>VizSec</a:t>
            </a:r>
            <a:r>
              <a:rPr lang="en-US" sz="1400" i="1" spc="50" dirty="0">
                <a:solidFill>
                  <a:schemeClr val="tx1">
                    <a:alpha val="60000"/>
                  </a:schemeClr>
                </a:solidFill>
                <a:effectLst/>
              </a:rPr>
              <a:t> '11: Proceedings of the 8th International Symposium on Visualization for Cyber Security</a:t>
            </a:r>
            <a:r>
              <a:rPr lang="en-US" sz="1400" spc="50" dirty="0">
                <a:solidFill>
                  <a:schemeClr val="tx1">
                    <a:alpha val="60000"/>
                  </a:schemeClr>
                </a:solidFill>
                <a:effectLst/>
              </a:rPr>
              <a:t>. </a:t>
            </a:r>
          </a:p>
          <a:p>
            <a:pPr marL="457200" indent="-457200">
              <a:lnSpc>
                <a:spcPct val="140000"/>
              </a:lnSpc>
              <a:spcAft>
                <a:spcPts val="600"/>
              </a:spcAft>
              <a:tabLst>
                <a:tab pos="5486400" algn="r"/>
              </a:tabLst>
            </a:pPr>
            <a:r>
              <a:rPr lang="en-US" sz="1400" u="sng" spc="50" dirty="0">
                <a:solidFill>
                  <a:schemeClr val="tx1">
                    <a:alpha val="60000"/>
                  </a:schemeClr>
                </a:solidFill>
                <a:effectLst/>
                <a:hlinkClick r:id="rId3">
                  <a:extLst>
                    <a:ext uri="{A12FA001-AC4F-418D-AE19-62706E023703}">
                      <ahyp:hlinkClr xmlns:ahyp="http://schemas.microsoft.com/office/drawing/2018/hyperlinkcolor" val="tx"/>
                    </a:ext>
                  </a:extLst>
                </a:hlinkClick>
              </a:rPr>
              <a:t>http://dl.acm.org/citation.cfm?id=2016908</a:t>
            </a:r>
            <a:r>
              <a:rPr lang="en-US" sz="1400" spc="50" dirty="0">
                <a:solidFill>
                  <a:schemeClr val="tx1">
                    <a:alpha val="60000"/>
                  </a:schemeClr>
                </a:solidFill>
                <a:effectLst/>
              </a:rPr>
              <a:t>. </a:t>
            </a:r>
          </a:p>
        </p:txBody>
      </p:sp>
      <p:sp>
        <p:nvSpPr>
          <p:cNvPr id="77" name="Rectangle 76">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1028" name="Picture 4">
            <a:extLst>
              <a:ext uri="{FF2B5EF4-FFF2-40B4-BE49-F238E27FC236}">
                <a16:creationId xmlns:a16="http://schemas.microsoft.com/office/drawing/2014/main" id="{00C8E354-2EF0-4779-AA7D-E319FB0CCAE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804"/>
          <a:stretch/>
        </p:blipFill>
        <p:spPr bwMode="auto">
          <a:xfrm>
            <a:off x="6170129" y="1989578"/>
            <a:ext cx="5947742" cy="305748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CC82258-60D0-4029-9DF2-8DC3B5555D28}"/>
              </a:ext>
            </a:extLst>
          </p:cNvPr>
          <p:cNvSpPr txBox="1"/>
          <p:nvPr/>
        </p:nvSpPr>
        <p:spPr>
          <a:xfrm>
            <a:off x="6668716" y="5437007"/>
            <a:ext cx="3366636" cy="1031051"/>
          </a:xfrm>
          <a:prstGeom prst="rect">
            <a:avLst/>
          </a:prstGeom>
          <a:noFill/>
        </p:spPr>
        <p:txBody>
          <a:bodyPr wrap="square">
            <a:spAutoFit/>
          </a:bodyPr>
          <a:lstStyle/>
          <a:p>
            <a:pPr marL="285750" indent="-285750">
              <a:spcAft>
                <a:spcPts val="600"/>
              </a:spcAft>
              <a:buFont typeface="Wingdings" panose="05000000000000000000" pitchFamily="2" charset="2"/>
              <a:buChar char="§"/>
            </a:pPr>
            <a:r>
              <a:rPr lang="en-GB" sz="2800" b="1" i="0" dirty="0">
                <a:solidFill>
                  <a:srgbClr val="292929"/>
                </a:solidFill>
                <a:effectLst/>
                <a:latin typeface="charter"/>
              </a:rPr>
              <a:t>9339</a:t>
            </a:r>
            <a:r>
              <a:rPr lang="en-GB" b="1" i="0" dirty="0">
                <a:solidFill>
                  <a:srgbClr val="292929"/>
                </a:solidFill>
                <a:effectLst/>
                <a:latin typeface="charter"/>
              </a:rPr>
              <a:t> </a:t>
            </a:r>
            <a:r>
              <a:rPr lang="en-GB" b="0" i="0" dirty="0">
                <a:solidFill>
                  <a:srgbClr val="292929"/>
                </a:solidFill>
                <a:effectLst/>
                <a:latin typeface="charter"/>
              </a:rPr>
              <a:t>malware files</a:t>
            </a:r>
          </a:p>
          <a:p>
            <a:pPr marL="285750" indent="-285750">
              <a:spcAft>
                <a:spcPts val="600"/>
              </a:spcAft>
              <a:buFont typeface="Wingdings" panose="05000000000000000000" pitchFamily="2" charset="2"/>
              <a:buChar char="§"/>
            </a:pPr>
            <a:r>
              <a:rPr lang="en-GB" sz="2800" b="1" i="0" dirty="0">
                <a:solidFill>
                  <a:srgbClr val="292929"/>
                </a:solidFill>
                <a:effectLst/>
                <a:latin typeface="charter"/>
              </a:rPr>
              <a:t>25 </a:t>
            </a:r>
            <a:r>
              <a:rPr lang="en-GB" b="0" i="0" dirty="0">
                <a:solidFill>
                  <a:srgbClr val="292929"/>
                </a:solidFill>
                <a:effectLst/>
                <a:latin typeface="charter"/>
              </a:rPr>
              <a:t>families</a:t>
            </a:r>
          </a:p>
        </p:txBody>
      </p:sp>
      <p:sp>
        <p:nvSpPr>
          <p:cNvPr id="3" name="TextBox 2">
            <a:extLst>
              <a:ext uri="{FF2B5EF4-FFF2-40B4-BE49-F238E27FC236}">
                <a16:creationId xmlns:a16="http://schemas.microsoft.com/office/drawing/2014/main" id="{7E88659C-77E2-47F8-9F98-B27255143062}"/>
              </a:ext>
            </a:extLst>
          </p:cNvPr>
          <p:cNvSpPr txBox="1"/>
          <p:nvPr/>
        </p:nvSpPr>
        <p:spPr>
          <a:xfrm>
            <a:off x="7327392" y="1658112"/>
            <a:ext cx="4279392" cy="369332"/>
          </a:xfrm>
          <a:prstGeom prst="rect">
            <a:avLst/>
          </a:prstGeom>
          <a:solidFill>
            <a:schemeClr val="bg1"/>
          </a:solidFill>
        </p:spPr>
        <p:txBody>
          <a:bodyPr wrap="square" rtlCol="0">
            <a:spAutoFit/>
          </a:bodyPr>
          <a:lstStyle/>
          <a:p>
            <a:r>
              <a:rPr lang="en-GB" dirty="0"/>
              <a:t>Number of malwares files per class</a:t>
            </a:r>
          </a:p>
        </p:txBody>
      </p:sp>
    </p:spTree>
    <p:extLst>
      <p:ext uri="{BB962C8B-B14F-4D97-AF65-F5344CB8AC3E}">
        <p14:creationId xmlns:p14="http://schemas.microsoft.com/office/powerpoint/2010/main" val="11365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C11DCDBF-12D3-4AB5-9497-F0DD649F00B1}"/>
              </a:ext>
            </a:extLst>
          </p:cNvPr>
          <p:cNvSpPr>
            <a:spLocks noGrp="1"/>
          </p:cNvSpPr>
          <p:nvPr>
            <p:ph type="title"/>
          </p:nvPr>
        </p:nvSpPr>
        <p:spPr/>
        <p:txBody>
          <a:bodyPr/>
          <a:lstStyle/>
          <a:p>
            <a:r>
              <a:rPr lang="en-US" b="1">
                <a:solidFill>
                  <a:schemeClr val="tx1">
                    <a:lumMod val="75000"/>
                    <a:lumOff val="25000"/>
                  </a:schemeClr>
                </a:solidFill>
              </a:rPr>
              <a:t>Problem description and tasks</a:t>
            </a:r>
          </a:p>
        </p:txBody>
      </p:sp>
      <p:sp>
        <p:nvSpPr>
          <p:cNvPr id="6" name="TextBox 5">
            <a:extLst>
              <a:ext uri="{FF2B5EF4-FFF2-40B4-BE49-F238E27FC236}">
                <a16:creationId xmlns:a16="http://schemas.microsoft.com/office/drawing/2014/main" id="{2A052E8D-86CA-42D9-BC99-9D346931F7C0}"/>
              </a:ext>
            </a:extLst>
          </p:cNvPr>
          <p:cNvSpPr txBox="1"/>
          <p:nvPr/>
        </p:nvSpPr>
        <p:spPr>
          <a:xfrm>
            <a:off x="3046833" y="2654594"/>
            <a:ext cx="2354224" cy="707886"/>
          </a:xfrm>
          <a:prstGeom prst="rect">
            <a:avLst/>
          </a:prstGeom>
          <a:noFill/>
        </p:spPr>
        <p:txBody>
          <a:bodyPr wrap="square">
            <a:spAutoFit/>
          </a:bodyPr>
          <a:lstStyle/>
          <a:p>
            <a:pPr algn="ctr"/>
            <a:r>
              <a:rPr lang="en-GB" sz="2000" b="1" dirty="0">
                <a:solidFill>
                  <a:srgbClr val="292929"/>
                </a:solidFill>
                <a:latin typeface="charter"/>
              </a:rPr>
              <a:t>M</a:t>
            </a:r>
            <a:r>
              <a:rPr lang="en-GB" sz="2000" b="1" i="0" dirty="0">
                <a:solidFill>
                  <a:srgbClr val="292929"/>
                </a:solidFill>
                <a:effectLst/>
                <a:latin typeface="charter"/>
              </a:rPr>
              <a:t>ulti-class classification task</a:t>
            </a:r>
          </a:p>
        </p:txBody>
      </p:sp>
      <p:sp>
        <p:nvSpPr>
          <p:cNvPr id="2" name="Oval 1">
            <a:extLst>
              <a:ext uri="{FF2B5EF4-FFF2-40B4-BE49-F238E27FC236}">
                <a16:creationId xmlns:a16="http://schemas.microsoft.com/office/drawing/2014/main" id="{74B33816-6744-4B65-8595-A429FE363239}"/>
              </a:ext>
            </a:extLst>
          </p:cNvPr>
          <p:cNvSpPr/>
          <p:nvPr/>
        </p:nvSpPr>
        <p:spPr>
          <a:xfrm>
            <a:off x="439839" y="3194614"/>
            <a:ext cx="3102014" cy="3102014"/>
          </a:xfrm>
          <a:prstGeom prst="ellipse">
            <a:avLst/>
          </a:prstGeom>
          <a:solidFill>
            <a:schemeClr val="tx1">
              <a:lumMod val="75000"/>
              <a:lumOff val="2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600" dirty="0"/>
          </a:p>
          <a:p>
            <a:pPr algn="ctr"/>
            <a:r>
              <a:rPr lang="en-GB" sz="6600" dirty="0"/>
              <a:t>?</a:t>
            </a:r>
          </a:p>
          <a:p>
            <a:pPr algn="ctr"/>
            <a:r>
              <a:rPr lang="en-GB" dirty="0"/>
              <a:t>Which family the malware belongs to</a:t>
            </a:r>
          </a:p>
          <a:p>
            <a:pPr algn="ctr"/>
            <a:r>
              <a:rPr lang="en-GB" sz="6600" dirty="0"/>
              <a:t>?</a:t>
            </a:r>
          </a:p>
          <a:p>
            <a:pPr algn="ctr"/>
            <a:endParaRPr lang="en-GB" dirty="0"/>
          </a:p>
          <a:p>
            <a:pPr algn="ctr"/>
            <a:endParaRPr lang="en-GB" sz="6600" dirty="0"/>
          </a:p>
        </p:txBody>
      </p:sp>
      <p:sp>
        <p:nvSpPr>
          <p:cNvPr id="3" name="Slide Number Placeholder 2">
            <a:extLst>
              <a:ext uri="{FF2B5EF4-FFF2-40B4-BE49-F238E27FC236}">
                <a16:creationId xmlns:a16="http://schemas.microsoft.com/office/drawing/2014/main" id="{51CDDCFD-951F-4A0E-88BF-175B19E49614}"/>
              </a:ext>
            </a:extLst>
          </p:cNvPr>
          <p:cNvSpPr>
            <a:spLocks noGrp="1"/>
          </p:cNvSpPr>
          <p:nvPr>
            <p:ph type="sldNum" sz="quarter" idx="12"/>
          </p:nvPr>
        </p:nvSpPr>
        <p:spPr/>
        <p:txBody>
          <a:bodyPr/>
          <a:lstStyle/>
          <a:p>
            <a:fld id="{1A7587A4-45F4-4724-9847-38E67E90ECC5}" type="slidenum">
              <a:rPr lang="en-GB" smtClean="0"/>
              <a:t>6</a:t>
            </a:fld>
            <a:endParaRPr lang="en-GB"/>
          </a:p>
        </p:txBody>
      </p:sp>
      <p:pic>
        <p:nvPicPr>
          <p:cNvPr id="41" name="Picture 2">
            <a:extLst>
              <a:ext uri="{FF2B5EF4-FFF2-40B4-BE49-F238E27FC236}">
                <a16:creationId xmlns:a16="http://schemas.microsoft.com/office/drawing/2014/main" id="{6837D881-C57E-4814-8A4C-BBD124DF1D99}"/>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7447471" y="-952"/>
            <a:ext cx="47101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867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DEE8A-289A-49E3-B54D-F995BB0CBA1F}"/>
              </a:ext>
            </a:extLst>
          </p:cNvPr>
          <p:cNvSpPr>
            <a:spLocks noGrp="1"/>
          </p:cNvSpPr>
          <p:nvPr>
            <p:ph type="title"/>
          </p:nvPr>
        </p:nvSpPr>
        <p:spPr/>
        <p:txBody>
          <a:bodyPr anchor="t"/>
          <a:lstStyle/>
          <a:p>
            <a:br>
              <a:rPr lang="en-US" b="1" i="1" dirty="0">
                <a:latin typeface="Calibri" panose="020F0502020204030204" pitchFamily="34" charset="0"/>
                <a:cs typeface="Calibri" panose="020F0502020204030204" pitchFamily="34" charset="0"/>
              </a:rPr>
            </a:br>
            <a:r>
              <a:rPr lang="en-US" b="1" i="1" dirty="0">
                <a:latin typeface="Calibri" panose="020F0502020204030204" pitchFamily="34" charset="0"/>
                <a:cs typeface="Calibri" panose="020F0502020204030204" pitchFamily="34" charset="0"/>
              </a:rPr>
              <a:t>Types of malware in the dataset</a:t>
            </a:r>
            <a:r>
              <a:rPr lang="en-US" sz="3200" b="1" i="1" dirty="0">
                <a:latin typeface="Calibri" panose="020F0502020204030204" pitchFamily="34" charset="0"/>
                <a:cs typeface="Calibri" panose="020F0502020204030204" pitchFamily="34" charset="0"/>
              </a:rPr>
              <a:t>	</a:t>
            </a:r>
            <a:endParaRPr lang="en-GB" dirty="0"/>
          </a:p>
        </p:txBody>
      </p:sp>
      <p:graphicFrame>
        <p:nvGraphicFramePr>
          <p:cNvPr id="4" name="Table 4">
            <a:extLst>
              <a:ext uri="{FF2B5EF4-FFF2-40B4-BE49-F238E27FC236}">
                <a16:creationId xmlns:a16="http://schemas.microsoft.com/office/drawing/2014/main" id="{92D64170-67C6-4217-A161-17D91EA24B21}"/>
              </a:ext>
            </a:extLst>
          </p:cNvPr>
          <p:cNvGraphicFramePr>
            <a:graphicFrameLocks noGrp="1"/>
          </p:cNvGraphicFramePr>
          <p:nvPr>
            <p:extLst>
              <p:ext uri="{D42A27DB-BD31-4B8C-83A1-F6EECF244321}">
                <p14:modId xmlns:p14="http://schemas.microsoft.com/office/powerpoint/2010/main" val="3411129524"/>
              </p:ext>
            </p:extLst>
          </p:nvPr>
        </p:nvGraphicFramePr>
        <p:xfrm>
          <a:off x="182880" y="1458561"/>
          <a:ext cx="11643360" cy="4577429"/>
        </p:xfrm>
        <a:graphic>
          <a:graphicData uri="http://schemas.openxmlformats.org/drawingml/2006/table">
            <a:tbl>
              <a:tblPr firstRow="1" bandRow="1">
                <a:tableStyleId>{5C22544A-7EE6-4342-B048-85BDC9FD1C3A}</a:tableStyleId>
              </a:tblPr>
              <a:tblGrid>
                <a:gridCol w="1717232">
                  <a:extLst>
                    <a:ext uri="{9D8B030D-6E8A-4147-A177-3AD203B41FA5}">
                      <a16:colId xmlns:a16="http://schemas.microsoft.com/office/drawing/2014/main" val="3670199966"/>
                    </a:ext>
                  </a:extLst>
                </a:gridCol>
                <a:gridCol w="6088372">
                  <a:extLst>
                    <a:ext uri="{9D8B030D-6E8A-4147-A177-3AD203B41FA5}">
                      <a16:colId xmlns:a16="http://schemas.microsoft.com/office/drawing/2014/main" val="2795635384"/>
                    </a:ext>
                  </a:extLst>
                </a:gridCol>
                <a:gridCol w="3837756">
                  <a:extLst>
                    <a:ext uri="{9D8B030D-6E8A-4147-A177-3AD203B41FA5}">
                      <a16:colId xmlns:a16="http://schemas.microsoft.com/office/drawing/2014/main" val="426204084"/>
                    </a:ext>
                  </a:extLst>
                </a:gridCol>
              </a:tblGrid>
              <a:tr h="416909">
                <a:tc>
                  <a:txBody>
                    <a:bodyPr/>
                    <a:lstStyle/>
                    <a:p>
                      <a:pPr algn="ctr"/>
                      <a:r>
                        <a:rPr lang="en-GB" sz="1200" dirty="0"/>
                        <a:t>Malware type</a:t>
                      </a:r>
                    </a:p>
                  </a:txBody>
                  <a:tcPr anchor="ctr">
                    <a:solidFill>
                      <a:schemeClr val="tx2">
                        <a:lumMod val="75000"/>
                        <a:lumOff val="25000"/>
                      </a:schemeClr>
                    </a:solidFill>
                  </a:tcPr>
                </a:tc>
                <a:tc>
                  <a:txBody>
                    <a:bodyPr/>
                    <a:lstStyle/>
                    <a:p>
                      <a:pPr algn="ctr"/>
                      <a:r>
                        <a:rPr lang="en-GB" sz="1200" dirty="0"/>
                        <a:t>Description</a:t>
                      </a:r>
                    </a:p>
                  </a:txBody>
                  <a:tcPr anchor="ctr">
                    <a:solidFill>
                      <a:schemeClr val="tx2">
                        <a:lumMod val="75000"/>
                        <a:lumOff val="25000"/>
                      </a:schemeClr>
                    </a:solidFill>
                  </a:tcPr>
                </a:tc>
                <a:tc>
                  <a:txBody>
                    <a:bodyPr/>
                    <a:lstStyle/>
                    <a:p>
                      <a:pPr algn="ctr"/>
                      <a:r>
                        <a:rPr lang="en-US" sz="1200" b="1" i="1" dirty="0">
                          <a:latin typeface="Calibri" panose="020F0502020204030204" pitchFamily="34" charset="0"/>
                          <a:cs typeface="Calibri" panose="020F0502020204030204" pitchFamily="34" charset="0"/>
                        </a:rPr>
                        <a:t>Propagation</a:t>
                      </a:r>
                      <a:endParaRPr lang="en-GB" sz="1200" dirty="0"/>
                    </a:p>
                  </a:txBody>
                  <a:tcPr anchor="ctr">
                    <a:solidFill>
                      <a:schemeClr val="tx2">
                        <a:lumMod val="75000"/>
                        <a:lumOff val="25000"/>
                      </a:schemeClr>
                    </a:solidFill>
                  </a:tcPr>
                </a:tc>
                <a:extLst>
                  <a:ext uri="{0D108BD9-81ED-4DB2-BD59-A6C34878D82A}">
                    <a16:rowId xmlns:a16="http://schemas.microsoft.com/office/drawing/2014/main" val="4291901404"/>
                  </a:ext>
                </a:extLst>
              </a:tr>
              <a:tr h="341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Calibri" panose="020F0502020204030204" pitchFamily="34" charset="0"/>
                          <a:cs typeface="Calibri" panose="020F0502020204030204" pitchFamily="34" charset="0"/>
                        </a:rPr>
                        <a:t>Backdoor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Calibri" panose="020F0502020204030204" pitchFamily="34" charset="0"/>
                          <a:ea typeface="+mn-ea"/>
                          <a:cs typeface="Calibri" panose="020F0502020204030204" pitchFamily="34" charset="0"/>
                        </a:rPr>
                        <a:t>Mechanism that </a:t>
                      </a:r>
                      <a:r>
                        <a:rPr lang="en-US" sz="1200" b="1" kern="1200" dirty="0">
                          <a:solidFill>
                            <a:schemeClr val="dk1"/>
                          </a:solidFill>
                          <a:effectLst/>
                          <a:latin typeface="Calibri" panose="020F0502020204030204" pitchFamily="34" charset="0"/>
                          <a:ea typeface="+mn-ea"/>
                          <a:cs typeface="Calibri" panose="020F0502020204030204" pitchFamily="34" charset="0"/>
                        </a:rPr>
                        <a:t>bypasses a normal security check</a:t>
                      </a:r>
                      <a:r>
                        <a:rPr lang="en-US" sz="1200" kern="1200" dirty="0">
                          <a:solidFill>
                            <a:schemeClr val="dk1"/>
                          </a:solidFill>
                          <a:effectLst/>
                          <a:latin typeface="Calibri" panose="020F0502020204030204" pitchFamily="34" charset="0"/>
                          <a:ea typeface="+mn-ea"/>
                          <a:cs typeface="Calibri" panose="020F0502020204030204" pitchFamily="34" charset="0"/>
                        </a:rPr>
                        <a:t>; it may allow unauthorized access to functionality in a program, or onto a compromised system.</a:t>
                      </a:r>
                      <a:endParaRPr lang="en-GB" sz="1200" kern="1200" dirty="0">
                        <a:solidFill>
                          <a:schemeClr val="dk1"/>
                        </a:solidFill>
                        <a:effectLst/>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Calibri" panose="020F0502020204030204" pitchFamily="34" charset="0"/>
                          <a:cs typeface="Calibri" panose="020F0502020204030204" pitchFamily="34" charset="0"/>
                        </a:rPr>
                        <a:t>Depend </a:t>
                      </a:r>
                      <a:r>
                        <a:rPr lang="en-GB" sz="1200" b="1" dirty="0">
                          <a:latin typeface="Calibri" panose="020F0502020204030204" pitchFamily="34" charset="0"/>
                          <a:cs typeface="Calibri" panose="020F0502020204030204" pitchFamily="34" charset="0"/>
                        </a:rPr>
                        <a:t>on a host program </a:t>
                      </a:r>
                      <a:r>
                        <a:rPr lang="en-GB" sz="1200" b="0" dirty="0">
                          <a:latin typeface="Calibri" panose="020F0502020204030204" pitchFamily="34" charset="0"/>
                          <a:cs typeface="Calibri" panose="020F0502020204030204" pitchFamily="34" charset="0"/>
                        </a:rPr>
                        <a:t>to reside and activate it.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dk1"/>
                          </a:solidFill>
                          <a:latin typeface="Calibri" panose="020F0502020204030204" pitchFamily="34" charset="0"/>
                          <a:ea typeface="+mn-ea"/>
                          <a:cs typeface="Calibri" panose="020F0502020204030204" pitchFamily="34" charset="0"/>
                        </a:rPr>
                        <a:t>Do not automatically propagate.</a:t>
                      </a:r>
                      <a:r>
                        <a:rPr lang="en-GB" sz="1200" b="0" dirty="0">
                          <a:latin typeface="Calibri" panose="020F0502020204030204" pitchFamily="34" charset="0"/>
                          <a:cs typeface="Calibri" panose="020F0502020204030204" pitchFamily="34" charset="0"/>
                        </a:rPr>
                        <a:t> </a:t>
                      </a:r>
                      <a:endParaRPr lang="en-GB" sz="1200" b="1" kern="1200" dirty="0">
                        <a:solidFill>
                          <a:schemeClr val="dk1"/>
                        </a:solidFill>
                        <a:latin typeface="Calibri" panose="020F0502020204030204" pitchFamily="34" charset="0"/>
                        <a:ea typeface="+mn-ea"/>
                        <a:cs typeface="Calibri" panose="020F0502020204030204" pitchFamily="34" charset="0"/>
                      </a:endParaRPr>
                    </a:p>
                  </a:txBody>
                  <a:tcPr anchor="ctr"/>
                </a:tc>
                <a:extLst>
                  <a:ext uri="{0D108BD9-81ED-4DB2-BD59-A6C34878D82A}">
                    <a16:rowId xmlns:a16="http://schemas.microsoft.com/office/drawing/2014/main" val="565032666"/>
                  </a:ext>
                </a:extLst>
              </a:tr>
              <a:tr h="0">
                <a:tc>
                  <a:txBody>
                    <a:bodyPr/>
                    <a:lstStyle/>
                    <a:p>
                      <a:r>
                        <a:rPr lang="en-GB" sz="1200" dirty="0" err="1">
                          <a:latin typeface="Calibri" panose="020F0502020204030204" pitchFamily="34" charset="0"/>
                          <a:cs typeface="Calibri" panose="020F0502020204030204" pitchFamily="34" charset="0"/>
                        </a:rPr>
                        <a:t>Dialer</a:t>
                      </a:r>
                      <a:endParaRPr lang="en-GB" sz="1200" dirty="0">
                        <a:latin typeface="Calibri" panose="020F0502020204030204" pitchFamily="34" charset="0"/>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effectLst/>
                          <a:latin typeface="Calibri" panose="020F0502020204030204" pitchFamily="34" charset="0"/>
                          <a:ea typeface="+mn-ea"/>
                          <a:cs typeface="Calibri" panose="020F0502020204030204" pitchFamily="34" charset="0"/>
                        </a:rPr>
                        <a:t>Program that tries to </a:t>
                      </a:r>
                      <a:r>
                        <a:rPr lang="en-GB" sz="1200" b="1" kern="1200" dirty="0">
                          <a:solidFill>
                            <a:schemeClr val="dk1"/>
                          </a:solidFill>
                          <a:effectLst/>
                          <a:latin typeface="Calibri" panose="020F0502020204030204" pitchFamily="34" charset="0"/>
                          <a:ea typeface="+mn-ea"/>
                          <a:cs typeface="Calibri" panose="020F0502020204030204" pitchFamily="34" charset="0"/>
                        </a:rPr>
                        <a:t>use the dialling features to call other numbers, </a:t>
                      </a:r>
                      <a:r>
                        <a:rPr lang="en-GB" sz="1200" kern="1200" dirty="0">
                          <a:solidFill>
                            <a:schemeClr val="dk1"/>
                          </a:solidFill>
                          <a:effectLst/>
                          <a:latin typeface="Calibri" panose="020F0502020204030204" pitchFamily="34" charset="0"/>
                          <a:ea typeface="+mn-ea"/>
                          <a:cs typeface="Calibri" panose="020F0502020204030204" pitchFamily="34" charset="0"/>
                        </a:rPr>
                        <a:t>often running up expensive phone bills for the victim.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a:solidFill>
                            <a:schemeClr val="dk1"/>
                          </a:solidFill>
                          <a:latin typeface="Calibri" panose="020F0502020204030204" pitchFamily="34" charset="0"/>
                          <a:ea typeface="+mn-ea"/>
                          <a:cs typeface="Calibri" panose="020F0502020204030204" pitchFamily="34" charset="0"/>
                        </a:rPr>
                        <a:t>Generally, spread by some form of </a:t>
                      </a:r>
                      <a:r>
                        <a:rPr lang="en-GB" sz="1200" b="1" kern="1200" dirty="0">
                          <a:solidFill>
                            <a:schemeClr val="dk1"/>
                          </a:solidFill>
                          <a:latin typeface="Calibri" panose="020F0502020204030204" pitchFamily="34" charset="0"/>
                          <a:ea typeface="+mn-ea"/>
                          <a:cs typeface="Calibri" panose="020F0502020204030204" pitchFamily="34" charset="0"/>
                        </a:rPr>
                        <a:t>social engineering*</a:t>
                      </a:r>
                      <a:r>
                        <a:rPr lang="en-GB" sz="1200" b="0" kern="1200" dirty="0">
                          <a:solidFill>
                            <a:schemeClr val="dk1"/>
                          </a:solidFill>
                          <a:latin typeface="Calibri" panose="020F0502020204030204" pitchFamily="34" charset="0"/>
                          <a:ea typeface="+mn-ea"/>
                          <a:cs typeface="Calibri" panose="020F0502020204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500" b="0" kern="1200" dirty="0">
                        <a:solidFill>
                          <a:schemeClr val="dk1"/>
                        </a:solidFill>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dk1"/>
                          </a:solidFill>
                          <a:latin typeface="Calibri" panose="020F0502020204030204" pitchFamily="34" charset="0"/>
                          <a:ea typeface="+mn-ea"/>
                          <a:cs typeface="Calibri" panose="020F0502020204030204" pitchFamily="34" charset="0"/>
                        </a:rPr>
                        <a:t>Depends on a system’s dialup </a:t>
                      </a:r>
                      <a:r>
                        <a:rPr lang="en-GB" sz="1200" b="0" kern="1200" dirty="0">
                          <a:solidFill>
                            <a:schemeClr val="dk1"/>
                          </a:solidFill>
                          <a:latin typeface="Calibri" panose="020F0502020204030204" pitchFamily="34" charset="0"/>
                          <a:ea typeface="+mn-ea"/>
                          <a:cs typeface="Calibri" panose="020F0502020204030204" pitchFamily="34" charset="0"/>
                        </a:rPr>
                        <a:t>to run, but </a:t>
                      </a:r>
                      <a:r>
                        <a:rPr lang="en-GB" sz="1200" b="1" kern="1200" dirty="0">
                          <a:solidFill>
                            <a:schemeClr val="dk1"/>
                          </a:solidFill>
                          <a:latin typeface="Calibri" panose="020F0502020204030204" pitchFamily="34" charset="0"/>
                          <a:ea typeface="+mn-ea"/>
                          <a:cs typeface="Calibri" panose="020F0502020204030204" pitchFamily="34" charset="0"/>
                        </a:rPr>
                        <a:t>do not automatically propagate. </a:t>
                      </a:r>
                      <a:endParaRPr lang="en-GB" sz="1200" b="0" kern="1200" dirty="0">
                        <a:solidFill>
                          <a:schemeClr val="dk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3994730851"/>
                  </a:ext>
                </a:extLst>
              </a:tr>
              <a:tr h="162560">
                <a:tc>
                  <a:txBody>
                    <a:bodyPr/>
                    <a:lstStyle/>
                    <a:p>
                      <a:r>
                        <a:rPr lang="en-GB" sz="1200" dirty="0">
                          <a:latin typeface="Calibri" panose="020F0502020204030204" pitchFamily="34" charset="0"/>
                          <a:cs typeface="Calibri" panose="020F0502020204030204" pitchFamily="34" charset="0"/>
                        </a:rPr>
                        <a:t>Rogue</a:t>
                      </a:r>
                    </a:p>
                    <a:p>
                      <a:r>
                        <a:rPr lang="en-GB" sz="1200" dirty="0">
                          <a:latin typeface="Calibri" panose="020F0502020204030204" pitchFamily="34" charset="0"/>
                          <a:cs typeface="Calibri" panose="020F0502020204030204" pitchFamily="34" charset="0"/>
                        </a:rPr>
                        <a:t>(</a:t>
                      </a:r>
                      <a:r>
                        <a:rPr lang="en-GB" sz="1200" dirty="0" err="1">
                          <a:latin typeface="Calibri" panose="020F0502020204030204" pitchFamily="34" charset="0"/>
                          <a:cs typeface="Calibri" panose="020F0502020204030204" pitchFamily="34" charset="0"/>
                        </a:rPr>
                        <a:t>Ramsomware</a:t>
                      </a:r>
                      <a:r>
                        <a:rPr lang="en-GB" sz="1200" dirty="0">
                          <a:latin typeface="Calibri" panose="020F0502020204030204" pitchFamily="34" charset="0"/>
                          <a:cs typeface="Calibri" panose="020F0502020204030204" pitchFamily="34" charset="0"/>
                        </a:rPr>
                        <a:t>) </a:t>
                      </a:r>
                    </a:p>
                  </a:txBody>
                  <a:tcPr anchor="ctr"/>
                </a:tc>
                <a:tc>
                  <a:txBody>
                    <a:bodyPr/>
                    <a:lstStyle/>
                    <a:p>
                      <a:pPr algn="l"/>
                      <a:r>
                        <a:rPr lang="en-GB" sz="1200" kern="1200" dirty="0">
                          <a:solidFill>
                            <a:schemeClr val="dk1"/>
                          </a:solidFill>
                          <a:latin typeface="Calibri" panose="020F0502020204030204" pitchFamily="34" charset="0"/>
                          <a:ea typeface="+mn-ea"/>
                          <a:cs typeface="Calibri" panose="020F0502020204030204" pitchFamily="34" charset="0"/>
                        </a:rPr>
                        <a:t>Software that </a:t>
                      </a:r>
                      <a:r>
                        <a:rPr lang="en-GB" sz="1200" b="1" kern="1200" dirty="0">
                          <a:solidFill>
                            <a:schemeClr val="dk1"/>
                          </a:solidFill>
                          <a:latin typeface="Calibri" panose="020F0502020204030204" pitchFamily="34" charset="0"/>
                          <a:ea typeface="+mn-ea"/>
                          <a:cs typeface="Calibri" panose="020F0502020204030204" pitchFamily="34" charset="0"/>
                        </a:rPr>
                        <a:t>misleads users </a:t>
                      </a:r>
                      <a:r>
                        <a:rPr lang="en-GB" sz="1200" kern="1200" dirty="0">
                          <a:solidFill>
                            <a:schemeClr val="dk1"/>
                          </a:solidFill>
                          <a:latin typeface="Calibri" panose="020F0502020204030204" pitchFamily="34" charset="0"/>
                          <a:ea typeface="+mn-ea"/>
                          <a:cs typeface="Calibri" panose="020F0502020204030204" pitchFamily="34" charset="0"/>
                        </a:rPr>
                        <a:t>into </a:t>
                      </a:r>
                      <a:r>
                        <a:rPr lang="en-GB" sz="1200" b="1" kern="1200" dirty="0">
                          <a:solidFill>
                            <a:schemeClr val="dk1"/>
                          </a:solidFill>
                          <a:latin typeface="Calibri" panose="020F0502020204030204" pitchFamily="34" charset="0"/>
                          <a:ea typeface="+mn-ea"/>
                          <a:cs typeface="Calibri" panose="020F0502020204030204" pitchFamily="34" charset="0"/>
                        </a:rPr>
                        <a:t>believing there is a virus </a:t>
                      </a:r>
                      <a:r>
                        <a:rPr lang="en-GB" sz="1200" kern="1200" dirty="0">
                          <a:solidFill>
                            <a:schemeClr val="dk1"/>
                          </a:solidFill>
                          <a:latin typeface="Calibri" panose="020F0502020204030204" pitchFamily="34" charset="0"/>
                          <a:ea typeface="+mn-ea"/>
                          <a:cs typeface="Calibri" panose="020F0502020204030204" pitchFamily="34" charset="0"/>
                        </a:rPr>
                        <a:t>on their computer and aims to </a:t>
                      </a:r>
                      <a:r>
                        <a:rPr lang="en-GB" sz="1200" b="1" kern="1200" dirty="0">
                          <a:solidFill>
                            <a:schemeClr val="dk1"/>
                          </a:solidFill>
                          <a:latin typeface="Calibri" panose="020F0502020204030204" pitchFamily="34" charset="0"/>
                          <a:ea typeface="+mn-ea"/>
                          <a:cs typeface="Calibri" panose="020F0502020204030204" pitchFamily="34" charset="0"/>
                        </a:rPr>
                        <a:t>convince them to pay for a fake malware </a:t>
                      </a:r>
                      <a:r>
                        <a:rPr lang="en-GB" sz="1200" kern="1200" dirty="0">
                          <a:solidFill>
                            <a:schemeClr val="dk1"/>
                          </a:solidFill>
                          <a:latin typeface="Calibri" panose="020F0502020204030204" pitchFamily="34" charset="0"/>
                          <a:ea typeface="+mn-ea"/>
                          <a:cs typeface="Calibri" panose="020F0502020204030204" pitchFamily="34" charset="0"/>
                        </a:rPr>
                        <a:t>removal tool that actually installs malware on their computer.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a:solidFill>
                            <a:schemeClr val="dk1"/>
                          </a:solidFill>
                          <a:latin typeface="Calibri" panose="020F0502020204030204" pitchFamily="34" charset="0"/>
                          <a:ea typeface="+mn-ea"/>
                          <a:cs typeface="Calibri" panose="020F0502020204030204" pitchFamily="34" charset="0"/>
                        </a:rPr>
                        <a:t>Generally, spread by some form of </a:t>
                      </a:r>
                      <a:r>
                        <a:rPr lang="en-GB" sz="1200" b="1" kern="1200" dirty="0">
                          <a:solidFill>
                            <a:schemeClr val="dk1"/>
                          </a:solidFill>
                          <a:latin typeface="Calibri" panose="020F0502020204030204" pitchFamily="34" charset="0"/>
                          <a:ea typeface="+mn-ea"/>
                          <a:cs typeface="Calibri" panose="020F0502020204030204" pitchFamily="34" charset="0"/>
                        </a:rPr>
                        <a:t>social engineering*</a:t>
                      </a:r>
                      <a:r>
                        <a:rPr lang="en-GB" sz="1200" b="0" kern="1200" dirty="0">
                          <a:solidFill>
                            <a:schemeClr val="dk1"/>
                          </a:solidFill>
                          <a:latin typeface="Calibri" panose="020F0502020204030204" pitchFamily="34" charset="0"/>
                          <a:ea typeface="+mn-ea"/>
                          <a:cs typeface="Calibri" panose="020F0502020204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1" kern="1200" dirty="0">
                        <a:solidFill>
                          <a:schemeClr val="dk1"/>
                        </a:solidFill>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dk1"/>
                          </a:solidFill>
                          <a:latin typeface="Calibri" panose="020F0502020204030204" pitchFamily="34" charset="0"/>
                          <a:ea typeface="+mn-ea"/>
                          <a:cs typeface="Calibri" panose="020F0502020204030204" pitchFamily="34" charset="0"/>
                        </a:rPr>
                        <a:t>Do not automatically propagate.</a:t>
                      </a:r>
                    </a:p>
                  </a:txBody>
                  <a:tcPr/>
                </a:tc>
                <a:extLst>
                  <a:ext uri="{0D108BD9-81ED-4DB2-BD59-A6C34878D82A}">
                    <a16:rowId xmlns:a16="http://schemas.microsoft.com/office/drawing/2014/main" val="3248019168"/>
                  </a:ext>
                </a:extLst>
              </a:tr>
              <a:tr h="731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Calibri" panose="020F0502020204030204" pitchFamily="34" charset="0"/>
                          <a:cs typeface="Calibri" panose="020F0502020204030204" pitchFamily="34" charset="0"/>
                        </a:rPr>
                        <a:t>Password stealer (Spyware)</a:t>
                      </a:r>
                    </a:p>
                  </a:txBody>
                  <a:tcPr anchor="ctr"/>
                </a:tc>
                <a:tc>
                  <a:txBody>
                    <a:bodyPr/>
                    <a:lstStyle/>
                    <a:p>
                      <a:pPr algn="l"/>
                      <a:r>
                        <a:rPr lang="en-GB" sz="1200" kern="1200" dirty="0">
                          <a:solidFill>
                            <a:schemeClr val="dk1"/>
                          </a:solidFill>
                          <a:latin typeface="Calibri" panose="020F0502020204030204" pitchFamily="34" charset="0"/>
                          <a:ea typeface="+mn-ea"/>
                          <a:cs typeface="Calibri" panose="020F0502020204030204" pitchFamily="34" charset="0"/>
                        </a:rPr>
                        <a:t>Is malware that is specifically used to </a:t>
                      </a:r>
                      <a:r>
                        <a:rPr lang="en-GB" sz="1200" b="1" kern="1200" dirty="0">
                          <a:solidFill>
                            <a:schemeClr val="dk1"/>
                          </a:solidFill>
                          <a:latin typeface="Calibri" panose="020F0502020204030204" pitchFamily="34" charset="0"/>
                          <a:ea typeface="+mn-ea"/>
                          <a:cs typeface="Calibri" panose="020F0502020204030204" pitchFamily="34" charset="0"/>
                        </a:rPr>
                        <a:t>transmit personal information, such as user names and passwords</a:t>
                      </a:r>
                      <a:r>
                        <a:rPr lang="en-GB" sz="1200" kern="1200" dirty="0">
                          <a:solidFill>
                            <a:schemeClr val="dk1"/>
                          </a:solidFill>
                          <a:latin typeface="Calibri" panose="020F0502020204030204" pitchFamily="34" charset="0"/>
                          <a:ea typeface="+mn-ea"/>
                          <a:cs typeface="Calibri" panose="020F0502020204030204" pitchFamily="34" charset="0"/>
                        </a:rPr>
                        <a:t>. A PWS often </a:t>
                      </a:r>
                      <a:r>
                        <a:rPr lang="en-GB" sz="1200" b="1" kern="1200" dirty="0">
                          <a:solidFill>
                            <a:schemeClr val="dk1"/>
                          </a:solidFill>
                          <a:latin typeface="Calibri" panose="020F0502020204030204" pitchFamily="34" charset="0"/>
                          <a:ea typeface="+mn-ea"/>
                          <a:cs typeface="Calibri" panose="020F0502020204030204" pitchFamily="34" charset="0"/>
                        </a:rPr>
                        <a:t>works in conjunction with a keylogger </a:t>
                      </a:r>
                      <a:r>
                        <a:rPr lang="en-GB" sz="1200" kern="1200" dirty="0">
                          <a:solidFill>
                            <a:schemeClr val="dk1"/>
                          </a:solidFill>
                          <a:latin typeface="Calibri" panose="020F0502020204030204" pitchFamily="34" charset="0"/>
                          <a:ea typeface="+mn-ea"/>
                          <a:cs typeface="Calibri" panose="020F0502020204030204" pitchFamily="34" charset="0"/>
                        </a:rPr>
                        <a:t>or other tracking software.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a:solidFill>
                            <a:schemeClr val="dk1"/>
                          </a:solidFill>
                          <a:latin typeface="Calibri" panose="020F0502020204030204" pitchFamily="34" charset="0"/>
                          <a:ea typeface="+mn-ea"/>
                          <a:cs typeface="Calibri" panose="020F0502020204030204" pitchFamily="34" charset="0"/>
                        </a:rPr>
                        <a:t>Generally, spread </a:t>
                      </a:r>
                      <a:r>
                        <a:rPr lang="en-GB" sz="1200" b="0" kern="1200" dirty="0">
                          <a:solidFill>
                            <a:schemeClr val="dk1"/>
                          </a:solidFill>
                          <a:latin typeface="Calibri" panose="020F0502020204030204" pitchFamily="34" charset="0"/>
                          <a:ea typeface="+mn-ea"/>
                          <a:cs typeface="Calibri" panose="020F0502020204030204" pitchFamily="34" charset="0"/>
                        </a:rPr>
                        <a:t>by some form of </a:t>
                      </a:r>
                      <a:r>
                        <a:rPr lang="en-GB" sz="1200" b="1" kern="1200" dirty="0">
                          <a:solidFill>
                            <a:schemeClr val="dk1"/>
                          </a:solidFill>
                          <a:latin typeface="Calibri" panose="020F0502020204030204" pitchFamily="34" charset="0"/>
                          <a:ea typeface="+mn-ea"/>
                          <a:cs typeface="Calibri" panose="020F0502020204030204" pitchFamily="34" charset="0"/>
                        </a:rPr>
                        <a:t>social engineering*</a:t>
                      </a:r>
                      <a:r>
                        <a:rPr lang="en-GB" sz="1200" b="0" kern="1200" dirty="0">
                          <a:solidFill>
                            <a:schemeClr val="dk1"/>
                          </a:solidFill>
                          <a:latin typeface="Calibri" panose="020F0502020204030204" pitchFamily="34" charset="0"/>
                          <a:ea typeface="+mn-ea"/>
                          <a:cs typeface="Calibri" panose="020F0502020204030204" pitchFamily="34" charset="0"/>
                        </a:rPr>
                        <a:t> or by exploiting software vulnerabilities.</a:t>
                      </a:r>
                      <a:endParaRPr lang="en-US" sz="1200" b="0" kern="1200" dirty="0">
                        <a:solidFill>
                          <a:schemeClr val="dk1"/>
                        </a:solidFill>
                        <a:latin typeface="Calibri" panose="020F0502020204030204" pitchFamily="34" charset="0"/>
                        <a:ea typeface="+mn-ea"/>
                        <a:cs typeface="Calibri" panose="020F0502020204030204" pitchFamily="34" charset="0"/>
                      </a:endParaRPr>
                    </a:p>
                    <a:p>
                      <a:pPr algn="l"/>
                      <a:endParaRPr lang="en-US" sz="500" b="0" kern="1200" dirty="0">
                        <a:solidFill>
                          <a:schemeClr val="dk1"/>
                        </a:solidFill>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dk1"/>
                          </a:solidFill>
                          <a:latin typeface="Calibri" panose="020F0502020204030204" pitchFamily="34" charset="0"/>
                          <a:ea typeface="+mn-ea"/>
                          <a:cs typeface="Calibri" panose="020F0502020204030204" pitchFamily="34" charset="0"/>
                        </a:rPr>
                        <a:t>Do not automatically propagate. </a:t>
                      </a:r>
                      <a:r>
                        <a:rPr lang="en-GB" sz="1200" b="0" kern="1200" dirty="0">
                          <a:solidFill>
                            <a:schemeClr val="dk1"/>
                          </a:solidFill>
                          <a:latin typeface="Calibri" panose="020F0502020204030204" pitchFamily="34" charset="0"/>
                          <a:ea typeface="+mn-ea"/>
                          <a:cs typeface="Calibri" panose="020F0502020204030204" pitchFamily="34" charset="0"/>
                        </a:rPr>
                        <a:t> </a:t>
                      </a:r>
                    </a:p>
                  </a:txBody>
                  <a:tcPr/>
                </a:tc>
                <a:extLst>
                  <a:ext uri="{0D108BD9-81ED-4DB2-BD59-A6C34878D82A}">
                    <a16:rowId xmlns:a16="http://schemas.microsoft.com/office/drawing/2014/main" val="96363971"/>
                  </a:ext>
                </a:extLst>
              </a:tr>
              <a:tr h="0">
                <a:tc>
                  <a:txBody>
                    <a:bodyPr/>
                    <a:lstStyle/>
                    <a:p>
                      <a:r>
                        <a:rPr lang="en-GB" sz="1200" dirty="0">
                          <a:latin typeface="Calibri" panose="020F0502020204030204" pitchFamily="34" charset="0"/>
                          <a:cs typeface="Calibri" panose="020F0502020204030204" pitchFamily="34" charset="0"/>
                        </a:rPr>
                        <a:t>Trojan</a:t>
                      </a:r>
                    </a:p>
                  </a:txBody>
                  <a:tcPr anchor="ctr"/>
                </a:tc>
                <a:tc>
                  <a:txBody>
                    <a:bodyPr/>
                    <a:lstStyle/>
                    <a:p>
                      <a:pPr marL="0" lvl="2" indent="0" algn="l">
                        <a:lnSpc>
                          <a:spcPct val="100000"/>
                        </a:lnSpc>
                        <a:spcBef>
                          <a:spcPts val="0"/>
                        </a:spcBef>
                        <a:spcAft>
                          <a:spcPts val="600"/>
                        </a:spcAft>
                        <a:buFont typeface="Wingdings" panose="05000000000000000000" pitchFamily="2" charset="2"/>
                        <a:buNone/>
                        <a:tabLst>
                          <a:tab pos="5486400" algn="r"/>
                          <a:tab pos="450215" algn="r"/>
                        </a:tabLst>
                      </a:pPr>
                      <a:r>
                        <a:rPr lang="en-GB" sz="1200" b="1" i="0" kern="1200" dirty="0">
                          <a:solidFill>
                            <a:schemeClr val="dk1"/>
                          </a:solidFill>
                          <a:effectLst/>
                          <a:latin typeface="Calibri" panose="020F0502020204030204" pitchFamily="34" charset="0"/>
                          <a:ea typeface="+mn-ea"/>
                          <a:cs typeface="Calibri" panose="020F0502020204030204" pitchFamily="34" charset="0"/>
                        </a:rPr>
                        <a:t>Trojan horse </a:t>
                      </a:r>
                      <a:r>
                        <a:rPr lang="en-GB" sz="1200" kern="1200" dirty="0">
                          <a:solidFill>
                            <a:schemeClr val="dk1"/>
                          </a:solidFill>
                          <a:latin typeface="Calibri" panose="020F0502020204030204" pitchFamily="34" charset="0"/>
                          <a:ea typeface="+mn-ea"/>
                          <a:cs typeface="Calibri" panose="020F0502020204030204" pitchFamily="34" charset="0"/>
                        </a:rPr>
                        <a:t>is any malware which misleads users of its true intent. </a:t>
                      </a:r>
                      <a:endParaRPr lang="en-US" sz="1200" kern="1200" dirty="0">
                        <a:solidFill>
                          <a:schemeClr val="dk1"/>
                        </a:solidFill>
                        <a:latin typeface="Calibri" panose="020F0502020204030204" pitchFamily="34" charset="0"/>
                        <a:ea typeface="+mn-ea"/>
                        <a:cs typeface="Calibri" panose="020F0502020204030204" pitchFamily="34" charset="0"/>
                      </a:endParaRPr>
                    </a:p>
                    <a:p>
                      <a:pPr marL="0" marR="0" lvl="2"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tab pos="5486400" algn="r"/>
                          <a:tab pos="450215" algn="r"/>
                        </a:tabLst>
                        <a:defRPr/>
                      </a:pPr>
                      <a:r>
                        <a:rPr lang="en-GB" sz="1200" b="1" i="0" dirty="0">
                          <a:effectLst/>
                          <a:latin typeface="Calibri" panose="020F0502020204030204" pitchFamily="34" charset="0"/>
                          <a:cs typeface="Calibri" panose="020F0502020204030204" pitchFamily="34" charset="0"/>
                        </a:rPr>
                        <a:t>Trojan-downloader: </a:t>
                      </a:r>
                      <a:r>
                        <a:rPr lang="en-GB" sz="1200" kern="1200" dirty="0">
                          <a:solidFill>
                            <a:schemeClr val="dk1"/>
                          </a:solidFill>
                          <a:effectLst/>
                          <a:latin typeface="Calibri" panose="020F0502020204030204" pitchFamily="34" charset="0"/>
                          <a:ea typeface="+mn-ea"/>
                          <a:cs typeface="Calibri" panose="020F0502020204030204" pitchFamily="34" charset="0"/>
                        </a:rPr>
                        <a:t>type of trojan horse that </a:t>
                      </a:r>
                      <a:r>
                        <a:rPr lang="en-GB" sz="1200" b="1" kern="1200" dirty="0">
                          <a:solidFill>
                            <a:schemeClr val="dk1"/>
                          </a:solidFill>
                          <a:effectLst/>
                          <a:latin typeface="Calibri" panose="020F0502020204030204" pitchFamily="34" charset="0"/>
                          <a:ea typeface="+mn-ea"/>
                          <a:cs typeface="Calibri" panose="020F0502020204030204" pitchFamily="34" charset="0"/>
                        </a:rPr>
                        <a:t>downloads and installs files, </a:t>
                      </a:r>
                      <a:r>
                        <a:rPr lang="en-GB" sz="1200" kern="1200" dirty="0">
                          <a:solidFill>
                            <a:schemeClr val="dk1"/>
                          </a:solidFill>
                          <a:effectLst/>
                          <a:latin typeface="Calibri" panose="020F0502020204030204" pitchFamily="34" charset="0"/>
                          <a:ea typeface="+mn-ea"/>
                          <a:cs typeface="Calibri" panose="020F0502020204030204" pitchFamily="34" charset="0"/>
                        </a:rPr>
                        <a:t>often malicious programs.</a:t>
                      </a:r>
                      <a:endParaRPr lang="en-US" sz="1200" kern="1200" dirty="0">
                        <a:solidFill>
                          <a:schemeClr val="dk1"/>
                        </a:solidFill>
                        <a:effectLst/>
                        <a:latin typeface="Calibri" panose="020F0502020204030204" pitchFamily="34" charset="0"/>
                        <a:ea typeface="+mn-ea"/>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a:solidFill>
                            <a:schemeClr val="dk1"/>
                          </a:solidFill>
                          <a:latin typeface="Calibri" panose="020F0502020204030204" pitchFamily="34" charset="0"/>
                          <a:ea typeface="+mn-ea"/>
                          <a:cs typeface="Calibri" panose="020F0502020204030204" pitchFamily="34" charset="0"/>
                        </a:rPr>
                        <a:t>Generally, spread by some form of </a:t>
                      </a:r>
                      <a:r>
                        <a:rPr lang="en-GB" sz="1200" b="1" kern="1200" dirty="0">
                          <a:solidFill>
                            <a:schemeClr val="dk1"/>
                          </a:solidFill>
                          <a:latin typeface="Calibri" panose="020F0502020204030204" pitchFamily="34" charset="0"/>
                          <a:ea typeface="+mn-ea"/>
                          <a:cs typeface="Calibri" panose="020F0502020204030204" pitchFamily="34" charset="0"/>
                        </a:rPr>
                        <a:t>social engineering*</a:t>
                      </a:r>
                      <a:r>
                        <a:rPr lang="en-GB" sz="1200" b="0" kern="1200" dirty="0">
                          <a:solidFill>
                            <a:schemeClr val="dk1"/>
                          </a:solidFill>
                          <a:latin typeface="Calibri" panose="020F0502020204030204" pitchFamily="34" charset="0"/>
                          <a:ea typeface="+mn-ea"/>
                          <a:cs typeface="Calibri" panose="020F0502020204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500" b="0" kern="1200" dirty="0">
                        <a:solidFill>
                          <a:schemeClr val="dk1"/>
                        </a:solidFill>
                        <a:latin typeface="Calibri" panose="020F0502020204030204" pitchFamily="34" charset="0"/>
                        <a:ea typeface="+mn-ea"/>
                        <a:cs typeface="Calibri" panose="020F0502020204030204" pitchFamily="34" charset="0"/>
                      </a:endParaRPr>
                    </a:p>
                    <a:p>
                      <a:pPr marL="0" marR="0" lvl="2"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tab pos="5486400" algn="r"/>
                          <a:tab pos="450215" algn="r"/>
                        </a:tabLst>
                        <a:defRPr/>
                      </a:pPr>
                      <a:r>
                        <a:rPr lang="en-GB" sz="1200" b="1" kern="1200" dirty="0">
                          <a:solidFill>
                            <a:schemeClr val="dk1"/>
                          </a:solidFill>
                          <a:latin typeface="Calibri" panose="020F0502020204030204" pitchFamily="34" charset="0"/>
                          <a:ea typeface="+mn-ea"/>
                          <a:cs typeface="Calibri" panose="020F0502020204030204" pitchFamily="34" charset="0"/>
                        </a:rPr>
                        <a:t>Do not automatically propagate.</a:t>
                      </a:r>
                    </a:p>
                  </a:txBody>
                  <a:tcPr anchor="ctr"/>
                </a:tc>
                <a:extLst>
                  <a:ext uri="{0D108BD9-81ED-4DB2-BD59-A6C34878D82A}">
                    <a16:rowId xmlns:a16="http://schemas.microsoft.com/office/drawing/2014/main" val="27737236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Calibri" panose="020F0502020204030204" pitchFamily="34" charset="0"/>
                          <a:cs typeface="Calibri" panose="020F0502020204030204" pitchFamily="34" charset="0"/>
                        </a:rPr>
                        <a:t>Worm</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Calibri" panose="020F0502020204030204" pitchFamily="34" charset="0"/>
                          <a:ea typeface="+mn-ea"/>
                          <a:cs typeface="Calibri" panose="020F0502020204030204" pitchFamily="34" charset="0"/>
                        </a:rPr>
                        <a:t>A program that propagate a complete working version of itself onto other hosts on a network.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effectLst/>
                          <a:latin typeface="Calibri" panose="020F0502020204030204" pitchFamily="34" charset="0"/>
                          <a:ea typeface="+mn-ea"/>
                          <a:cs typeface="Calibri" panose="020F0502020204030204" pitchFamily="34" charset="0"/>
                        </a:rPr>
                        <a:t>Worm </a:t>
                      </a:r>
                      <a:r>
                        <a:rPr lang="en-US" sz="1200" b="1" kern="1200" dirty="0" err="1">
                          <a:solidFill>
                            <a:schemeClr val="dk1"/>
                          </a:solidFill>
                          <a:effectLst/>
                          <a:latin typeface="Calibri" panose="020F0502020204030204" pitchFamily="34" charset="0"/>
                          <a:ea typeface="+mn-ea"/>
                          <a:cs typeface="Calibri" panose="020F0502020204030204" pitchFamily="34" charset="0"/>
                        </a:rPr>
                        <a:t>AutoIt</a:t>
                      </a:r>
                      <a:r>
                        <a:rPr lang="en-US" sz="1200" b="1" kern="1200" dirty="0">
                          <a:solidFill>
                            <a:schemeClr val="dk1"/>
                          </a:solidFill>
                          <a:effectLst/>
                          <a:latin typeface="Calibri" panose="020F0502020204030204" pitchFamily="34" charset="0"/>
                          <a:ea typeface="+mn-ea"/>
                          <a:cs typeface="Calibri" panose="020F0502020204030204" pitchFamily="34" charset="0"/>
                        </a:rPr>
                        <a:t>: </a:t>
                      </a:r>
                      <a:r>
                        <a:rPr lang="en-GB" sz="1200" b="1" kern="1200" dirty="0" err="1">
                          <a:solidFill>
                            <a:schemeClr val="dk1"/>
                          </a:solidFill>
                          <a:effectLst/>
                          <a:latin typeface="Calibri" panose="020F0502020204030204" pitchFamily="34" charset="0"/>
                          <a:ea typeface="+mn-ea"/>
                          <a:cs typeface="Calibri" panose="020F0502020204030204" pitchFamily="34" charset="0"/>
                        </a:rPr>
                        <a:t>AutoIt</a:t>
                      </a:r>
                      <a:r>
                        <a:rPr lang="en-GB" sz="1200" b="1" kern="1200" dirty="0">
                          <a:solidFill>
                            <a:schemeClr val="dk1"/>
                          </a:solidFill>
                          <a:effectLst/>
                          <a:latin typeface="Calibri" panose="020F0502020204030204" pitchFamily="34" charset="0"/>
                          <a:ea typeface="+mn-ea"/>
                          <a:cs typeface="Calibri" panose="020F0502020204030204" pitchFamily="34" charset="0"/>
                        </a:rPr>
                        <a:t> script that runs various destructive tasks.</a:t>
                      </a:r>
                      <a:endParaRPr lang="en-US" sz="1200" b="1" kern="1200" dirty="0">
                        <a:solidFill>
                          <a:schemeClr val="dk1"/>
                        </a:solidFill>
                        <a:effectLst/>
                        <a:latin typeface="Calibri" panose="020F0502020204030204" pitchFamily="34" charset="0"/>
                        <a:ea typeface="+mn-ea"/>
                        <a:cs typeface="Calibri" panose="020F0502020204030204" pitchFamily="34" charset="0"/>
                      </a:endParaRPr>
                    </a:p>
                  </a:txBody>
                  <a:tcPr anchor="ctr"/>
                </a:tc>
                <a:tc>
                  <a:txBody>
                    <a:bodyPr/>
                    <a:lstStyle/>
                    <a:p>
                      <a:pPr algn="l"/>
                      <a:r>
                        <a:rPr lang="en-US" sz="1200" b="1" kern="1200">
                          <a:solidFill>
                            <a:schemeClr val="dk1"/>
                          </a:solidFill>
                          <a:effectLst/>
                          <a:latin typeface="Calibri" panose="020F0502020204030204" pitchFamily="34" charset="0"/>
                          <a:ea typeface="+mn-ea"/>
                          <a:cs typeface="Calibri" panose="020F0502020204030204" pitchFamily="34" charset="0"/>
                        </a:rPr>
                        <a:t>Run independently, </a:t>
                      </a:r>
                      <a:r>
                        <a:rPr lang="en-US" sz="1200" kern="1200">
                          <a:solidFill>
                            <a:schemeClr val="dk1"/>
                          </a:solidFill>
                          <a:effectLst/>
                          <a:latin typeface="Calibri" panose="020F0502020204030204" pitchFamily="34" charset="0"/>
                          <a:ea typeface="+mn-ea"/>
                          <a:cs typeface="Calibri" panose="020F0502020204030204" pitchFamily="34" charset="0"/>
                        </a:rPr>
                        <a:t>do not depend on a host program.</a:t>
                      </a:r>
                    </a:p>
                    <a:p>
                      <a:pPr algn="l"/>
                      <a:endParaRPr lang="en-US" sz="500" kern="1200">
                        <a:solidFill>
                          <a:schemeClr val="dk1"/>
                        </a:solidFill>
                        <a:effectLst/>
                        <a:latin typeface="Calibri" panose="020F0502020204030204" pitchFamily="34" charset="0"/>
                        <a:ea typeface="+mn-ea"/>
                        <a:cs typeface="Calibri" panose="020F0502020204030204" pitchFamily="34" charset="0"/>
                      </a:endParaRPr>
                    </a:p>
                    <a:p>
                      <a:pPr algn="l"/>
                      <a:r>
                        <a:rPr lang="en-US" sz="1200" kern="1200">
                          <a:solidFill>
                            <a:schemeClr val="dk1"/>
                          </a:solidFill>
                          <a:effectLst/>
                          <a:latin typeface="Calibri" panose="020F0502020204030204" pitchFamily="34" charset="0"/>
                          <a:ea typeface="+mn-ea"/>
                          <a:cs typeface="Calibri" panose="020F0502020204030204" pitchFamily="34" charset="0"/>
                        </a:rPr>
                        <a:t>Spreads by email, as attachments; internet, via links to infected websites; downloads and FTP servers; networks (hidden in packets); filesharing.</a:t>
                      </a:r>
                      <a:endParaRPr lang="en-US" sz="1200" kern="1200" dirty="0">
                        <a:solidFill>
                          <a:schemeClr val="dk1"/>
                        </a:solidFill>
                        <a:effectLst/>
                        <a:latin typeface="Calibri" panose="020F0502020204030204" pitchFamily="34" charset="0"/>
                        <a:ea typeface="+mn-ea"/>
                        <a:cs typeface="Calibri" panose="020F0502020204030204" pitchFamily="34" charset="0"/>
                      </a:endParaRPr>
                    </a:p>
                  </a:txBody>
                  <a:tcPr anchor="ctr"/>
                </a:tc>
                <a:extLst>
                  <a:ext uri="{0D108BD9-81ED-4DB2-BD59-A6C34878D82A}">
                    <a16:rowId xmlns:a16="http://schemas.microsoft.com/office/drawing/2014/main" val="2077885564"/>
                  </a:ext>
                </a:extLst>
              </a:tr>
            </a:tbl>
          </a:graphicData>
        </a:graphic>
      </p:graphicFrame>
      <p:sp>
        <p:nvSpPr>
          <p:cNvPr id="12" name="TextBox 11">
            <a:extLst>
              <a:ext uri="{FF2B5EF4-FFF2-40B4-BE49-F238E27FC236}">
                <a16:creationId xmlns:a16="http://schemas.microsoft.com/office/drawing/2014/main" id="{C76AD4F4-DCED-4D6D-B6C6-689B964EA006}"/>
              </a:ext>
            </a:extLst>
          </p:cNvPr>
          <p:cNvSpPr txBox="1"/>
          <p:nvPr/>
        </p:nvSpPr>
        <p:spPr>
          <a:xfrm>
            <a:off x="142240" y="6079478"/>
            <a:ext cx="11643359"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a:solidFill>
                  <a:schemeClr val="dk1"/>
                </a:solidFill>
                <a:latin typeface="+mn-lt"/>
                <a:ea typeface="+mn-ea"/>
                <a:cs typeface="+mn-cs"/>
              </a:rPr>
              <a:t>* Generally spread by some form of </a:t>
            </a:r>
            <a:r>
              <a:rPr lang="en-GB" sz="1200" b="1" kern="1200" dirty="0">
                <a:solidFill>
                  <a:schemeClr val="dk1"/>
                </a:solidFill>
                <a:latin typeface="+mn-lt"/>
                <a:ea typeface="+mn-ea"/>
                <a:cs typeface="+mn-cs"/>
              </a:rPr>
              <a:t>social engineering</a:t>
            </a:r>
            <a:r>
              <a:rPr lang="en-GB" sz="1200" b="0" kern="1200" dirty="0">
                <a:solidFill>
                  <a:schemeClr val="dk1"/>
                </a:solidFill>
                <a:latin typeface="+mn-lt"/>
                <a:ea typeface="+mn-ea"/>
                <a:cs typeface="+mn-cs"/>
              </a:rPr>
              <a:t>, for example, where a user is duped into executing an email attachment disguised to appear not suspicious, or by clicking on some fake advertisement on social media or a malicious web site. </a:t>
            </a:r>
          </a:p>
        </p:txBody>
      </p:sp>
    </p:spTree>
    <p:extLst>
      <p:ext uri="{BB962C8B-B14F-4D97-AF65-F5344CB8AC3E}">
        <p14:creationId xmlns:p14="http://schemas.microsoft.com/office/powerpoint/2010/main" val="422629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26AA9-E074-43F1-BD36-ACFC6CB916A4}"/>
              </a:ext>
            </a:extLst>
          </p:cNvPr>
          <p:cNvSpPr>
            <a:spLocks noGrp="1"/>
          </p:cNvSpPr>
          <p:nvPr>
            <p:ph type="title"/>
          </p:nvPr>
        </p:nvSpPr>
        <p:spPr/>
        <p:txBody>
          <a:bodyPr/>
          <a:lstStyle/>
          <a:p>
            <a:r>
              <a:rPr lang="en-GB" dirty="0"/>
              <a:t>Malware analyses</a:t>
            </a:r>
          </a:p>
        </p:txBody>
      </p:sp>
      <p:sp>
        <p:nvSpPr>
          <p:cNvPr id="3" name="Content Placeholder 2">
            <a:extLst>
              <a:ext uri="{FF2B5EF4-FFF2-40B4-BE49-F238E27FC236}">
                <a16:creationId xmlns:a16="http://schemas.microsoft.com/office/drawing/2014/main" id="{90F44B59-73F8-46CD-8B9B-F55AEDE3DE4C}"/>
              </a:ext>
            </a:extLst>
          </p:cNvPr>
          <p:cNvSpPr>
            <a:spLocks noGrp="1"/>
          </p:cNvSpPr>
          <p:nvPr>
            <p:ph idx="1"/>
          </p:nvPr>
        </p:nvSpPr>
        <p:spPr>
          <a:xfrm>
            <a:off x="989400" y="1523529"/>
            <a:ext cx="10213200" cy="4040191"/>
          </a:xfrm>
        </p:spPr>
        <p:txBody>
          <a:bodyPr>
            <a:normAutofit/>
          </a:bodyPr>
          <a:lstStyle/>
          <a:p>
            <a:endParaRPr lang="en-GB" dirty="0"/>
          </a:p>
          <a:p>
            <a:endParaRPr lang="en-GB" dirty="0"/>
          </a:p>
          <a:p>
            <a:pPr marL="0" indent="0">
              <a:lnSpc>
                <a:spcPct val="110000"/>
              </a:lnSpc>
              <a:buNone/>
            </a:pPr>
            <a:r>
              <a:rPr lang="en-GB" b="1" dirty="0"/>
              <a:t>      </a:t>
            </a:r>
            <a:r>
              <a:rPr lang="en-GB" b="1" dirty="0">
                <a:latin typeface="+mj-lt"/>
              </a:rPr>
              <a:t>Static</a:t>
            </a:r>
            <a:r>
              <a:rPr lang="en-GB" b="1" dirty="0"/>
              <a:t>				</a:t>
            </a:r>
            <a:r>
              <a:rPr lang="en-GB" b="1" dirty="0">
                <a:latin typeface="+mj-lt"/>
              </a:rPr>
              <a:t>Dynamic</a:t>
            </a:r>
            <a:r>
              <a:rPr lang="en-GB" b="1" dirty="0"/>
              <a:t>		                 </a:t>
            </a:r>
            <a:r>
              <a:rPr lang="en-GB" b="1" dirty="0">
                <a:latin typeface="+mj-lt"/>
              </a:rPr>
              <a:t>Hybrid</a:t>
            </a:r>
          </a:p>
          <a:p>
            <a:endParaRPr lang="en-GB" dirty="0"/>
          </a:p>
        </p:txBody>
      </p:sp>
      <p:sp>
        <p:nvSpPr>
          <p:cNvPr id="5" name="TextBox 4">
            <a:extLst>
              <a:ext uri="{FF2B5EF4-FFF2-40B4-BE49-F238E27FC236}">
                <a16:creationId xmlns:a16="http://schemas.microsoft.com/office/drawing/2014/main" id="{FA9F627F-8430-4939-AA7C-CC1C2B411080}"/>
              </a:ext>
            </a:extLst>
          </p:cNvPr>
          <p:cNvSpPr txBox="1"/>
          <p:nvPr/>
        </p:nvSpPr>
        <p:spPr>
          <a:xfrm>
            <a:off x="221059" y="3135258"/>
            <a:ext cx="3956898" cy="2462213"/>
          </a:xfrm>
          <a:prstGeom prst="rect">
            <a:avLst/>
          </a:prstGeom>
          <a:noFill/>
        </p:spPr>
        <p:txBody>
          <a:bodyPr wrap="square">
            <a:spAutoFit/>
          </a:bodyPr>
          <a:lstStyle/>
          <a:p>
            <a:r>
              <a:rPr lang="en-GB" sz="1400" b="0" i="0" dirty="0">
                <a:solidFill>
                  <a:srgbClr val="202122"/>
                </a:solidFill>
                <a:effectLst/>
                <a:latin typeface="Calibri" panose="020F0502020204030204" pitchFamily="34" charset="0"/>
                <a:cs typeface="Calibri" panose="020F0502020204030204" pitchFamily="34" charset="0"/>
              </a:rPr>
              <a:t>Usually performed by dissecting the different resources of the binary file </a:t>
            </a:r>
            <a:r>
              <a:rPr lang="en-GB" sz="1400" b="1" i="1" dirty="0">
                <a:solidFill>
                  <a:srgbClr val="202122"/>
                </a:solidFill>
                <a:effectLst/>
                <a:latin typeface="Calibri" panose="020F0502020204030204" pitchFamily="34" charset="0"/>
                <a:cs typeface="Calibri" panose="020F0502020204030204" pitchFamily="34" charset="0"/>
              </a:rPr>
              <a:t>without executing it</a:t>
            </a:r>
            <a:r>
              <a:rPr lang="en-GB" sz="1400" b="1" i="0" dirty="0">
                <a:solidFill>
                  <a:srgbClr val="202122"/>
                </a:solidFill>
                <a:effectLst/>
                <a:latin typeface="Calibri" panose="020F0502020204030204" pitchFamily="34" charset="0"/>
                <a:cs typeface="Calibri" panose="020F0502020204030204" pitchFamily="34" charset="0"/>
              </a:rPr>
              <a:t> </a:t>
            </a:r>
            <a:r>
              <a:rPr lang="en-GB" sz="1400" b="0" i="0" dirty="0">
                <a:solidFill>
                  <a:srgbClr val="202122"/>
                </a:solidFill>
                <a:effectLst/>
                <a:latin typeface="Calibri" panose="020F0502020204030204" pitchFamily="34" charset="0"/>
                <a:cs typeface="Calibri" panose="020F0502020204030204" pitchFamily="34" charset="0"/>
              </a:rPr>
              <a:t>and studying each component. </a:t>
            </a:r>
          </a:p>
          <a:p>
            <a:endParaRPr lang="en-GB" sz="1400" dirty="0">
              <a:solidFill>
                <a:srgbClr val="202122"/>
              </a:solidFill>
              <a:latin typeface="Calibri" panose="020F0502020204030204" pitchFamily="34" charset="0"/>
              <a:cs typeface="Calibri" panose="020F0502020204030204" pitchFamily="34" charset="0"/>
            </a:endParaRPr>
          </a:p>
          <a:p>
            <a:r>
              <a:rPr lang="en-GB" sz="1400" dirty="0">
                <a:solidFill>
                  <a:srgbClr val="202122"/>
                </a:solidFill>
                <a:latin typeface="Calibri" panose="020F0502020204030204" pitchFamily="34" charset="0"/>
                <a:cs typeface="Calibri" panose="020F0502020204030204" pitchFamily="34" charset="0"/>
              </a:rPr>
              <a:t>B</a:t>
            </a:r>
            <a:r>
              <a:rPr lang="en-GB" sz="1400" b="0" i="0" dirty="0">
                <a:solidFill>
                  <a:srgbClr val="202122"/>
                </a:solidFill>
                <a:effectLst/>
                <a:latin typeface="Calibri" panose="020F0502020204030204" pitchFamily="34" charset="0"/>
                <a:cs typeface="Calibri" panose="020F0502020204030204" pitchFamily="34" charset="0"/>
              </a:rPr>
              <a:t>inary file  - disassembled (IDA, </a:t>
            </a:r>
            <a:r>
              <a:rPr lang="en-GB" sz="1400" b="0" i="0" dirty="0" err="1">
                <a:solidFill>
                  <a:srgbClr val="202122"/>
                </a:solidFill>
                <a:effectLst/>
                <a:latin typeface="Calibri" panose="020F0502020204030204" pitchFamily="34" charset="0"/>
                <a:cs typeface="Calibri" panose="020F0502020204030204" pitchFamily="34" charset="0"/>
              </a:rPr>
              <a:t>Ghidra</a:t>
            </a:r>
            <a:r>
              <a:rPr lang="en-GB" sz="1400" b="0" i="0" dirty="0">
                <a:solidFill>
                  <a:srgbClr val="202122"/>
                </a:solidFill>
                <a:effectLst/>
                <a:latin typeface="Calibri" panose="020F0502020204030204" pitchFamily="34" charset="0"/>
                <a:cs typeface="Calibri" panose="020F0502020204030204" pitchFamily="34" charset="0"/>
              </a:rPr>
              <a:t>) </a:t>
            </a:r>
            <a:endParaRPr lang="en-GB" sz="1400" dirty="0">
              <a:solidFill>
                <a:srgbClr val="202122"/>
              </a:solidFill>
              <a:latin typeface="Calibri" panose="020F0502020204030204" pitchFamily="34" charset="0"/>
              <a:cs typeface="Calibri" panose="020F0502020204030204" pitchFamily="34" charset="0"/>
            </a:endParaRPr>
          </a:p>
          <a:p>
            <a:r>
              <a:rPr lang="en-GB" sz="1400" b="0" i="0" dirty="0">
                <a:solidFill>
                  <a:srgbClr val="202122"/>
                </a:solidFill>
                <a:effectLst/>
                <a:latin typeface="Calibri" panose="020F0502020204030204" pitchFamily="34" charset="0"/>
                <a:cs typeface="Calibri" panose="020F0502020204030204" pitchFamily="34" charset="0"/>
              </a:rPr>
              <a:t>Machine code can sometimes: translated into assembly code.</a:t>
            </a:r>
          </a:p>
          <a:p>
            <a:endParaRPr lang="en-GB" sz="1400" b="0" i="0" dirty="0">
              <a:solidFill>
                <a:srgbClr val="202122"/>
              </a:solidFill>
              <a:effectLst/>
              <a:latin typeface="Calibri" panose="020F0502020204030204" pitchFamily="34" charset="0"/>
              <a:cs typeface="Calibri" panose="020F0502020204030204" pitchFamily="34" charset="0"/>
            </a:endParaRPr>
          </a:p>
          <a:p>
            <a:r>
              <a:rPr lang="en-GB" sz="1400" b="0" i="0" dirty="0">
                <a:solidFill>
                  <a:srgbClr val="202122"/>
                </a:solidFill>
                <a:effectLst/>
                <a:latin typeface="Calibri" panose="020F0502020204030204" pitchFamily="34" charset="0"/>
                <a:cs typeface="Calibri" panose="020F0502020204030204" pitchFamily="34" charset="0"/>
              </a:rPr>
              <a:t>(-) Modern malware - evasive techniques to defeat this type of analysis.</a:t>
            </a:r>
          </a:p>
          <a:p>
            <a:r>
              <a:rPr lang="en-GB" sz="1400" dirty="0" err="1">
                <a:solidFill>
                  <a:srgbClr val="202122"/>
                </a:solidFill>
                <a:latin typeface="Calibri" panose="020F0502020204030204" pitchFamily="34" charset="0"/>
                <a:cs typeface="Calibri" panose="020F0502020204030204" pitchFamily="34" charset="0"/>
              </a:rPr>
              <a:t>e.g</a:t>
            </a:r>
            <a:r>
              <a:rPr lang="en-GB" sz="1400" b="0" i="0" dirty="0">
                <a:solidFill>
                  <a:srgbClr val="202122"/>
                </a:solidFill>
                <a:effectLst/>
                <a:latin typeface="Calibri" panose="020F0502020204030204" pitchFamily="34" charset="0"/>
                <a:cs typeface="Calibri" panose="020F0502020204030204" pitchFamily="34" charset="0"/>
              </a:rPr>
              <a:t> by embedding syntactic code errors</a:t>
            </a:r>
            <a:endParaRPr lang="en-GB" sz="1400" dirty="0">
              <a:latin typeface="Calibri" panose="020F0502020204030204" pitchFamily="34" charset="0"/>
              <a:cs typeface="Calibri" panose="020F0502020204030204" pitchFamily="34" charset="0"/>
            </a:endParaRPr>
          </a:p>
        </p:txBody>
      </p:sp>
      <p:grpSp>
        <p:nvGrpSpPr>
          <p:cNvPr id="9" name="Group 8">
            <a:extLst>
              <a:ext uri="{FF2B5EF4-FFF2-40B4-BE49-F238E27FC236}">
                <a16:creationId xmlns:a16="http://schemas.microsoft.com/office/drawing/2014/main" id="{CB90ECD9-D87F-481B-BC61-A8B50FC05606}"/>
              </a:ext>
            </a:extLst>
          </p:cNvPr>
          <p:cNvGrpSpPr/>
          <p:nvPr/>
        </p:nvGrpSpPr>
        <p:grpSpPr>
          <a:xfrm>
            <a:off x="1373822" y="1685925"/>
            <a:ext cx="914400" cy="1011698"/>
            <a:chOff x="1910080" y="1746742"/>
            <a:chExt cx="914400" cy="1011698"/>
          </a:xfrm>
        </p:grpSpPr>
        <p:pic>
          <p:nvPicPr>
            <p:cNvPr id="13" name="Graphic 12" descr="Man with solid fill">
              <a:extLst>
                <a:ext uri="{FF2B5EF4-FFF2-40B4-BE49-F238E27FC236}">
                  <a16:creationId xmlns:a16="http://schemas.microsoft.com/office/drawing/2014/main" id="{0819B930-F615-4DB7-B383-D524B34575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10080" y="1844040"/>
              <a:ext cx="914400" cy="914400"/>
            </a:xfrm>
            <a:prstGeom prst="rect">
              <a:avLst/>
            </a:prstGeom>
          </p:spPr>
        </p:pic>
        <p:sp>
          <p:nvSpPr>
            <p:cNvPr id="4" name="Star: 7 Points 3">
              <a:extLst>
                <a:ext uri="{FF2B5EF4-FFF2-40B4-BE49-F238E27FC236}">
                  <a16:creationId xmlns:a16="http://schemas.microsoft.com/office/drawing/2014/main" id="{DAFB6D1F-DC66-4471-B7A9-679B06D4E654}"/>
                </a:ext>
              </a:extLst>
            </p:cNvPr>
            <p:cNvSpPr/>
            <p:nvPr/>
          </p:nvSpPr>
          <p:spPr>
            <a:xfrm>
              <a:off x="2199508" y="1746742"/>
              <a:ext cx="321274" cy="292123"/>
            </a:xfrm>
            <a:prstGeom prst="star7">
              <a:avLst/>
            </a:prstGeom>
            <a:solidFill>
              <a:schemeClr val="tx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 name="Group 9">
            <a:extLst>
              <a:ext uri="{FF2B5EF4-FFF2-40B4-BE49-F238E27FC236}">
                <a16:creationId xmlns:a16="http://schemas.microsoft.com/office/drawing/2014/main" id="{DF9114D6-0768-4E7F-9339-ADCFB8F32941}"/>
              </a:ext>
            </a:extLst>
          </p:cNvPr>
          <p:cNvGrpSpPr/>
          <p:nvPr/>
        </p:nvGrpSpPr>
        <p:grpSpPr>
          <a:xfrm>
            <a:off x="5692740" y="1685925"/>
            <a:ext cx="914400" cy="977139"/>
            <a:chOff x="5692740" y="1781301"/>
            <a:chExt cx="914400" cy="977139"/>
          </a:xfrm>
        </p:grpSpPr>
        <p:pic>
          <p:nvPicPr>
            <p:cNvPr id="11" name="Graphic 10" descr="Run with solid fill">
              <a:extLst>
                <a:ext uri="{FF2B5EF4-FFF2-40B4-BE49-F238E27FC236}">
                  <a16:creationId xmlns:a16="http://schemas.microsoft.com/office/drawing/2014/main" id="{5C822CB1-9225-4807-B109-7B7F3F70EF6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740" y="1844040"/>
              <a:ext cx="914400" cy="914400"/>
            </a:xfrm>
            <a:prstGeom prst="rect">
              <a:avLst/>
            </a:prstGeom>
          </p:spPr>
        </p:pic>
        <p:sp>
          <p:nvSpPr>
            <p:cNvPr id="15" name="Star: 7 Points 14">
              <a:extLst>
                <a:ext uri="{FF2B5EF4-FFF2-40B4-BE49-F238E27FC236}">
                  <a16:creationId xmlns:a16="http://schemas.microsoft.com/office/drawing/2014/main" id="{76946FBA-678B-4346-86CB-4D9F621ED5D9}"/>
                </a:ext>
              </a:extLst>
            </p:cNvPr>
            <p:cNvSpPr/>
            <p:nvPr/>
          </p:nvSpPr>
          <p:spPr>
            <a:xfrm>
              <a:off x="6137590" y="1781301"/>
              <a:ext cx="321274" cy="292123"/>
            </a:xfrm>
            <a:prstGeom prst="star7">
              <a:avLst/>
            </a:prstGeom>
            <a:solidFill>
              <a:schemeClr val="tx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 name="Group 7">
            <a:extLst>
              <a:ext uri="{FF2B5EF4-FFF2-40B4-BE49-F238E27FC236}">
                <a16:creationId xmlns:a16="http://schemas.microsoft.com/office/drawing/2014/main" id="{DBF58B07-DF50-4375-9564-BF652A87448E}"/>
              </a:ext>
            </a:extLst>
          </p:cNvPr>
          <p:cNvGrpSpPr/>
          <p:nvPr/>
        </p:nvGrpSpPr>
        <p:grpSpPr>
          <a:xfrm>
            <a:off x="9166807" y="1685925"/>
            <a:ext cx="1651370" cy="1045695"/>
            <a:chOff x="8630550" y="1685925"/>
            <a:chExt cx="1651370" cy="1045695"/>
          </a:xfrm>
        </p:grpSpPr>
        <p:grpSp>
          <p:nvGrpSpPr>
            <p:cNvPr id="18" name="Group 17">
              <a:extLst>
                <a:ext uri="{FF2B5EF4-FFF2-40B4-BE49-F238E27FC236}">
                  <a16:creationId xmlns:a16="http://schemas.microsoft.com/office/drawing/2014/main" id="{AA27C80F-7D7D-49C6-A8AB-13F96B73FB28}"/>
                </a:ext>
              </a:extLst>
            </p:cNvPr>
            <p:cNvGrpSpPr/>
            <p:nvPr/>
          </p:nvGrpSpPr>
          <p:grpSpPr>
            <a:xfrm>
              <a:off x="8630550" y="1735305"/>
              <a:ext cx="1651370" cy="996315"/>
              <a:chOff x="8539110" y="1685925"/>
              <a:chExt cx="1651370" cy="996315"/>
            </a:xfrm>
            <a:solidFill>
              <a:schemeClr val="tx2">
                <a:lumMod val="90000"/>
                <a:lumOff val="10000"/>
              </a:schemeClr>
            </a:solidFill>
          </p:grpSpPr>
          <p:pic>
            <p:nvPicPr>
              <p:cNvPr id="14" name="Graphic 13" descr="Man with solid fill">
                <a:extLst>
                  <a:ext uri="{FF2B5EF4-FFF2-40B4-BE49-F238E27FC236}">
                    <a16:creationId xmlns:a16="http://schemas.microsoft.com/office/drawing/2014/main" id="{10D0B3D0-EB1F-430D-A550-F17091ED56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39110" y="1726246"/>
                <a:ext cx="914400" cy="914400"/>
              </a:xfrm>
              <a:prstGeom prst="rect">
                <a:avLst/>
              </a:prstGeom>
            </p:spPr>
          </p:pic>
          <p:cxnSp>
            <p:nvCxnSpPr>
              <p:cNvPr id="16" name="Straight Connector 15">
                <a:extLst>
                  <a:ext uri="{FF2B5EF4-FFF2-40B4-BE49-F238E27FC236}">
                    <a16:creationId xmlns:a16="http://schemas.microsoft.com/office/drawing/2014/main" id="{708FD4E1-D3F6-4A57-98CD-B0C19E53E38A}"/>
                  </a:ext>
                </a:extLst>
              </p:cNvPr>
              <p:cNvCxnSpPr/>
              <p:nvPr/>
            </p:nvCxnSpPr>
            <p:spPr>
              <a:xfrm>
                <a:off x="9276080" y="1685925"/>
                <a:ext cx="0" cy="996315"/>
              </a:xfrm>
              <a:prstGeom prst="line">
                <a:avLst/>
              </a:prstGeom>
              <a:grpFill/>
            </p:spPr>
            <p:style>
              <a:lnRef idx="1">
                <a:schemeClr val="accent1"/>
              </a:lnRef>
              <a:fillRef idx="0">
                <a:schemeClr val="accent1"/>
              </a:fillRef>
              <a:effectRef idx="0">
                <a:schemeClr val="accent1"/>
              </a:effectRef>
              <a:fontRef idx="minor">
                <a:schemeClr val="tx1"/>
              </a:fontRef>
            </p:style>
          </p:cxnSp>
          <p:pic>
            <p:nvPicPr>
              <p:cNvPr id="17" name="Graphic 16" descr="Run with solid fill">
                <a:extLst>
                  <a:ext uri="{FF2B5EF4-FFF2-40B4-BE49-F238E27FC236}">
                    <a16:creationId xmlns:a16="http://schemas.microsoft.com/office/drawing/2014/main" id="{80AF471E-45CC-4CA8-AF86-877EDF012AC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76080" y="1726246"/>
                <a:ext cx="914400" cy="914400"/>
              </a:xfrm>
              <a:prstGeom prst="rect">
                <a:avLst/>
              </a:prstGeom>
            </p:spPr>
          </p:pic>
        </p:grpSp>
        <p:sp>
          <p:nvSpPr>
            <p:cNvPr id="19" name="Star: 7 Points 18">
              <a:extLst>
                <a:ext uri="{FF2B5EF4-FFF2-40B4-BE49-F238E27FC236}">
                  <a16:creationId xmlns:a16="http://schemas.microsoft.com/office/drawing/2014/main" id="{861188D0-733E-40AE-93A6-ED1F0191D57E}"/>
                </a:ext>
              </a:extLst>
            </p:cNvPr>
            <p:cNvSpPr/>
            <p:nvPr/>
          </p:nvSpPr>
          <p:spPr>
            <a:xfrm>
              <a:off x="8906600" y="1685925"/>
              <a:ext cx="321274" cy="292123"/>
            </a:xfrm>
            <a:prstGeom prst="star7">
              <a:avLst/>
            </a:prstGeom>
            <a:solidFill>
              <a:schemeClr val="tx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Star: 7 Points 19">
              <a:extLst>
                <a:ext uri="{FF2B5EF4-FFF2-40B4-BE49-F238E27FC236}">
                  <a16:creationId xmlns:a16="http://schemas.microsoft.com/office/drawing/2014/main" id="{E2EA6216-4C3E-49AE-9DFE-7F0A44F8D1E9}"/>
                </a:ext>
              </a:extLst>
            </p:cNvPr>
            <p:cNvSpPr/>
            <p:nvPr/>
          </p:nvSpPr>
          <p:spPr>
            <a:xfrm>
              <a:off x="9837871" y="1710347"/>
              <a:ext cx="321274" cy="292123"/>
            </a:xfrm>
            <a:prstGeom prst="star7">
              <a:avLst/>
            </a:prstGeom>
            <a:solidFill>
              <a:schemeClr val="tx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1" name="TextBox 20">
            <a:extLst>
              <a:ext uri="{FF2B5EF4-FFF2-40B4-BE49-F238E27FC236}">
                <a16:creationId xmlns:a16="http://schemas.microsoft.com/office/drawing/2014/main" id="{27FE2B37-A6DA-4D8D-BDE5-E36A92990050}"/>
              </a:ext>
            </a:extLst>
          </p:cNvPr>
          <p:cNvSpPr txBox="1"/>
          <p:nvPr/>
        </p:nvSpPr>
        <p:spPr>
          <a:xfrm>
            <a:off x="4295956" y="3135258"/>
            <a:ext cx="4419461" cy="3539430"/>
          </a:xfrm>
          <a:prstGeom prst="rect">
            <a:avLst/>
          </a:prstGeom>
          <a:noFill/>
        </p:spPr>
        <p:txBody>
          <a:bodyPr wrap="square">
            <a:spAutoFit/>
          </a:bodyPr>
          <a:lstStyle>
            <a:defPPr>
              <a:defRPr lang="en-US"/>
            </a:defPPr>
            <a:lvl1pPr>
              <a:defRPr sz="1400" b="0" i="0">
                <a:solidFill>
                  <a:srgbClr val="202122"/>
                </a:solidFill>
                <a:effectLst/>
                <a:latin typeface="Arial" panose="020B0604020202020204" pitchFamily="34" charset="0"/>
              </a:defRPr>
            </a:lvl1pPr>
          </a:lstStyle>
          <a:p>
            <a:r>
              <a:rPr lang="en-GB" dirty="0">
                <a:latin typeface="Calibri" panose="020F0502020204030204" pitchFamily="34" charset="0"/>
                <a:cs typeface="Calibri" panose="020F0502020204030204" pitchFamily="34" charset="0"/>
              </a:rPr>
              <a:t>Performed by observing the behaviour of the malware while it is actually running on a host system. </a:t>
            </a:r>
          </a:p>
          <a:p>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Often performed in a </a:t>
            </a:r>
            <a:r>
              <a:rPr lang="en-GB" dirty="0">
                <a:latin typeface="Calibri" panose="020F0502020204030204" pitchFamily="34" charset="0"/>
                <a:cs typeface="Calibri" panose="020F0502020204030204" pitchFamily="34" charset="0"/>
                <a:hlinkClick r:id="rId7" tooltip="Sandbox (computer security)"/>
              </a:rPr>
              <a:t>sandbox environment</a:t>
            </a:r>
            <a:r>
              <a:rPr lang="en-GB" dirty="0">
                <a:latin typeface="Calibri" panose="020F0502020204030204" pitchFamily="34" charset="0"/>
                <a:cs typeface="Calibri" panose="020F0502020204030204" pitchFamily="34" charset="0"/>
              </a:rPr>
              <a:t> to prevent the malware from actually infecting production systems; </a:t>
            </a:r>
          </a:p>
          <a:p>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The malware may also be debugged while running using a </a:t>
            </a:r>
            <a:r>
              <a:rPr lang="en-GB" dirty="0">
                <a:latin typeface="Calibri" panose="020F0502020204030204" pitchFamily="34" charset="0"/>
                <a:cs typeface="Calibri" panose="020F0502020204030204" pitchFamily="34" charset="0"/>
                <a:hlinkClick r:id="rId8" tooltip="Debugging tool"/>
              </a:rPr>
              <a:t>debugger</a:t>
            </a:r>
            <a:r>
              <a:rPr lang="en-GB" dirty="0">
                <a:latin typeface="Calibri" panose="020F0502020204030204" pitchFamily="34" charset="0"/>
                <a:cs typeface="Calibri" panose="020F0502020204030204" pitchFamily="34" charset="0"/>
              </a:rPr>
              <a:t> (</a:t>
            </a:r>
            <a:r>
              <a:rPr lang="en-GB" dirty="0">
                <a:latin typeface="Calibri" panose="020F0502020204030204" pitchFamily="34" charset="0"/>
                <a:cs typeface="Calibri" panose="020F0502020204030204" pitchFamily="34" charset="0"/>
                <a:hlinkClick r:id="rId9" tooltip="GNU Debugger"/>
              </a:rPr>
              <a:t>GDB</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hlinkClick r:id="rId10" tooltip="WinDbg"/>
              </a:rPr>
              <a:t>WinDbg</a:t>
            </a:r>
            <a:r>
              <a:rPr lang="en-GB" dirty="0">
                <a:latin typeface="Calibri" panose="020F0502020204030204" pitchFamily="34" charset="0"/>
                <a:cs typeface="Calibri" panose="020F0502020204030204" pitchFamily="34" charset="0"/>
              </a:rPr>
              <a:t>) to watch the behaviour and effects on the host system of the malware step by step while its instructions are being processed. </a:t>
            </a:r>
          </a:p>
          <a:p>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Modern malware can exhibit a wide variety of evasive techniques designed to defeat dynamic analysis including testing for virtual environments or active debuggers, delaying execution of malicious payloads, or requiring some form of interactive user input.</a:t>
            </a:r>
          </a:p>
        </p:txBody>
      </p:sp>
      <p:sp>
        <p:nvSpPr>
          <p:cNvPr id="22" name="TextBox 21">
            <a:extLst>
              <a:ext uri="{FF2B5EF4-FFF2-40B4-BE49-F238E27FC236}">
                <a16:creationId xmlns:a16="http://schemas.microsoft.com/office/drawing/2014/main" id="{7475F1A9-CCFE-431C-B92E-CBCD11276F57}"/>
              </a:ext>
            </a:extLst>
          </p:cNvPr>
          <p:cNvSpPr txBox="1"/>
          <p:nvPr/>
        </p:nvSpPr>
        <p:spPr>
          <a:xfrm>
            <a:off x="8833417" y="3135258"/>
            <a:ext cx="2785533" cy="523220"/>
          </a:xfrm>
          <a:prstGeom prst="rect">
            <a:avLst/>
          </a:prstGeom>
          <a:noFill/>
        </p:spPr>
        <p:txBody>
          <a:bodyPr wrap="square">
            <a:spAutoFit/>
          </a:bodyPr>
          <a:lstStyle/>
          <a:p>
            <a:r>
              <a:rPr lang="en-GB" sz="1400" b="0" i="0" u="none" strike="noStrike" baseline="0" dirty="0">
                <a:latin typeface="Calibri" panose="020F0502020204030204" pitchFamily="34" charset="0"/>
                <a:cs typeface="Calibri" panose="020F0502020204030204" pitchFamily="34" charset="0"/>
              </a:rPr>
              <a:t>Combine aspects of both static and dynamic analysis.</a:t>
            </a:r>
            <a:endParaRPr lang="en-GB"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0227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26AA9-E074-43F1-BD36-ACFC6CB916A4}"/>
              </a:ext>
            </a:extLst>
          </p:cNvPr>
          <p:cNvSpPr>
            <a:spLocks noGrp="1"/>
          </p:cNvSpPr>
          <p:nvPr>
            <p:ph type="title"/>
          </p:nvPr>
        </p:nvSpPr>
        <p:spPr/>
        <p:txBody>
          <a:bodyPr/>
          <a:lstStyle/>
          <a:p>
            <a:r>
              <a:rPr lang="en-GB" dirty="0"/>
              <a:t>Concealment strategy</a:t>
            </a:r>
          </a:p>
        </p:txBody>
      </p:sp>
      <p:sp>
        <p:nvSpPr>
          <p:cNvPr id="7" name="TextBox 6">
            <a:extLst>
              <a:ext uri="{FF2B5EF4-FFF2-40B4-BE49-F238E27FC236}">
                <a16:creationId xmlns:a16="http://schemas.microsoft.com/office/drawing/2014/main" id="{0E673C58-3168-40B5-A2FD-D09925D611C8}"/>
              </a:ext>
            </a:extLst>
          </p:cNvPr>
          <p:cNvSpPr txBox="1"/>
          <p:nvPr/>
        </p:nvSpPr>
        <p:spPr>
          <a:xfrm>
            <a:off x="8380378" y="3617803"/>
            <a:ext cx="3502100" cy="2616101"/>
          </a:xfrm>
          <a:prstGeom prst="rect">
            <a:avLst/>
          </a:prstGeom>
          <a:noFill/>
        </p:spPr>
        <p:txBody>
          <a:bodyPr wrap="square">
            <a:spAutoFit/>
          </a:bodyPr>
          <a:lstStyle/>
          <a:p>
            <a:r>
              <a:rPr lang="en-GB" sz="2000" b="0" i="0" u="sng" dirty="0">
                <a:solidFill>
                  <a:schemeClr val="tx2">
                    <a:lumMod val="90000"/>
                    <a:lumOff val="10000"/>
                  </a:schemeClr>
                </a:solidFill>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Metamorphic malware</a:t>
            </a:r>
            <a:r>
              <a:rPr lang="en-GB" sz="2000" b="0" i="0" dirty="0">
                <a:solidFill>
                  <a:schemeClr val="tx2">
                    <a:lumMod val="90000"/>
                    <a:lumOff val="10000"/>
                  </a:schemeClr>
                </a:solidFill>
                <a:effectLst/>
                <a:latin typeface="Calibri" panose="020F0502020204030204" pitchFamily="34" charset="0"/>
                <a:cs typeface="Calibri" panose="020F0502020204030204" pitchFamily="34" charset="0"/>
              </a:rPr>
              <a:t> </a:t>
            </a:r>
          </a:p>
          <a:p>
            <a:endParaRPr lang="en-GB" sz="1600" dirty="0">
              <a:solidFill>
                <a:srgbClr val="6C6C6C"/>
              </a:solidFill>
              <a:latin typeface="Calibri" panose="020F0502020204030204" pitchFamily="34" charset="0"/>
              <a:cs typeface="Calibri" panose="020F0502020204030204" pitchFamily="34" charset="0"/>
            </a:endParaRPr>
          </a:p>
          <a:p>
            <a:r>
              <a:rPr lang="en-GB" sz="1600" b="0" i="0" dirty="0">
                <a:solidFill>
                  <a:srgbClr val="6C6C6C"/>
                </a:solidFill>
                <a:effectLst/>
                <a:latin typeface="Calibri" panose="020F0502020204030204" pitchFamily="34" charset="0"/>
                <a:cs typeface="Calibri" panose="020F0502020204030204" pitchFamily="34" charset="0"/>
              </a:rPr>
              <a:t>Rewritten with each </a:t>
            </a:r>
            <a:r>
              <a:rPr lang="en-GB" sz="1600" b="0" i="0" u="sng" dirty="0">
                <a:solidFill>
                  <a:srgbClr val="00B3AC"/>
                </a:solidFill>
                <a:effectLst/>
                <a:latin typeface="Calibri" panose="020F0502020204030204" pitchFamily="34" charset="0"/>
                <a:cs typeface="Calibri" panose="020F0502020204030204" pitchFamily="34" charset="0"/>
                <a:hlinkClick r:id="rId4"/>
              </a:rPr>
              <a:t>iteration</a:t>
            </a:r>
            <a:r>
              <a:rPr lang="en-GB" sz="1600" b="0" i="0" dirty="0">
                <a:solidFill>
                  <a:srgbClr val="6C6C6C"/>
                </a:solidFill>
                <a:effectLst/>
                <a:latin typeface="Calibri" panose="020F0502020204030204" pitchFamily="34" charset="0"/>
                <a:cs typeface="Calibri" panose="020F0502020204030204" pitchFamily="34" charset="0"/>
              </a:rPr>
              <a:t> </a:t>
            </a:r>
            <a:endParaRPr lang="en-GB" sz="1600" dirty="0">
              <a:solidFill>
                <a:srgbClr val="6C6C6C"/>
              </a:solidFill>
              <a:latin typeface="Calibri" panose="020F0502020204030204" pitchFamily="34" charset="0"/>
              <a:cs typeface="Calibri" panose="020F0502020204030204" pitchFamily="34" charset="0"/>
            </a:endParaRPr>
          </a:p>
          <a:p>
            <a:r>
              <a:rPr lang="en-GB" sz="1600" dirty="0">
                <a:solidFill>
                  <a:srgbClr val="6C6C6C"/>
                </a:solidFill>
                <a:latin typeface="Calibri" panose="020F0502020204030204" pitchFamily="34" charset="0"/>
                <a:cs typeface="Calibri" panose="020F0502020204030204" pitchFamily="34" charset="0"/>
              </a:rPr>
              <a:t>(</a:t>
            </a:r>
            <a:r>
              <a:rPr lang="en-GB" sz="1600" b="0" i="0" dirty="0">
                <a:solidFill>
                  <a:srgbClr val="6C6C6C"/>
                </a:solidFill>
                <a:effectLst/>
                <a:latin typeface="Calibri" panose="020F0502020204030204" pitchFamily="34" charset="0"/>
                <a:cs typeface="Calibri" panose="020F0502020204030204" pitchFamily="34" charset="0"/>
              </a:rPr>
              <a:t>succeeding version of the </a:t>
            </a:r>
            <a:r>
              <a:rPr lang="en-GB" sz="1600" b="0" i="0" u="sng" dirty="0">
                <a:solidFill>
                  <a:srgbClr val="00B3AC"/>
                </a:solidFill>
                <a:effectLst/>
                <a:latin typeface="Calibri" panose="020F0502020204030204" pitchFamily="34" charset="0"/>
                <a:cs typeface="Calibri" panose="020F0502020204030204" pitchFamily="34" charset="0"/>
                <a:hlinkClick r:id="rId5"/>
              </a:rPr>
              <a:t>code</a:t>
            </a:r>
            <a:r>
              <a:rPr lang="en-GB" sz="1600" b="0" i="0" dirty="0">
                <a:solidFill>
                  <a:srgbClr val="6C6C6C"/>
                </a:solidFill>
                <a:effectLst/>
                <a:latin typeface="Calibri" panose="020F0502020204030204" pitchFamily="34" charset="0"/>
                <a:cs typeface="Calibri" panose="020F0502020204030204" pitchFamily="34" charset="0"/>
              </a:rPr>
              <a:t> </a:t>
            </a:r>
            <a:r>
              <a:rPr lang="en-GB" sz="1600" dirty="0">
                <a:solidFill>
                  <a:srgbClr val="6C6C6C"/>
                </a:solidFill>
                <a:latin typeface="Calibri" panose="020F0502020204030204" pitchFamily="34" charset="0"/>
                <a:cs typeface="Calibri" panose="020F0502020204030204" pitchFamily="34" charset="0"/>
              </a:rPr>
              <a:t>≠</a:t>
            </a:r>
            <a:r>
              <a:rPr lang="en-GB" sz="1600" b="0" i="0" dirty="0">
                <a:solidFill>
                  <a:srgbClr val="6C6C6C"/>
                </a:solidFill>
                <a:effectLst/>
                <a:latin typeface="Calibri" panose="020F0502020204030204" pitchFamily="34" charset="0"/>
                <a:cs typeface="Calibri" panose="020F0502020204030204" pitchFamily="34" charset="0"/>
              </a:rPr>
              <a:t> from the preceding one) .</a:t>
            </a:r>
          </a:p>
          <a:p>
            <a:endParaRPr lang="en-GB" sz="1600" dirty="0">
              <a:solidFill>
                <a:srgbClr val="6C6C6C"/>
              </a:solidFill>
              <a:latin typeface="Calibri" panose="020F0502020204030204" pitchFamily="34" charset="0"/>
              <a:cs typeface="Calibri" panose="020F0502020204030204" pitchFamily="34" charset="0"/>
            </a:endParaRPr>
          </a:p>
          <a:p>
            <a:r>
              <a:rPr lang="en-GB" sz="1600" b="0" i="0" dirty="0">
                <a:solidFill>
                  <a:srgbClr val="6C6C6C"/>
                </a:solidFill>
                <a:effectLst/>
                <a:latin typeface="Calibri" panose="020F0502020204030204" pitchFamily="34" charset="0"/>
                <a:cs typeface="Calibri" panose="020F0502020204030204" pitchFamily="34" charset="0"/>
              </a:rPr>
              <a:t>The code changes makes it difficult for signature-based </a:t>
            </a:r>
            <a:r>
              <a:rPr lang="en-GB" sz="1600" b="0" i="0" u="sng" dirty="0">
                <a:solidFill>
                  <a:srgbClr val="00B3AC"/>
                </a:solidFill>
                <a:effectLst/>
                <a:latin typeface="Calibri" panose="020F0502020204030204" pitchFamily="34" charset="0"/>
                <a:cs typeface="Calibri" panose="020F0502020204030204" pitchFamily="34" charset="0"/>
                <a:hlinkClick r:id="rId6"/>
              </a:rPr>
              <a:t>antivirus software</a:t>
            </a:r>
            <a:r>
              <a:rPr lang="en-GB" sz="1600" b="0" i="0" dirty="0">
                <a:solidFill>
                  <a:srgbClr val="6C6C6C"/>
                </a:solidFill>
                <a:effectLst/>
                <a:latin typeface="Calibri" panose="020F0502020204030204" pitchFamily="34" charset="0"/>
                <a:cs typeface="Calibri" panose="020F0502020204030204" pitchFamily="34" charset="0"/>
              </a:rPr>
              <a:t> programs </a:t>
            </a:r>
            <a:r>
              <a:rPr lang="en-GB" sz="1600" dirty="0">
                <a:solidFill>
                  <a:srgbClr val="6C6C6C"/>
                </a:solidFill>
                <a:latin typeface="Calibri" panose="020F0502020204030204" pitchFamily="34" charset="0"/>
                <a:cs typeface="Calibri" panose="020F0502020204030204" pitchFamily="34" charset="0"/>
              </a:rPr>
              <a:t>to identify its signature or pattern.</a:t>
            </a:r>
          </a:p>
        </p:txBody>
      </p:sp>
      <p:sp>
        <p:nvSpPr>
          <p:cNvPr id="11" name="TextBox 10">
            <a:extLst>
              <a:ext uri="{FF2B5EF4-FFF2-40B4-BE49-F238E27FC236}">
                <a16:creationId xmlns:a16="http://schemas.microsoft.com/office/drawing/2014/main" id="{4756D187-11CF-4DD4-8601-921EC1A98615}"/>
              </a:ext>
            </a:extLst>
          </p:cNvPr>
          <p:cNvSpPr txBox="1"/>
          <p:nvPr/>
        </p:nvSpPr>
        <p:spPr>
          <a:xfrm>
            <a:off x="4401229" y="3617803"/>
            <a:ext cx="3705263" cy="2154436"/>
          </a:xfrm>
          <a:prstGeom prst="rect">
            <a:avLst/>
          </a:prstGeom>
          <a:noFill/>
        </p:spPr>
        <p:txBody>
          <a:bodyPr wrap="square">
            <a:spAutoFit/>
          </a:bodyPr>
          <a:lstStyle>
            <a:defPPr>
              <a:defRPr lang="en-US"/>
            </a:defPPr>
            <a:lvl1pPr>
              <a:defRPr sz="2000" u="sng">
                <a:solidFill>
                  <a:srgbClr val="006860"/>
                </a:solidFill>
                <a:latin typeface="Calibri" panose="020F0502020204030204" pitchFamily="34" charset="0"/>
                <a:cs typeface="Calibri" panose="020F0502020204030204" pitchFamily="34" charset="0"/>
              </a:defRPr>
            </a:lvl1pPr>
          </a:lstStyle>
          <a:p>
            <a:r>
              <a:rPr lang="en-GB" dirty="0"/>
              <a:t>Polymorphic malware </a:t>
            </a:r>
          </a:p>
          <a:p>
            <a:endParaRPr lang="en-GB" sz="1800" dirty="0">
              <a:solidFill>
                <a:srgbClr val="636363"/>
              </a:solidFill>
            </a:endParaRPr>
          </a:p>
          <a:p>
            <a:r>
              <a:rPr lang="en-GB" sz="1600" u="none" dirty="0">
                <a:solidFill>
                  <a:srgbClr val="636363"/>
                </a:solidFill>
              </a:rPr>
              <a:t>Constantly changes its identifiable features in order to evade detection. </a:t>
            </a:r>
          </a:p>
          <a:p>
            <a:r>
              <a:rPr lang="en-GB" sz="1600" u="none" dirty="0">
                <a:solidFill>
                  <a:srgbClr val="636363"/>
                </a:solidFill>
              </a:rPr>
              <a:t>(file names and types or encryption keys).</a:t>
            </a:r>
          </a:p>
          <a:p>
            <a:endParaRPr lang="en-GB" sz="1600" u="none" dirty="0">
              <a:solidFill>
                <a:srgbClr val="636363"/>
              </a:solidFill>
            </a:endParaRPr>
          </a:p>
          <a:p>
            <a:r>
              <a:rPr lang="en-GB" sz="1600" u="none" dirty="0">
                <a:solidFill>
                  <a:srgbClr val="636363"/>
                </a:solidFill>
              </a:rPr>
              <a:t>But the part of virus functional purpose remains the same.</a:t>
            </a:r>
          </a:p>
        </p:txBody>
      </p:sp>
      <p:sp>
        <p:nvSpPr>
          <p:cNvPr id="9" name="TextBox 8">
            <a:extLst>
              <a:ext uri="{FF2B5EF4-FFF2-40B4-BE49-F238E27FC236}">
                <a16:creationId xmlns:a16="http://schemas.microsoft.com/office/drawing/2014/main" id="{45539B92-D405-40AB-8930-F0A7FCBD6BC2}"/>
              </a:ext>
            </a:extLst>
          </p:cNvPr>
          <p:cNvSpPr txBox="1"/>
          <p:nvPr/>
        </p:nvSpPr>
        <p:spPr>
          <a:xfrm>
            <a:off x="422079" y="3617803"/>
            <a:ext cx="3705263" cy="1631216"/>
          </a:xfrm>
          <a:prstGeom prst="rect">
            <a:avLst/>
          </a:prstGeom>
          <a:noFill/>
        </p:spPr>
        <p:txBody>
          <a:bodyPr wrap="square">
            <a:spAutoFit/>
          </a:bodyPr>
          <a:lstStyle/>
          <a:p>
            <a:r>
              <a:rPr lang="en-GB" sz="2000" u="sng" dirty="0">
                <a:solidFill>
                  <a:srgbClr val="006860"/>
                </a:solidFill>
                <a:latin typeface="Calibri" panose="020F0502020204030204" pitchFamily="34" charset="0"/>
                <a:cs typeface="Calibri" panose="020F0502020204030204" pitchFamily="34" charset="0"/>
              </a:rPr>
              <a:t>Encrypted</a:t>
            </a:r>
          </a:p>
          <a:p>
            <a:endParaRPr lang="en-GB" sz="1600" b="0" i="0" dirty="0">
              <a:solidFill>
                <a:srgbClr val="636363"/>
              </a:solidFill>
              <a:effectLst/>
              <a:latin typeface="Calibri" panose="020F0502020204030204" pitchFamily="34" charset="0"/>
              <a:cs typeface="Calibri" panose="020F0502020204030204" pitchFamily="34" charset="0"/>
            </a:endParaRPr>
          </a:p>
          <a:p>
            <a:r>
              <a:rPr lang="en-GB" sz="1600" dirty="0">
                <a:solidFill>
                  <a:srgbClr val="636363"/>
                </a:solidFill>
                <a:latin typeface="Calibri" panose="020F0502020204030204" pitchFamily="34" charset="0"/>
                <a:cs typeface="Calibri" panose="020F0502020204030204" pitchFamily="34" charset="0"/>
              </a:rPr>
              <a:t>By taking advantage of encryption, attackers can bypass most inspection devices to deliver malware inside the network.</a:t>
            </a:r>
          </a:p>
        </p:txBody>
      </p:sp>
      <p:sp>
        <p:nvSpPr>
          <p:cNvPr id="15" name="TextBox 14">
            <a:extLst>
              <a:ext uri="{FF2B5EF4-FFF2-40B4-BE49-F238E27FC236}">
                <a16:creationId xmlns:a16="http://schemas.microsoft.com/office/drawing/2014/main" id="{C1039A47-19B1-4370-A4DC-A0DC198337AF}"/>
              </a:ext>
            </a:extLst>
          </p:cNvPr>
          <p:cNvSpPr txBox="1"/>
          <p:nvPr/>
        </p:nvSpPr>
        <p:spPr>
          <a:xfrm>
            <a:off x="6637869" y="1616371"/>
            <a:ext cx="2573865" cy="523220"/>
          </a:xfrm>
          <a:prstGeom prst="rect">
            <a:avLst/>
          </a:prstGeom>
          <a:noFill/>
        </p:spPr>
        <p:txBody>
          <a:bodyPr wrap="square">
            <a:spAutoFit/>
          </a:bodyPr>
          <a:lstStyle/>
          <a:p>
            <a:r>
              <a:rPr lang="en-GB" sz="1400" b="0" i="0" dirty="0">
                <a:solidFill>
                  <a:srgbClr val="6C6C6C"/>
                </a:solidFill>
                <a:effectLst/>
                <a:latin typeface="Arial" panose="020B0604020202020204" pitchFamily="34" charset="0"/>
              </a:rPr>
              <a:t>have the ability to change their code as they propagate.</a:t>
            </a:r>
            <a:endParaRPr lang="en-GB" sz="1400" dirty="0"/>
          </a:p>
        </p:txBody>
      </p:sp>
      <p:pic>
        <p:nvPicPr>
          <p:cNvPr id="21" name="Graphic 20" descr="Newspaper with solid fill">
            <a:extLst>
              <a:ext uri="{FF2B5EF4-FFF2-40B4-BE49-F238E27FC236}">
                <a16:creationId xmlns:a16="http://schemas.microsoft.com/office/drawing/2014/main" id="{12282707-B2A1-475F-B82A-D863E4D4296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90834" y="2595157"/>
            <a:ext cx="914400" cy="914400"/>
          </a:xfrm>
          <a:prstGeom prst="rect">
            <a:avLst/>
          </a:prstGeom>
        </p:spPr>
      </p:pic>
      <p:pic>
        <p:nvPicPr>
          <p:cNvPr id="23" name="Graphic 22" descr="Newspaper outline">
            <a:extLst>
              <a:ext uri="{FF2B5EF4-FFF2-40B4-BE49-F238E27FC236}">
                <a16:creationId xmlns:a16="http://schemas.microsoft.com/office/drawing/2014/main" id="{70E0D18C-4190-4FF1-A29C-BA3A9126406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62197" y="2514600"/>
            <a:ext cx="914400" cy="914400"/>
          </a:xfrm>
          <a:prstGeom prst="rect">
            <a:avLst/>
          </a:prstGeom>
        </p:spPr>
      </p:pic>
      <p:pic>
        <p:nvPicPr>
          <p:cNvPr id="25" name="Graphic 24" descr="Share with solid fill">
            <a:extLst>
              <a:ext uri="{FF2B5EF4-FFF2-40B4-BE49-F238E27FC236}">
                <a16:creationId xmlns:a16="http://schemas.microsoft.com/office/drawing/2014/main" id="{F63A1C6A-7691-4631-9A11-A3558EEA2B1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889650" y="2541297"/>
            <a:ext cx="914400" cy="914400"/>
          </a:xfrm>
          <a:prstGeom prst="rect">
            <a:avLst/>
          </a:prstGeom>
        </p:spPr>
      </p:pic>
      <p:pic>
        <p:nvPicPr>
          <p:cNvPr id="27" name="Graphic 26" descr="Share outline">
            <a:extLst>
              <a:ext uri="{FF2B5EF4-FFF2-40B4-BE49-F238E27FC236}">
                <a16:creationId xmlns:a16="http://schemas.microsoft.com/office/drawing/2014/main" id="{0D06A3A2-4225-4ECB-84E3-EBF76524DF0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916135" y="2514600"/>
            <a:ext cx="914400" cy="914400"/>
          </a:xfrm>
          <a:prstGeom prst="rect">
            <a:avLst/>
          </a:prstGeom>
        </p:spPr>
      </p:pic>
      <p:grpSp>
        <p:nvGrpSpPr>
          <p:cNvPr id="32" name="Group 31">
            <a:extLst>
              <a:ext uri="{FF2B5EF4-FFF2-40B4-BE49-F238E27FC236}">
                <a16:creationId xmlns:a16="http://schemas.microsoft.com/office/drawing/2014/main" id="{D1DD7A40-4C4A-4640-B217-996DC8DEA377}"/>
              </a:ext>
            </a:extLst>
          </p:cNvPr>
          <p:cNvGrpSpPr/>
          <p:nvPr/>
        </p:nvGrpSpPr>
        <p:grpSpPr>
          <a:xfrm>
            <a:off x="534528" y="2514599"/>
            <a:ext cx="1545836" cy="914401"/>
            <a:chOff x="534528" y="2754469"/>
            <a:chExt cx="1299914" cy="768932"/>
          </a:xfrm>
        </p:grpSpPr>
        <p:pic>
          <p:nvPicPr>
            <p:cNvPr id="17" name="Graphic 16" descr="Old Key with solid fill">
              <a:extLst>
                <a:ext uri="{FF2B5EF4-FFF2-40B4-BE49-F238E27FC236}">
                  <a16:creationId xmlns:a16="http://schemas.microsoft.com/office/drawing/2014/main" id="{928841A3-1E0D-4D0C-9C5A-8237F2977CB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34528" y="2767322"/>
              <a:ext cx="688375" cy="688375"/>
            </a:xfrm>
            <a:prstGeom prst="rect">
              <a:avLst/>
            </a:prstGeom>
          </p:spPr>
        </p:pic>
        <p:pic>
          <p:nvPicPr>
            <p:cNvPr id="31" name="Graphic 30" descr="Document outline">
              <a:extLst>
                <a:ext uri="{FF2B5EF4-FFF2-40B4-BE49-F238E27FC236}">
                  <a16:creationId xmlns:a16="http://schemas.microsoft.com/office/drawing/2014/main" id="{51E3FBF8-DF44-48B7-A949-D5DEBC80980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65510" y="2754469"/>
              <a:ext cx="768932" cy="768932"/>
            </a:xfrm>
            <a:prstGeom prst="rect">
              <a:avLst/>
            </a:prstGeom>
          </p:spPr>
        </p:pic>
      </p:grpSp>
      <p:cxnSp>
        <p:nvCxnSpPr>
          <p:cNvPr id="34" name="Connector: Curved 33">
            <a:extLst>
              <a:ext uri="{FF2B5EF4-FFF2-40B4-BE49-F238E27FC236}">
                <a16:creationId xmlns:a16="http://schemas.microsoft.com/office/drawing/2014/main" id="{1D8B9E24-7439-49A8-80D3-10934A14C9B7}"/>
              </a:ext>
            </a:extLst>
          </p:cNvPr>
          <p:cNvCxnSpPr>
            <a:stCxn id="23" idx="0"/>
          </p:cNvCxnSpPr>
          <p:nvPr/>
        </p:nvCxnSpPr>
        <p:spPr>
          <a:xfrm rot="5400000" flipH="1" flipV="1">
            <a:off x="6083340" y="2121343"/>
            <a:ext cx="329314" cy="457200"/>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86EA183B-1535-4AA5-BFEC-0FD3D1B94293}"/>
              </a:ext>
            </a:extLst>
          </p:cNvPr>
          <p:cNvCxnSpPr>
            <a:stCxn id="15" idx="3"/>
            <a:endCxn id="21" idx="0"/>
          </p:cNvCxnSpPr>
          <p:nvPr/>
        </p:nvCxnSpPr>
        <p:spPr>
          <a:xfrm>
            <a:off x="9211734" y="1877981"/>
            <a:ext cx="836300" cy="717176"/>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656328"/>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4296</TotalTime>
  <Words>4402</Words>
  <Application>Microsoft Office PowerPoint</Application>
  <PresentationFormat>Widescreen</PresentationFormat>
  <Paragraphs>429</Paragraphs>
  <Slides>28</Slides>
  <Notes>13</Notes>
  <HiddenSlides>0</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28</vt:i4>
      </vt:variant>
    </vt:vector>
  </HeadingPairs>
  <TitlesOfParts>
    <vt:vector size="51" baseType="lpstr">
      <vt:lpstr>Abadi</vt:lpstr>
      <vt:lpstr>-apple-system</vt:lpstr>
      <vt:lpstr>Arial</vt:lpstr>
      <vt:lpstr>Arial</vt:lpstr>
      <vt:lpstr>Avenir Next LT Pro</vt:lpstr>
      <vt:lpstr>Calibri</vt:lpstr>
      <vt:lpstr>Calibri Light</vt:lpstr>
      <vt:lpstr>Cambria</vt:lpstr>
      <vt:lpstr>CharisSIL</vt:lpstr>
      <vt:lpstr>charter</vt:lpstr>
      <vt:lpstr>CMR10</vt:lpstr>
      <vt:lpstr>g_d0_f2</vt:lpstr>
      <vt:lpstr>Garamond</vt:lpstr>
      <vt:lpstr>Google Sans</vt:lpstr>
      <vt:lpstr>Goudy Old Style</vt:lpstr>
      <vt:lpstr>IBM Plex Sans</vt:lpstr>
      <vt:lpstr>NexusSerif</vt:lpstr>
      <vt:lpstr>proxima_novaregular</vt:lpstr>
      <vt:lpstr>Segoe UI</vt:lpstr>
      <vt:lpstr>sohne</vt:lpstr>
      <vt:lpstr>Wingdings</vt:lpstr>
      <vt:lpstr>Work Sans</vt:lpstr>
      <vt:lpstr>FrostyVTI</vt:lpstr>
      <vt:lpstr>Malware Analysis: visualization and classification</vt:lpstr>
      <vt:lpstr>About the project</vt:lpstr>
      <vt:lpstr>Types of malware</vt:lpstr>
      <vt:lpstr>Malware classification</vt:lpstr>
      <vt:lpstr>About the dataset</vt:lpstr>
      <vt:lpstr>Problem description and tasks</vt:lpstr>
      <vt:lpstr> Types of malware in the dataset </vt:lpstr>
      <vt:lpstr>Malware analyses</vt:lpstr>
      <vt:lpstr>Concealment strategy</vt:lpstr>
      <vt:lpstr>Features analysed in Malware Analyses</vt:lpstr>
      <vt:lpstr>Malware Images Analyses      </vt:lpstr>
      <vt:lpstr>Samples of families</vt:lpstr>
      <vt:lpstr>File representation</vt:lpstr>
      <vt:lpstr>Convert a malware into an image</vt:lpstr>
      <vt:lpstr>PowerPoint Presentation</vt:lpstr>
      <vt:lpstr>Machine learning techniques for Malware classification</vt:lpstr>
      <vt:lpstr>Convolutional Neural Network Architecture</vt:lpstr>
      <vt:lpstr>Results CNN 01 - BAS                         Results CNN 02 – INC v3 </vt:lpstr>
      <vt:lpstr>Results CNN 01 - BAS    </vt:lpstr>
      <vt:lpstr>Results CNN 02 – INC v3 </vt:lpstr>
      <vt:lpstr>Final Considerations</vt:lpstr>
      <vt:lpstr>PowerPoint Presentation</vt:lpstr>
      <vt:lpstr>Attachments</vt:lpstr>
      <vt:lpstr>Convolutional Neural Networks (CNN)</vt:lpstr>
      <vt:lpstr>Convolutional Neural Network Architecture</vt:lpstr>
      <vt:lpstr>Architeture CNN 01 - Basic</vt:lpstr>
      <vt:lpstr>Architeture CNN 02 - Inception V3</vt:lpstr>
      <vt:lpstr>Unbalanced Data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Analysis</dc:title>
  <dc:creator>Fanti Coelho Lima Rachel (Student Com20)</dc:creator>
  <cp:lastModifiedBy>Fanti Coelho Lima Rachel (Student Com20)</cp:lastModifiedBy>
  <cp:revision>6</cp:revision>
  <dcterms:created xsi:type="dcterms:W3CDTF">2021-05-06T10:33:14Z</dcterms:created>
  <dcterms:modified xsi:type="dcterms:W3CDTF">2021-06-09T22:05:37Z</dcterms:modified>
</cp:coreProperties>
</file>